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theme/theme5.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7.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8.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9.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10.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11.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12.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3.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4.xml" ContentType="application/vnd.openxmlformats-officedocument.theme+xml"/>
  <Override PartName="/ppt/slideLayouts/slideLayout123.xml" ContentType="application/vnd.openxmlformats-officedocument.presentationml.slideLayout+xml"/>
  <Override PartName="/ppt/theme/theme1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16.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7FFFF13E_4B242E5B.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4" r:id="rId19"/>
    <p:sldMasterId id="2147496487" r:id="rId20"/>
  </p:sldMasterIdLst>
  <p:notesMasterIdLst>
    <p:notesMasterId r:id="rId74"/>
  </p:notesMasterIdLst>
  <p:sldIdLst>
    <p:sldId id="2147479837" r:id="rId21"/>
    <p:sldId id="2147479927" r:id="rId22"/>
    <p:sldId id="2147480204" r:id="rId23"/>
    <p:sldId id="2147479838" r:id="rId24"/>
    <p:sldId id="2147470441" r:id="rId25"/>
    <p:sldId id="2147480171" r:id="rId26"/>
    <p:sldId id="2147479932" r:id="rId27"/>
    <p:sldId id="2147480205" r:id="rId28"/>
    <p:sldId id="2147479191" r:id="rId29"/>
    <p:sldId id="2147470446" r:id="rId30"/>
    <p:sldId id="2147480142" r:id="rId31"/>
    <p:sldId id="2147480203" r:id="rId32"/>
    <p:sldId id="2147479876" r:id="rId33"/>
    <p:sldId id="2147480133" r:id="rId34"/>
    <p:sldId id="2147479938" r:id="rId35"/>
    <p:sldId id="2147479877" r:id="rId36"/>
    <p:sldId id="2147480168" r:id="rId37"/>
    <p:sldId id="2147479913" r:id="rId38"/>
    <p:sldId id="2147480086" r:id="rId39"/>
    <p:sldId id="2147479907" r:id="rId40"/>
    <p:sldId id="2147479911" r:id="rId41"/>
    <p:sldId id="2147469610" r:id="rId42"/>
    <p:sldId id="2147479915" r:id="rId43"/>
    <p:sldId id="2147477421" r:id="rId44"/>
    <p:sldId id="2147480090" r:id="rId45"/>
    <p:sldId id="2147480050" r:id="rId46"/>
    <p:sldId id="2147478236" r:id="rId47"/>
    <p:sldId id="2147479870" r:id="rId48"/>
    <p:sldId id="2147480138" r:id="rId49"/>
    <p:sldId id="2147480139" r:id="rId50"/>
    <p:sldId id="2147480165" r:id="rId51"/>
    <p:sldId id="2147479281" r:id="rId52"/>
    <p:sldId id="2147479889" r:id="rId53"/>
    <p:sldId id="2147479893" r:id="rId54"/>
    <p:sldId id="2147479895" r:id="rId55"/>
    <p:sldId id="2147480202" r:id="rId56"/>
    <p:sldId id="258" r:id="rId57"/>
    <p:sldId id="2147480191" r:id="rId58"/>
    <p:sldId id="2147480197" r:id="rId59"/>
    <p:sldId id="2147480206" r:id="rId60"/>
    <p:sldId id="2147480187" r:id="rId61"/>
    <p:sldId id="2147479949" r:id="rId62"/>
    <p:sldId id="2147479945" r:id="rId63"/>
    <p:sldId id="2147479947" r:id="rId64"/>
    <p:sldId id="2147480130" r:id="rId65"/>
    <p:sldId id="2147480114" r:id="rId66"/>
    <p:sldId id="2147480039" r:id="rId67"/>
    <p:sldId id="2147480207" r:id="rId68"/>
    <p:sldId id="2147480031" r:id="rId69"/>
    <p:sldId id="2147480200" r:id="rId70"/>
    <p:sldId id="2147480201" r:id="rId71"/>
    <p:sldId id="2147479854" r:id="rId72"/>
    <p:sldId id="2147479855"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7D65EE-7FF0-4F3A-B5FF-01C3A1A41B38}">
          <p14:sldIdLst>
            <p14:sldId id="2147479837"/>
            <p14:sldId id="2147479927"/>
          </p14:sldIdLst>
        </p14:section>
        <p14:section name="Azure Openai介绍" id="{FE9B9E1D-3756-1445-A1AD-51EA4A6D96F8}">
          <p14:sldIdLst>
            <p14:sldId id="2147480204"/>
            <p14:sldId id="2147479838"/>
            <p14:sldId id="2147470441"/>
            <p14:sldId id="2147480171"/>
            <p14:sldId id="2147479932"/>
            <p14:sldId id="2147480205"/>
            <p14:sldId id="2147479191"/>
            <p14:sldId id="2147470446"/>
            <p14:sldId id="2147480142"/>
          </p14:sldIdLst>
        </p14:section>
        <p14:section name="创新场景介绍" id="{9444A628-AD63-1C48-AD8F-108EFE1B6FA8}">
          <p14:sldIdLst>
            <p14:sldId id="2147480203"/>
            <p14:sldId id="2147479876"/>
            <p14:sldId id="2147480133"/>
            <p14:sldId id="2147479938"/>
            <p14:sldId id="2147479877"/>
            <p14:sldId id="2147480168"/>
            <p14:sldId id="2147479913"/>
            <p14:sldId id="2147480086"/>
            <p14:sldId id="2147479907"/>
            <p14:sldId id="2147479911"/>
            <p14:sldId id="2147469610"/>
            <p14:sldId id="2147479915"/>
            <p14:sldId id="2147477421"/>
            <p14:sldId id="2147480090"/>
            <p14:sldId id="2147480050"/>
            <p14:sldId id="2147478236"/>
            <p14:sldId id="2147479870"/>
            <p14:sldId id="2147480138"/>
            <p14:sldId id="2147480139"/>
            <p14:sldId id="2147480165"/>
            <p14:sldId id="2147479281"/>
            <p14:sldId id="2147479889"/>
            <p14:sldId id="2147479893"/>
            <p14:sldId id="2147479895"/>
          </p14:sldIdLst>
        </p14:section>
        <p14:section name="合规性安全性中国客户最佳实践" id="{9795E9A5-C7C0-45DF-8D2D-F8624E8ACEB5}">
          <p14:sldIdLst>
            <p14:sldId id="2147480202"/>
            <p14:sldId id="258"/>
            <p14:sldId id="2147480191"/>
          </p14:sldIdLst>
        </p14:section>
        <p14:section name="技术架构及参数解析" id="{528B60CF-67DC-4185-BC35-A8DFCB185E3E}">
          <p14:sldIdLst>
            <p14:sldId id="2147480197"/>
            <p14:sldId id="2147480206"/>
            <p14:sldId id="2147480187"/>
            <p14:sldId id="2147479949"/>
            <p14:sldId id="2147479945"/>
            <p14:sldId id="2147479947"/>
            <p14:sldId id="2147480130"/>
            <p14:sldId id="2147480114"/>
            <p14:sldId id="2147480039"/>
            <p14:sldId id="2147480207"/>
            <p14:sldId id="2147480031"/>
            <p14:sldId id="2147480200"/>
          </p14:sldIdLst>
        </p14:section>
        <p14:section name="Demo及开发架构演示" id="{BE627420-1EBA-E64C-BACE-B79CD91C9957}">
          <p14:sldIdLst>
            <p14:sldId id="2147480201"/>
          </p14:sldIdLst>
        </p14:section>
        <p14:section name="Close" id="{78BBF93C-F990-4A58-8E2B-924A5DD28867}">
          <p14:sldIdLst>
            <p14:sldId id="2147479854"/>
            <p14:sldId id="2147479855"/>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70"/>
    <p:restoredTop sz="76742"/>
  </p:normalViewPr>
  <p:slideViewPr>
    <p:cSldViewPr snapToGrid="0">
      <p:cViewPr varScale="1">
        <p:scale>
          <a:sx n="119" d="100"/>
          <a:sy n="119" d="100"/>
        </p:scale>
        <p:origin x="1048" y="176"/>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notesMaster" Target="notesMasters/notesMaster1.xml"/><Relationship Id="rId79"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41.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1.xml"/><Relationship Id="rId2" Type="http://schemas.openxmlformats.org/officeDocument/2006/relationships/customXml" Target="../customXml/item2.xml"/><Relationship Id="rId29" Type="http://schemas.openxmlformats.org/officeDocument/2006/relationships/slide" Target="slides/slide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Sheet1!$B$2:$B$21</c:f>
              <c:numCache>
                <c:formatCode>General</c:formatCode>
                <c:ptCount val="20"/>
                <c:pt idx="0">
                  <c:v>0.3</c:v>
                </c:pt>
                <c:pt idx="1">
                  <c:v>0.5</c:v>
                </c:pt>
                <c:pt idx="2">
                  <c:v>0.4</c:v>
                </c:pt>
                <c:pt idx="3">
                  <c:v>0.2</c:v>
                </c:pt>
                <c:pt idx="4">
                  <c:v>0.1</c:v>
                </c:pt>
                <c:pt idx="5">
                  <c:v>0.5</c:v>
                </c:pt>
                <c:pt idx="6">
                  <c:v>0.3</c:v>
                </c:pt>
                <c:pt idx="7">
                  <c:v>0.2</c:v>
                </c:pt>
                <c:pt idx="8">
                  <c:v>0.4</c:v>
                </c:pt>
                <c:pt idx="9">
                  <c:v>0.5</c:v>
                </c:pt>
              </c:numCache>
            </c:numRef>
          </c:yVal>
          <c:smooth val="0"/>
          <c:extLst>
            <c:ext xmlns:c16="http://schemas.microsoft.com/office/drawing/2014/chart" uri="{C3380CC4-5D6E-409C-BE32-E72D297353CC}">
              <c16:uniqueId val="{00000000-6899-4B9E-A64F-3B7CE8BB3927}"/>
            </c:ext>
          </c:extLst>
        </c:ser>
        <c:ser>
          <c:idx val="1"/>
          <c:order val="1"/>
          <c:tx>
            <c:strRef>
              <c:f>Sheet1!$C$1</c:f>
              <c:strCache>
                <c:ptCount val="1"/>
                <c:pt idx="0">
                  <c:v>Column1</c:v>
                </c:pt>
              </c:strCache>
            </c:strRef>
          </c:tx>
          <c:spPr>
            <a:ln w="25400" cap="rnd">
              <a:noFill/>
              <a:round/>
            </a:ln>
            <a:effectLst/>
          </c:spPr>
          <c:marker>
            <c:symbol val="circle"/>
            <c:size val="5"/>
            <c:spPr>
              <a:solidFill>
                <a:schemeClr val="accent2"/>
              </a:solidFill>
              <a:ln w="9525">
                <a:solidFill>
                  <a:schemeClr val="accent2"/>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Sheet1!$C$2:$C$21</c:f>
              <c:numCache>
                <c:formatCode>General</c:formatCode>
                <c:ptCount val="20"/>
                <c:pt idx="0">
                  <c:v>0.9</c:v>
                </c:pt>
                <c:pt idx="1">
                  <c:v>0.9</c:v>
                </c:pt>
                <c:pt idx="2">
                  <c:v>0.9</c:v>
                </c:pt>
                <c:pt idx="3">
                  <c:v>0.6</c:v>
                </c:pt>
                <c:pt idx="4">
                  <c:v>1</c:v>
                </c:pt>
                <c:pt idx="5">
                  <c:v>0.9</c:v>
                </c:pt>
                <c:pt idx="6">
                  <c:v>0.8</c:v>
                </c:pt>
                <c:pt idx="7">
                  <c:v>0.6</c:v>
                </c:pt>
                <c:pt idx="8">
                  <c:v>1</c:v>
                </c:pt>
                <c:pt idx="9">
                  <c:v>0.7</c:v>
                </c:pt>
              </c:numCache>
            </c:numRef>
          </c:yVal>
          <c:smooth val="0"/>
          <c:extLst>
            <c:ext xmlns:c16="http://schemas.microsoft.com/office/drawing/2014/chart" uri="{C3380CC4-5D6E-409C-BE32-E72D297353CC}">
              <c16:uniqueId val="{00000001-6899-4B9E-A64F-3B7CE8BB3927}"/>
            </c:ext>
          </c:extLst>
        </c:ser>
        <c:ser>
          <c:idx val="2"/>
          <c:order val="2"/>
          <c:tx>
            <c:strRef>
              <c:f>Sheet1!$D$1</c:f>
              <c:strCache>
                <c:ptCount val="1"/>
                <c:pt idx="0">
                  <c:v>Column2</c:v>
                </c:pt>
              </c:strCache>
            </c:strRef>
          </c:tx>
          <c:spPr>
            <a:ln w="25400" cap="rnd">
              <a:noFill/>
              <a:round/>
            </a:ln>
            <a:effectLst/>
          </c:spPr>
          <c:marker>
            <c:symbol val="circle"/>
            <c:size val="5"/>
            <c:spPr>
              <a:solidFill>
                <a:schemeClr val="accent3"/>
              </a:solidFill>
              <a:ln w="9525">
                <a:solidFill>
                  <a:schemeClr val="accent3"/>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Sheet1!$D$2:$D$21</c:f>
              <c:numCache>
                <c:formatCode>General</c:formatCode>
                <c:ptCount val="20"/>
                <c:pt idx="10">
                  <c:v>0.5</c:v>
                </c:pt>
                <c:pt idx="11">
                  <c:v>0.5</c:v>
                </c:pt>
                <c:pt idx="12">
                  <c:v>0.4</c:v>
                </c:pt>
                <c:pt idx="13">
                  <c:v>0.3</c:v>
                </c:pt>
                <c:pt idx="14">
                  <c:v>0.4</c:v>
                </c:pt>
                <c:pt idx="15">
                  <c:v>0.5</c:v>
                </c:pt>
                <c:pt idx="16">
                  <c:v>0.1</c:v>
                </c:pt>
                <c:pt idx="17">
                  <c:v>0.5</c:v>
                </c:pt>
                <c:pt idx="18">
                  <c:v>0.3</c:v>
                </c:pt>
                <c:pt idx="19">
                  <c:v>0.2</c:v>
                </c:pt>
              </c:numCache>
            </c:numRef>
          </c:yVal>
          <c:smooth val="0"/>
          <c:extLst>
            <c:ext xmlns:c16="http://schemas.microsoft.com/office/drawing/2014/chart" uri="{C3380CC4-5D6E-409C-BE32-E72D297353CC}">
              <c16:uniqueId val="{00000002-6899-4B9E-A64F-3B7CE8BB3927}"/>
            </c:ext>
          </c:extLst>
        </c:ser>
        <c:ser>
          <c:idx val="3"/>
          <c:order val="3"/>
          <c:tx>
            <c:strRef>
              <c:f>Sheet1!$E$1</c:f>
              <c:strCache>
                <c:ptCount val="1"/>
                <c:pt idx="0">
                  <c:v>Column3</c:v>
                </c:pt>
              </c:strCache>
            </c:strRef>
          </c:tx>
          <c:spPr>
            <a:ln w="25400" cap="rnd">
              <a:noFill/>
              <a:round/>
            </a:ln>
            <a:effectLst/>
          </c:spPr>
          <c:marker>
            <c:symbol val="circle"/>
            <c:size val="5"/>
            <c:spPr>
              <a:solidFill>
                <a:schemeClr val="accent4"/>
              </a:solidFill>
              <a:ln w="9525">
                <a:solidFill>
                  <a:schemeClr val="accent4"/>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Sheet1!$E$2:$E$21</c:f>
              <c:numCache>
                <c:formatCode>General</c:formatCode>
                <c:ptCount val="20"/>
                <c:pt idx="10">
                  <c:v>1</c:v>
                </c:pt>
                <c:pt idx="11">
                  <c:v>0.8</c:v>
                </c:pt>
                <c:pt idx="12">
                  <c:v>0.6</c:v>
                </c:pt>
                <c:pt idx="13">
                  <c:v>0.6</c:v>
                </c:pt>
                <c:pt idx="14">
                  <c:v>0.9</c:v>
                </c:pt>
                <c:pt idx="15">
                  <c:v>1</c:v>
                </c:pt>
                <c:pt idx="16">
                  <c:v>0.7</c:v>
                </c:pt>
                <c:pt idx="17">
                  <c:v>0.8</c:v>
                </c:pt>
                <c:pt idx="18">
                  <c:v>1</c:v>
                </c:pt>
                <c:pt idx="19">
                  <c:v>0.8</c:v>
                </c:pt>
              </c:numCache>
            </c:numRef>
          </c:yVal>
          <c:smooth val="0"/>
          <c:extLst>
            <c:ext xmlns:c16="http://schemas.microsoft.com/office/drawing/2014/chart" uri="{C3380CC4-5D6E-409C-BE32-E72D297353CC}">
              <c16:uniqueId val="{00000003-6899-4B9E-A64F-3B7CE8BB3927}"/>
            </c:ext>
          </c:extLst>
        </c:ser>
        <c:dLbls>
          <c:showLegendKey val="0"/>
          <c:showVal val="0"/>
          <c:showCatName val="0"/>
          <c:showSerName val="0"/>
          <c:showPercent val="0"/>
          <c:showBubbleSize val="0"/>
        </c:dLbls>
        <c:axId val="944863919"/>
        <c:axId val="944872239"/>
      </c:scatterChart>
      <c:valAx>
        <c:axId val="944863919"/>
        <c:scaling>
          <c:orientation val="minMax"/>
        </c:scaling>
        <c:delete val="1"/>
        <c:axPos val="b"/>
        <c:numFmt formatCode="General" sourceLinked="1"/>
        <c:majorTickMark val="none"/>
        <c:minorTickMark val="none"/>
        <c:tickLblPos val="nextTo"/>
        <c:crossAx val="944872239"/>
        <c:crosses val="autoZero"/>
        <c:crossBetween val="midCat"/>
      </c:valAx>
      <c:valAx>
        <c:axId val="944872239"/>
        <c:scaling>
          <c:orientation val="minMax"/>
        </c:scaling>
        <c:delete val="1"/>
        <c:axPos val="l"/>
        <c:numFmt formatCode="General" sourceLinked="1"/>
        <c:majorTickMark val="none"/>
        <c:minorTickMark val="none"/>
        <c:tickLblPos val="nextTo"/>
        <c:crossAx val="9448639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7FFFF13E_4B242E5B.xml><?xml version="1.0" encoding="utf-8"?>
<p188:cmLst xmlns:a="http://schemas.openxmlformats.org/drawingml/2006/main" xmlns:r="http://schemas.openxmlformats.org/officeDocument/2006/relationships" xmlns:p188="http://schemas.microsoft.com/office/powerpoint/2018/8/main">
  <p188:cm id="{A6A9F796-6409-456B-BDFC-500AFEF901AE}" authorId="{D388F777-0E37-0E79-08DD-D51628293890}" created="2023-01-10T18:34:45.365">
    <pc:sldMkLst xmlns:pc="http://schemas.microsoft.com/office/powerpoint/2013/main/command">
      <pc:docMk/>
      <pc:sldMk cId="2082355342" sldId="2147477488"/>
    </pc:sldMkLst>
    <p188:txBody>
      <a:bodyPr/>
      <a:lstStyle/>
      <a:p>
        <a:r>
          <a:rPr lang="en-US"/>
          <a:t>My proposed change to the 1P adoption slide</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17DA27-D5D7-4FD1-AAD9-609AABD44B3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C127F8F9-687C-4AC7-B8BE-4F7977108834}">
      <dgm:prSet/>
      <dgm:spPr/>
      <dgm:t>
        <a:bodyPr/>
        <a:lstStyle/>
        <a:p>
          <a:r>
            <a:rPr lang="zh-CN" b="1" dirty="0"/>
            <a:t>1.语言技巧：</a:t>
          </a:r>
          <a:endParaRPr lang="en-US" altLang="zh-CN" b="1" dirty="0"/>
        </a:p>
        <a:p>
          <a:r>
            <a:rPr lang="zh-CN" dirty="0"/>
            <a:t>GPT-4 具有更强的理解和生成不同方言并对文本中表达的情感做出反应的能力。</a:t>
          </a:r>
          <a:endParaRPr lang="en-US" dirty="0"/>
        </a:p>
      </dgm:t>
    </dgm:pt>
    <dgm:pt modelId="{D4578328-823B-4FC7-8DFC-67362ECA215F}" type="parTrans" cxnId="{16D92816-73CF-43C7-AECD-42991530A9FB}">
      <dgm:prSet/>
      <dgm:spPr/>
      <dgm:t>
        <a:bodyPr/>
        <a:lstStyle/>
        <a:p>
          <a:endParaRPr lang="en-US"/>
        </a:p>
      </dgm:t>
    </dgm:pt>
    <dgm:pt modelId="{A7D2F3D8-26F0-4531-B6A9-48A8DCBB2B79}" type="sibTrans" cxnId="{16D92816-73CF-43C7-AECD-42991530A9FB}">
      <dgm:prSet/>
      <dgm:spPr/>
      <dgm:t>
        <a:bodyPr/>
        <a:lstStyle/>
        <a:p>
          <a:endParaRPr lang="en-US"/>
        </a:p>
      </dgm:t>
    </dgm:pt>
    <dgm:pt modelId="{3BF71E57-4B1F-468E-8862-F046C8803DD1}">
      <dgm:prSet/>
      <dgm:spPr/>
      <dgm:t>
        <a:bodyPr/>
        <a:lstStyle/>
        <a:p>
          <a:r>
            <a:rPr lang="zh-CN" b="1" dirty="0"/>
            <a:t>2.信息综合：</a:t>
          </a:r>
          <a:endParaRPr lang="en-US" altLang="zh-CN" b="1" dirty="0"/>
        </a:p>
        <a:p>
          <a:r>
            <a:rPr lang="zh-CN" dirty="0"/>
            <a:t>GPT-4 可以通过综合多个来源的信息来回答复杂的问题，而 GPT-3.5 可能很难将这些点联系起来。</a:t>
          </a:r>
          <a:endParaRPr lang="en-US" dirty="0"/>
        </a:p>
      </dgm:t>
    </dgm:pt>
    <dgm:pt modelId="{131E6715-1E17-49B2-89E0-6C269E57A3F0}" type="parTrans" cxnId="{D7A9B565-F0A7-4448-B587-37E3DEE0CD1F}">
      <dgm:prSet/>
      <dgm:spPr/>
      <dgm:t>
        <a:bodyPr/>
        <a:lstStyle/>
        <a:p>
          <a:endParaRPr lang="en-US"/>
        </a:p>
      </dgm:t>
    </dgm:pt>
    <dgm:pt modelId="{EA0A8AB8-65BF-4094-9AED-9E0F8F7C7DB3}" type="sibTrans" cxnId="{D7A9B565-F0A7-4448-B587-37E3DEE0CD1F}">
      <dgm:prSet/>
      <dgm:spPr/>
      <dgm:t>
        <a:bodyPr/>
        <a:lstStyle/>
        <a:p>
          <a:endParaRPr lang="en-US"/>
        </a:p>
      </dgm:t>
    </dgm:pt>
    <dgm:pt modelId="{DE115834-5713-4514-A86E-6F32BF673B7E}">
      <dgm:prSet/>
      <dgm:spPr/>
      <dgm:t>
        <a:bodyPr/>
        <a:lstStyle/>
        <a:p>
          <a:r>
            <a:rPr lang="zh-CN" b="1" dirty="0"/>
            <a:t>3. 创造力和连贯性：</a:t>
          </a:r>
          <a:endParaRPr lang="en-US" altLang="zh-CN" b="1" dirty="0"/>
        </a:p>
        <a:p>
          <a:r>
            <a:rPr lang="zh-CN" dirty="0"/>
            <a:t>GPT-4 更进一步，可以生成具有更高连贯性和创造力的故事、诗歌或散文。</a:t>
          </a:r>
          <a:endParaRPr lang="en-US" dirty="0"/>
        </a:p>
      </dgm:t>
    </dgm:pt>
    <dgm:pt modelId="{29748098-9902-4677-8630-F7D66125F6A6}" type="parTrans" cxnId="{52BBC206-89E8-4BB5-A3A3-B98061F1A6E8}">
      <dgm:prSet/>
      <dgm:spPr/>
      <dgm:t>
        <a:bodyPr/>
        <a:lstStyle/>
        <a:p>
          <a:endParaRPr lang="en-US"/>
        </a:p>
      </dgm:t>
    </dgm:pt>
    <dgm:pt modelId="{9B40E4E8-8D28-4E11-9D1E-CFB83C718B76}" type="sibTrans" cxnId="{52BBC206-89E8-4BB5-A3A3-B98061F1A6E8}">
      <dgm:prSet/>
      <dgm:spPr/>
      <dgm:t>
        <a:bodyPr/>
        <a:lstStyle/>
        <a:p>
          <a:endParaRPr lang="en-US"/>
        </a:p>
      </dgm:t>
    </dgm:pt>
    <dgm:pt modelId="{5EE22F0F-238F-4114-B334-3E6119C3D98C}">
      <dgm:prSet/>
      <dgm:spPr/>
      <dgm:t>
        <a:bodyPr/>
        <a:lstStyle/>
        <a:p>
          <a:r>
            <a:rPr lang="zh-CN" b="1" dirty="0"/>
            <a:t>4.解决复杂问题：</a:t>
          </a:r>
          <a:endParaRPr lang="en-US" altLang="zh-CN" b="1" dirty="0"/>
        </a:p>
        <a:p>
          <a:r>
            <a:rPr lang="zh-CN" dirty="0"/>
            <a:t>GPT-4 展示了解决复杂数学和科学问题的强大能力，超出了 GPT-3.5 的能力。</a:t>
          </a:r>
          <a:endParaRPr lang="en-US" dirty="0"/>
        </a:p>
      </dgm:t>
    </dgm:pt>
    <dgm:pt modelId="{88EB584F-A6D3-4E56-87F9-23FBFCA0DE2D}" type="parTrans" cxnId="{8ECB5506-ECBD-4E0B-8E4E-4B0E7FF2D2AA}">
      <dgm:prSet/>
      <dgm:spPr/>
      <dgm:t>
        <a:bodyPr/>
        <a:lstStyle/>
        <a:p>
          <a:endParaRPr lang="en-US"/>
        </a:p>
      </dgm:t>
    </dgm:pt>
    <dgm:pt modelId="{2DCC2C3C-E29E-4078-81AD-2F882CBB8C3A}" type="sibTrans" cxnId="{8ECB5506-ECBD-4E0B-8E4E-4B0E7FF2D2AA}">
      <dgm:prSet/>
      <dgm:spPr/>
      <dgm:t>
        <a:bodyPr/>
        <a:lstStyle/>
        <a:p>
          <a:endParaRPr lang="en-US"/>
        </a:p>
      </dgm:t>
    </dgm:pt>
    <dgm:pt modelId="{C61206F4-133E-40F8-8A94-F886E601D044}">
      <dgm:prSet/>
      <dgm:spPr/>
      <dgm:t>
        <a:bodyPr/>
        <a:lstStyle/>
        <a:p>
          <a:r>
            <a:rPr lang="zh-CN" b="1" dirty="0"/>
            <a:t>5.编程能力：</a:t>
          </a:r>
          <a:endParaRPr lang="en-US" altLang="zh-CN" b="1" dirty="0"/>
        </a:p>
        <a:p>
          <a:r>
            <a:rPr lang="zh-CN" dirty="0"/>
            <a:t>更强的代码生成和代码调试能力</a:t>
          </a:r>
          <a:endParaRPr lang="en-US" dirty="0"/>
        </a:p>
      </dgm:t>
    </dgm:pt>
    <dgm:pt modelId="{2DFAEE9E-CF62-49A7-9605-06859B1EAD28}" type="parTrans" cxnId="{98E45607-F8D0-4A95-9EAD-FC4FF93A96A2}">
      <dgm:prSet/>
      <dgm:spPr/>
      <dgm:t>
        <a:bodyPr/>
        <a:lstStyle/>
        <a:p>
          <a:endParaRPr lang="en-US"/>
        </a:p>
      </dgm:t>
    </dgm:pt>
    <dgm:pt modelId="{64D4CDE1-A15D-46D7-8123-26B19A424F7E}" type="sibTrans" cxnId="{98E45607-F8D0-4A95-9EAD-FC4FF93A96A2}">
      <dgm:prSet/>
      <dgm:spPr/>
      <dgm:t>
        <a:bodyPr/>
        <a:lstStyle/>
        <a:p>
          <a:endParaRPr lang="en-US"/>
        </a:p>
      </dgm:t>
    </dgm:pt>
    <dgm:pt modelId="{8F7BD29E-F94F-4D56-B054-EE327BBFB0F3}">
      <dgm:prSet/>
      <dgm:spPr/>
      <dgm:t>
        <a:bodyPr/>
        <a:lstStyle/>
        <a:p>
          <a:r>
            <a:rPr lang="zh-CN" b="1" dirty="0"/>
            <a:t>6.图像和图形理解：</a:t>
          </a:r>
          <a:endParaRPr lang="en-US" altLang="zh-CN" b="1" dirty="0"/>
        </a:p>
        <a:p>
          <a:r>
            <a:rPr lang="zh-CN" dirty="0"/>
            <a:t>GPT-4 可以对图像和图形进行分析和评论。</a:t>
          </a:r>
          <a:endParaRPr lang="en-US" dirty="0"/>
        </a:p>
      </dgm:t>
    </dgm:pt>
    <dgm:pt modelId="{77DCA18A-D28B-41F4-A9B6-111DB161E007}" type="parTrans" cxnId="{F90349EF-147C-46B7-BB10-77B3EEC4D7EF}">
      <dgm:prSet/>
      <dgm:spPr/>
      <dgm:t>
        <a:bodyPr/>
        <a:lstStyle/>
        <a:p>
          <a:endParaRPr lang="en-US"/>
        </a:p>
      </dgm:t>
    </dgm:pt>
    <dgm:pt modelId="{F12697C9-ED85-44B2-ADE8-CCA235A8ECEE}" type="sibTrans" cxnId="{F90349EF-147C-46B7-BB10-77B3EEC4D7EF}">
      <dgm:prSet/>
      <dgm:spPr/>
      <dgm:t>
        <a:bodyPr/>
        <a:lstStyle/>
        <a:p>
          <a:endParaRPr lang="en-US"/>
        </a:p>
      </dgm:t>
    </dgm:pt>
    <dgm:pt modelId="{064C8C19-AB1D-4110-884D-46955EE1B75F}">
      <dgm:prSet/>
      <dgm:spPr/>
      <dgm:t>
        <a:bodyPr/>
        <a:lstStyle/>
        <a:p>
          <a:r>
            <a:rPr lang="zh-CN" b="1" dirty="0"/>
            <a:t>7. 责任性：</a:t>
          </a:r>
          <a:endParaRPr lang="en-US" altLang="zh-CN" b="1" dirty="0"/>
        </a:p>
        <a:p>
          <a:r>
            <a:rPr lang="zh-CN" dirty="0"/>
            <a:t>减少不当或有偏见的反应（例如：政治偏见、攻击性或有害内容等）</a:t>
          </a:r>
          <a:endParaRPr lang="en-US" dirty="0"/>
        </a:p>
      </dgm:t>
    </dgm:pt>
    <dgm:pt modelId="{F005A08A-D319-4A4C-9119-EB10EA14F9E6}" type="parTrans" cxnId="{358E4314-CC75-43FD-8778-CA932FDA1744}">
      <dgm:prSet/>
      <dgm:spPr/>
      <dgm:t>
        <a:bodyPr/>
        <a:lstStyle/>
        <a:p>
          <a:endParaRPr lang="en-US"/>
        </a:p>
      </dgm:t>
    </dgm:pt>
    <dgm:pt modelId="{C1506EB8-1782-4062-983E-8CBD18838406}" type="sibTrans" cxnId="{358E4314-CC75-43FD-8778-CA932FDA1744}">
      <dgm:prSet/>
      <dgm:spPr/>
      <dgm:t>
        <a:bodyPr/>
        <a:lstStyle/>
        <a:p>
          <a:endParaRPr lang="en-US"/>
        </a:p>
      </dgm:t>
    </dgm:pt>
    <dgm:pt modelId="{B3E4E2D6-79C0-7740-A296-5968C340853A}" type="pres">
      <dgm:prSet presAssocID="{8717DA27-D5D7-4FD1-AAD9-609AABD44B32}" presName="diagram" presStyleCnt="0">
        <dgm:presLayoutVars>
          <dgm:dir/>
          <dgm:resizeHandles val="exact"/>
        </dgm:presLayoutVars>
      </dgm:prSet>
      <dgm:spPr/>
    </dgm:pt>
    <dgm:pt modelId="{A684BDDB-C4D3-9649-81A1-2DDF10F32233}" type="pres">
      <dgm:prSet presAssocID="{C127F8F9-687C-4AC7-B8BE-4F7977108834}" presName="node" presStyleLbl="node1" presStyleIdx="0" presStyleCnt="7">
        <dgm:presLayoutVars>
          <dgm:bulletEnabled val="1"/>
        </dgm:presLayoutVars>
      </dgm:prSet>
      <dgm:spPr/>
    </dgm:pt>
    <dgm:pt modelId="{C1D02E31-2D33-864C-A7E1-A89B56EB9B27}" type="pres">
      <dgm:prSet presAssocID="{A7D2F3D8-26F0-4531-B6A9-48A8DCBB2B79}" presName="sibTrans" presStyleCnt="0"/>
      <dgm:spPr/>
    </dgm:pt>
    <dgm:pt modelId="{882FDC50-75CE-DF46-A397-A491D777CD40}" type="pres">
      <dgm:prSet presAssocID="{3BF71E57-4B1F-468E-8862-F046C8803DD1}" presName="node" presStyleLbl="node1" presStyleIdx="1" presStyleCnt="7">
        <dgm:presLayoutVars>
          <dgm:bulletEnabled val="1"/>
        </dgm:presLayoutVars>
      </dgm:prSet>
      <dgm:spPr/>
    </dgm:pt>
    <dgm:pt modelId="{95955E66-AD99-E641-A691-90636062D069}" type="pres">
      <dgm:prSet presAssocID="{EA0A8AB8-65BF-4094-9AED-9E0F8F7C7DB3}" presName="sibTrans" presStyleCnt="0"/>
      <dgm:spPr/>
    </dgm:pt>
    <dgm:pt modelId="{9C33D383-7588-FC4B-B54B-71B433320A6F}" type="pres">
      <dgm:prSet presAssocID="{DE115834-5713-4514-A86E-6F32BF673B7E}" presName="node" presStyleLbl="node1" presStyleIdx="2" presStyleCnt="7">
        <dgm:presLayoutVars>
          <dgm:bulletEnabled val="1"/>
        </dgm:presLayoutVars>
      </dgm:prSet>
      <dgm:spPr/>
    </dgm:pt>
    <dgm:pt modelId="{41B75CA3-ABAA-074B-B21F-4B72CCBFB1E3}" type="pres">
      <dgm:prSet presAssocID="{9B40E4E8-8D28-4E11-9D1E-CFB83C718B76}" presName="sibTrans" presStyleCnt="0"/>
      <dgm:spPr/>
    </dgm:pt>
    <dgm:pt modelId="{D450350A-B54E-5343-868F-D53881712CAE}" type="pres">
      <dgm:prSet presAssocID="{5EE22F0F-238F-4114-B334-3E6119C3D98C}" presName="node" presStyleLbl="node1" presStyleIdx="3" presStyleCnt="7">
        <dgm:presLayoutVars>
          <dgm:bulletEnabled val="1"/>
        </dgm:presLayoutVars>
      </dgm:prSet>
      <dgm:spPr/>
    </dgm:pt>
    <dgm:pt modelId="{628D3A8B-D0F0-A845-9904-85E1F7E84DB8}" type="pres">
      <dgm:prSet presAssocID="{2DCC2C3C-E29E-4078-81AD-2F882CBB8C3A}" presName="sibTrans" presStyleCnt="0"/>
      <dgm:spPr/>
    </dgm:pt>
    <dgm:pt modelId="{1A0E51C8-960F-B948-826C-823ACD82D9D5}" type="pres">
      <dgm:prSet presAssocID="{C61206F4-133E-40F8-8A94-F886E601D044}" presName="node" presStyleLbl="node1" presStyleIdx="4" presStyleCnt="7">
        <dgm:presLayoutVars>
          <dgm:bulletEnabled val="1"/>
        </dgm:presLayoutVars>
      </dgm:prSet>
      <dgm:spPr/>
    </dgm:pt>
    <dgm:pt modelId="{623A88EB-A66E-FF4F-8FD9-7DEF4B8978A9}" type="pres">
      <dgm:prSet presAssocID="{64D4CDE1-A15D-46D7-8123-26B19A424F7E}" presName="sibTrans" presStyleCnt="0"/>
      <dgm:spPr/>
    </dgm:pt>
    <dgm:pt modelId="{66E7DA1E-01C4-794F-BBD9-6525D95C8E38}" type="pres">
      <dgm:prSet presAssocID="{8F7BD29E-F94F-4D56-B054-EE327BBFB0F3}" presName="node" presStyleLbl="node1" presStyleIdx="5" presStyleCnt="7">
        <dgm:presLayoutVars>
          <dgm:bulletEnabled val="1"/>
        </dgm:presLayoutVars>
      </dgm:prSet>
      <dgm:spPr/>
    </dgm:pt>
    <dgm:pt modelId="{0C262CA2-E332-2045-A5FA-B006739D8BCE}" type="pres">
      <dgm:prSet presAssocID="{F12697C9-ED85-44B2-ADE8-CCA235A8ECEE}" presName="sibTrans" presStyleCnt="0"/>
      <dgm:spPr/>
    </dgm:pt>
    <dgm:pt modelId="{402D1DC6-3765-1B48-B735-5A410E261DAB}" type="pres">
      <dgm:prSet presAssocID="{064C8C19-AB1D-4110-884D-46955EE1B75F}" presName="node" presStyleLbl="node1" presStyleIdx="6" presStyleCnt="7">
        <dgm:presLayoutVars>
          <dgm:bulletEnabled val="1"/>
        </dgm:presLayoutVars>
      </dgm:prSet>
      <dgm:spPr/>
    </dgm:pt>
  </dgm:ptLst>
  <dgm:cxnLst>
    <dgm:cxn modelId="{8ECB5506-ECBD-4E0B-8E4E-4B0E7FF2D2AA}" srcId="{8717DA27-D5D7-4FD1-AAD9-609AABD44B32}" destId="{5EE22F0F-238F-4114-B334-3E6119C3D98C}" srcOrd="3" destOrd="0" parTransId="{88EB584F-A6D3-4E56-87F9-23FBFCA0DE2D}" sibTransId="{2DCC2C3C-E29E-4078-81AD-2F882CBB8C3A}"/>
    <dgm:cxn modelId="{52BBC206-89E8-4BB5-A3A3-B98061F1A6E8}" srcId="{8717DA27-D5D7-4FD1-AAD9-609AABD44B32}" destId="{DE115834-5713-4514-A86E-6F32BF673B7E}" srcOrd="2" destOrd="0" parTransId="{29748098-9902-4677-8630-F7D66125F6A6}" sibTransId="{9B40E4E8-8D28-4E11-9D1E-CFB83C718B76}"/>
    <dgm:cxn modelId="{98E45607-F8D0-4A95-9EAD-FC4FF93A96A2}" srcId="{8717DA27-D5D7-4FD1-AAD9-609AABD44B32}" destId="{C61206F4-133E-40F8-8A94-F886E601D044}" srcOrd="4" destOrd="0" parTransId="{2DFAEE9E-CF62-49A7-9605-06859B1EAD28}" sibTransId="{64D4CDE1-A15D-46D7-8123-26B19A424F7E}"/>
    <dgm:cxn modelId="{4F07980E-DCF8-BB44-9890-F05704BEA87C}" type="presOf" srcId="{C61206F4-133E-40F8-8A94-F886E601D044}" destId="{1A0E51C8-960F-B948-826C-823ACD82D9D5}" srcOrd="0" destOrd="0" presId="urn:microsoft.com/office/officeart/2005/8/layout/default"/>
    <dgm:cxn modelId="{358E4314-CC75-43FD-8778-CA932FDA1744}" srcId="{8717DA27-D5D7-4FD1-AAD9-609AABD44B32}" destId="{064C8C19-AB1D-4110-884D-46955EE1B75F}" srcOrd="6" destOrd="0" parTransId="{F005A08A-D319-4A4C-9119-EB10EA14F9E6}" sibTransId="{C1506EB8-1782-4062-983E-8CBD18838406}"/>
    <dgm:cxn modelId="{16D92816-73CF-43C7-AECD-42991530A9FB}" srcId="{8717DA27-D5D7-4FD1-AAD9-609AABD44B32}" destId="{C127F8F9-687C-4AC7-B8BE-4F7977108834}" srcOrd="0" destOrd="0" parTransId="{D4578328-823B-4FC7-8DFC-67362ECA215F}" sibTransId="{A7D2F3D8-26F0-4531-B6A9-48A8DCBB2B79}"/>
    <dgm:cxn modelId="{C93C4D44-97B0-1C43-9A52-8266C20E13C0}" type="presOf" srcId="{C127F8F9-687C-4AC7-B8BE-4F7977108834}" destId="{A684BDDB-C4D3-9649-81A1-2DDF10F32233}" srcOrd="0" destOrd="0" presId="urn:microsoft.com/office/officeart/2005/8/layout/default"/>
    <dgm:cxn modelId="{15582857-2682-B64F-9644-F9817208EFB8}" type="presOf" srcId="{064C8C19-AB1D-4110-884D-46955EE1B75F}" destId="{402D1DC6-3765-1B48-B735-5A410E261DAB}" srcOrd="0" destOrd="0" presId="urn:microsoft.com/office/officeart/2005/8/layout/default"/>
    <dgm:cxn modelId="{D7A9B565-F0A7-4448-B587-37E3DEE0CD1F}" srcId="{8717DA27-D5D7-4FD1-AAD9-609AABD44B32}" destId="{3BF71E57-4B1F-468E-8862-F046C8803DD1}" srcOrd="1" destOrd="0" parTransId="{131E6715-1E17-49B2-89E0-6C269E57A3F0}" sibTransId="{EA0A8AB8-65BF-4094-9AED-9E0F8F7C7DB3}"/>
    <dgm:cxn modelId="{CCE6AD89-31C5-B047-87C4-C485AA3F1842}" type="presOf" srcId="{3BF71E57-4B1F-468E-8862-F046C8803DD1}" destId="{882FDC50-75CE-DF46-A397-A491D777CD40}" srcOrd="0" destOrd="0" presId="urn:microsoft.com/office/officeart/2005/8/layout/default"/>
    <dgm:cxn modelId="{E3D03AAE-CC7D-5241-851F-CC11E0C25DF6}" type="presOf" srcId="{5EE22F0F-238F-4114-B334-3E6119C3D98C}" destId="{D450350A-B54E-5343-868F-D53881712CAE}" srcOrd="0" destOrd="0" presId="urn:microsoft.com/office/officeart/2005/8/layout/default"/>
    <dgm:cxn modelId="{BEF5DAC3-EA3C-9D4A-950B-850430F6F15F}" type="presOf" srcId="{8F7BD29E-F94F-4D56-B054-EE327BBFB0F3}" destId="{66E7DA1E-01C4-794F-BBD9-6525D95C8E38}" srcOrd="0" destOrd="0" presId="urn:microsoft.com/office/officeart/2005/8/layout/default"/>
    <dgm:cxn modelId="{B53C65C6-41A9-754E-9DB6-01EB88E1C449}" type="presOf" srcId="{8717DA27-D5D7-4FD1-AAD9-609AABD44B32}" destId="{B3E4E2D6-79C0-7740-A296-5968C340853A}" srcOrd="0" destOrd="0" presId="urn:microsoft.com/office/officeart/2005/8/layout/default"/>
    <dgm:cxn modelId="{048894C9-C7EC-0745-8507-8E519FE9C044}" type="presOf" srcId="{DE115834-5713-4514-A86E-6F32BF673B7E}" destId="{9C33D383-7588-FC4B-B54B-71B433320A6F}" srcOrd="0" destOrd="0" presId="urn:microsoft.com/office/officeart/2005/8/layout/default"/>
    <dgm:cxn modelId="{F90349EF-147C-46B7-BB10-77B3EEC4D7EF}" srcId="{8717DA27-D5D7-4FD1-AAD9-609AABD44B32}" destId="{8F7BD29E-F94F-4D56-B054-EE327BBFB0F3}" srcOrd="5" destOrd="0" parTransId="{77DCA18A-D28B-41F4-A9B6-111DB161E007}" sibTransId="{F12697C9-ED85-44B2-ADE8-CCA235A8ECEE}"/>
    <dgm:cxn modelId="{C86F6157-A1EF-A54A-AD0C-36312A13C0BD}" type="presParOf" srcId="{B3E4E2D6-79C0-7740-A296-5968C340853A}" destId="{A684BDDB-C4D3-9649-81A1-2DDF10F32233}" srcOrd="0" destOrd="0" presId="urn:microsoft.com/office/officeart/2005/8/layout/default"/>
    <dgm:cxn modelId="{3818C6C7-B2E9-7C40-A568-43C8AA60C2ED}" type="presParOf" srcId="{B3E4E2D6-79C0-7740-A296-5968C340853A}" destId="{C1D02E31-2D33-864C-A7E1-A89B56EB9B27}" srcOrd="1" destOrd="0" presId="urn:microsoft.com/office/officeart/2005/8/layout/default"/>
    <dgm:cxn modelId="{D44B6CE4-BF9B-744C-8870-4489B15E32C6}" type="presParOf" srcId="{B3E4E2D6-79C0-7740-A296-5968C340853A}" destId="{882FDC50-75CE-DF46-A397-A491D777CD40}" srcOrd="2" destOrd="0" presId="urn:microsoft.com/office/officeart/2005/8/layout/default"/>
    <dgm:cxn modelId="{A3079FF6-AC48-0C45-AF38-FC5B9578B6A7}" type="presParOf" srcId="{B3E4E2D6-79C0-7740-A296-5968C340853A}" destId="{95955E66-AD99-E641-A691-90636062D069}" srcOrd="3" destOrd="0" presId="urn:microsoft.com/office/officeart/2005/8/layout/default"/>
    <dgm:cxn modelId="{4641FC32-DBB5-2E48-BF2D-9C5DCF6A44EB}" type="presParOf" srcId="{B3E4E2D6-79C0-7740-A296-5968C340853A}" destId="{9C33D383-7588-FC4B-B54B-71B433320A6F}" srcOrd="4" destOrd="0" presId="urn:microsoft.com/office/officeart/2005/8/layout/default"/>
    <dgm:cxn modelId="{1B9A7CB2-D872-C746-8795-D175EC0BD46B}" type="presParOf" srcId="{B3E4E2D6-79C0-7740-A296-5968C340853A}" destId="{41B75CA3-ABAA-074B-B21F-4B72CCBFB1E3}" srcOrd="5" destOrd="0" presId="urn:microsoft.com/office/officeart/2005/8/layout/default"/>
    <dgm:cxn modelId="{69C7CEC4-2128-4A49-9DB0-273AB66309DA}" type="presParOf" srcId="{B3E4E2D6-79C0-7740-A296-5968C340853A}" destId="{D450350A-B54E-5343-868F-D53881712CAE}" srcOrd="6" destOrd="0" presId="urn:microsoft.com/office/officeart/2005/8/layout/default"/>
    <dgm:cxn modelId="{E2306EBB-0136-1645-A948-209E4A936529}" type="presParOf" srcId="{B3E4E2D6-79C0-7740-A296-5968C340853A}" destId="{628D3A8B-D0F0-A845-9904-85E1F7E84DB8}" srcOrd="7" destOrd="0" presId="urn:microsoft.com/office/officeart/2005/8/layout/default"/>
    <dgm:cxn modelId="{E6C71FBD-4F01-464B-A1AD-FCEBF945AFD7}" type="presParOf" srcId="{B3E4E2D6-79C0-7740-A296-5968C340853A}" destId="{1A0E51C8-960F-B948-826C-823ACD82D9D5}" srcOrd="8" destOrd="0" presId="urn:microsoft.com/office/officeart/2005/8/layout/default"/>
    <dgm:cxn modelId="{C11C069D-E533-EB46-AD42-DABB7036EAC0}" type="presParOf" srcId="{B3E4E2D6-79C0-7740-A296-5968C340853A}" destId="{623A88EB-A66E-FF4F-8FD9-7DEF4B8978A9}" srcOrd="9" destOrd="0" presId="urn:microsoft.com/office/officeart/2005/8/layout/default"/>
    <dgm:cxn modelId="{242420DB-9CBC-984C-AC5A-F733926BEA4A}" type="presParOf" srcId="{B3E4E2D6-79C0-7740-A296-5968C340853A}" destId="{66E7DA1E-01C4-794F-BBD9-6525D95C8E38}" srcOrd="10" destOrd="0" presId="urn:microsoft.com/office/officeart/2005/8/layout/default"/>
    <dgm:cxn modelId="{C4210419-F7FA-5648-84C7-0963C134DF18}" type="presParOf" srcId="{B3E4E2D6-79C0-7740-A296-5968C340853A}" destId="{0C262CA2-E332-2045-A5FA-B006739D8BCE}" srcOrd="11" destOrd="0" presId="urn:microsoft.com/office/officeart/2005/8/layout/default"/>
    <dgm:cxn modelId="{501BA4F1-E62B-1948-9F3F-0D69F5F0B370}" type="presParOf" srcId="{B3E4E2D6-79C0-7740-A296-5968C340853A}" destId="{402D1DC6-3765-1B48-B735-5A410E261DAB}"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B58924-2EFD-47BE-B0DC-A44947A966F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6609501E-CEC3-4346-80A0-89F10C893570}">
      <dgm:prSet/>
      <dgm:spPr/>
      <dgm:t>
        <a:bodyPr/>
        <a:lstStyle/>
        <a:p>
          <a:r>
            <a:rPr lang="zh-CN"/>
            <a:t>1. 文本分类：将文本转换为向量表示后，可以用于分类任务，如情感分析、主题分类等。</a:t>
          </a:r>
          <a:endParaRPr lang="en-US"/>
        </a:p>
      </dgm:t>
    </dgm:pt>
    <dgm:pt modelId="{B62852A8-EB39-405E-8D10-446AA789C6FF}" type="parTrans" cxnId="{D1E24D04-9C46-422D-BAA3-E7818C905E30}">
      <dgm:prSet/>
      <dgm:spPr/>
      <dgm:t>
        <a:bodyPr/>
        <a:lstStyle/>
        <a:p>
          <a:endParaRPr lang="en-US"/>
        </a:p>
      </dgm:t>
    </dgm:pt>
    <dgm:pt modelId="{A2F1F3B6-3397-49C6-AD2B-0A11D291D7A0}" type="sibTrans" cxnId="{D1E24D04-9C46-422D-BAA3-E7818C905E30}">
      <dgm:prSet/>
      <dgm:spPr/>
      <dgm:t>
        <a:bodyPr/>
        <a:lstStyle/>
        <a:p>
          <a:endParaRPr lang="en-US"/>
        </a:p>
      </dgm:t>
    </dgm:pt>
    <dgm:pt modelId="{F41D4973-A068-4183-9521-B348FC2B298C}">
      <dgm:prSet/>
      <dgm:spPr/>
      <dgm:t>
        <a:bodyPr/>
        <a:lstStyle/>
        <a:p>
          <a:r>
            <a:rPr lang="zh-CN"/>
            <a:t>2. 相似度计算：使用向量表示可以计算不同文本之间的相似度，从而用于搜索、推荐等应用。</a:t>
          </a:r>
          <a:endParaRPr lang="en-US"/>
        </a:p>
      </dgm:t>
    </dgm:pt>
    <dgm:pt modelId="{D83307C0-57D1-41E1-BA0F-30121E33B52D}" type="parTrans" cxnId="{2D2D18AA-2849-4921-864C-3A95FC5F073F}">
      <dgm:prSet/>
      <dgm:spPr/>
      <dgm:t>
        <a:bodyPr/>
        <a:lstStyle/>
        <a:p>
          <a:endParaRPr lang="en-US"/>
        </a:p>
      </dgm:t>
    </dgm:pt>
    <dgm:pt modelId="{05CB3744-9F12-45CD-B580-E123B36F10B6}" type="sibTrans" cxnId="{2D2D18AA-2849-4921-864C-3A95FC5F073F}">
      <dgm:prSet/>
      <dgm:spPr/>
      <dgm:t>
        <a:bodyPr/>
        <a:lstStyle/>
        <a:p>
          <a:endParaRPr lang="en-US"/>
        </a:p>
      </dgm:t>
    </dgm:pt>
    <dgm:pt modelId="{EEC30C66-7234-4601-AC38-74111F585831}">
      <dgm:prSet/>
      <dgm:spPr/>
      <dgm:t>
        <a:bodyPr/>
        <a:lstStyle/>
        <a:p>
          <a:r>
            <a:rPr lang="zh-CN"/>
            <a:t>3. 问答系统：将问题和答案转换为向量表示后，可以计算它们之间的相似度，从而找到最佳答案。</a:t>
          </a:r>
          <a:endParaRPr lang="en-US"/>
        </a:p>
      </dgm:t>
    </dgm:pt>
    <dgm:pt modelId="{C53F5291-58B9-4EF2-BF88-FAAD5796B7D2}" type="parTrans" cxnId="{93AB0BFF-686B-4DE4-B854-B3EFC39DF5C3}">
      <dgm:prSet/>
      <dgm:spPr/>
      <dgm:t>
        <a:bodyPr/>
        <a:lstStyle/>
        <a:p>
          <a:endParaRPr lang="en-US"/>
        </a:p>
      </dgm:t>
    </dgm:pt>
    <dgm:pt modelId="{687B58EE-CDC8-49C5-91E2-AD7BF7411326}" type="sibTrans" cxnId="{93AB0BFF-686B-4DE4-B854-B3EFC39DF5C3}">
      <dgm:prSet/>
      <dgm:spPr/>
      <dgm:t>
        <a:bodyPr/>
        <a:lstStyle/>
        <a:p>
          <a:endParaRPr lang="en-US"/>
        </a:p>
      </dgm:t>
    </dgm:pt>
    <dgm:pt modelId="{EC708CAA-09B3-461A-BEEB-AE35EACE3884}">
      <dgm:prSet/>
      <dgm:spPr/>
      <dgm:t>
        <a:bodyPr/>
        <a:lstStyle/>
        <a:p>
          <a:r>
            <a:rPr lang="zh-CN"/>
            <a:t>4. 语言生成：使用向量表示可以生成自然语言文本，如机器翻译、自动摘要等。</a:t>
          </a:r>
          <a:endParaRPr lang="en-US"/>
        </a:p>
      </dgm:t>
    </dgm:pt>
    <dgm:pt modelId="{D62B5240-79DF-4303-90BE-CDEA92C06117}" type="parTrans" cxnId="{6E5121EB-5A83-4D33-B0B1-3FF6FB079E1A}">
      <dgm:prSet/>
      <dgm:spPr/>
      <dgm:t>
        <a:bodyPr/>
        <a:lstStyle/>
        <a:p>
          <a:endParaRPr lang="en-US"/>
        </a:p>
      </dgm:t>
    </dgm:pt>
    <dgm:pt modelId="{4E273DE2-5A4A-425B-B31F-DDF992AC35B0}" type="sibTrans" cxnId="{6E5121EB-5A83-4D33-B0B1-3FF6FB079E1A}">
      <dgm:prSet/>
      <dgm:spPr/>
      <dgm:t>
        <a:bodyPr/>
        <a:lstStyle/>
        <a:p>
          <a:endParaRPr lang="en-US"/>
        </a:p>
      </dgm:t>
    </dgm:pt>
    <dgm:pt modelId="{32D52B37-FD96-C940-BC6E-288BE37D38CE}" type="pres">
      <dgm:prSet presAssocID="{C0B58924-2EFD-47BE-B0DC-A44947A966F0}" presName="linear" presStyleCnt="0">
        <dgm:presLayoutVars>
          <dgm:animLvl val="lvl"/>
          <dgm:resizeHandles val="exact"/>
        </dgm:presLayoutVars>
      </dgm:prSet>
      <dgm:spPr/>
    </dgm:pt>
    <dgm:pt modelId="{D730C2FE-A31C-834D-BE8A-48D1989A6F09}" type="pres">
      <dgm:prSet presAssocID="{6609501E-CEC3-4346-80A0-89F10C893570}" presName="parentText" presStyleLbl="node1" presStyleIdx="0" presStyleCnt="4">
        <dgm:presLayoutVars>
          <dgm:chMax val="0"/>
          <dgm:bulletEnabled val="1"/>
        </dgm:presLayoutVars>
      </dgm:prSet>
      <dgm:spPr/>
    </dgm:pt>
    <dgm:pt modelId="{7DA8F5A5-80DD-184C-82BE-EB0E71C3FDC3}" type="pres">
      <dgm:prSet presAssocID="{A2F1F3B6-3397-49C6-AD2B-0A11D291D7A0}" presName="spacer" presStyleCnt="0"/>
      <dgm:spPr/>
    </dgm:pt>
    <dgm:pt modelId="{AD98405A-EAE1-E34C-8782-B972975C64DA}" type="pres">
      <dgm:prSet presAssocID="{F41D4973-A068-4183-9521-B348FC2B298C}" presName="parentText" presStyleLbl="node1" presStyleIdx="1" presStyleCnt="4">
        <dgm:presLayoutVars>
          <dgm:chMax val="0"/>
          <dgm:bulletEnabled val="1"/>
        </dgm:presLayoutVars>
      </dgm:prSet>
      <dgm:spPr/>
    </dgm:pt>
    <dgm:pt modelId="{BED8D483-963F-B04B-BC95-7C08DD0DEC0B}" type="pres">
      <dgm:prSet presAssocID="{05CB3744-9F12-45CD-B580-E123B36F10B6}" presName="spacer" presStyleCnt="0"/>
      <dgm:spPr/>
    </dgm:pt>
    <dgm:pt modelId="{33C4136C-1CA5-5649-B988-9500B284772E}" type="pres">
      <dgm:prSet presAssocID="{EEC30C66-7234-4601-AC38-74111F585831}" presName="parentText" presStyleLbl="node1" presStyleIdx="2" presStyleCnt="4">
        <dgm:presLayoutVars>
          <dgm:chMax val="0"/>
          <dgm:bulletEnabled val="1"/>
        </dgm:presLayoutVars>
      </dgm:prSet>
      <dgm:spPr/>
    </dgm:pt>
    <dgm:pt modelId="{1A3B2EF5-D26A-3B45-A9C2-9FE5C96FAB26}" type="pres">
      <dgm:prSet presAssocID="{687B58EE-CDC8-49C5-91E2-AD7BF7411326}" presName="spacer" presStyleCnt="0"/>
      <dgm:spPr/>
    </dgm:pt>
    <dgm:pt modelId="{AF5CF8AC-E784-BA4D-BDB0-BDABDD3E2525}" type="pres">
      <dgm:prSet presAssocID="{EC708CAA-09B3-461A-BEEB-AE35EACE3884}" presName="parentText" presStyleLbl="node1" presStyleIdx="3" presStyleCnt="4">
        <dgm:presLayoutVars>
          <dgm:chMax val="0"/>
          <dgm:bulletEnabled val="1"/>
        </dgm:presLayoutVars>
      </dgm:prSet>
      <dgm:spPr/>
    </dgm:pt>
  </dgm:ptLst>
  <dgm:cxnLst>
    <dgm:cxn modelId="{D1E24D04-9C46-422D-BAA3-E7818C905E30}" srcId="{C0B58924-2EFD-47BE-B0DC-A44947A966F0}" destId="{6609501E-CEC3-4346-80A0-89F10C893570}" srcOrd="0" destOrd="0" parTransId="{B62852A8-EB39-405E-8D10-446AA789C6FF}" sibTransId="{A2F1F3B6-3397-49C6-AD2B-0A11D291D7A0}"/>
    <dgm:cxn modelId="{84581472-3426-864B-8259-B63D36D0A2B2}" type="presOf" srcId="{6609501E-CEC3-4346-80A0-89F10C893570}" destId="{D730C2FE-A31C-834D-BE8A-48D1989A6F09}" srcOrd="0" destOrd="0" presId="urn:microsoft.com/office/officeart/2005/8/layout/vList2"/>
    <dgm:cxn modelId="{BCC9A379-6894-A748-B0C2-401CD9D8DCDE}" type="presOf" srcId="{F41D4973-A068-4183-9521-B348FC2B298C}" destId="{AD98405A-EAE1-E34C-8782-B972975C64DA}" srcOrd="0" destOrd="0" presId="urn:microsoft.com/office/officeart/2005/8/layout/vList2"/>
    <dgm:cxn modelId="{2D2D18AA-2849-4921-864C-3A95FC5F073F}" srcId="{C0B58924-2EFD-47BE-B0DC-A44947A966F0}" destId="{F41D4973-A068-4183-9521-B348FC2B298C}" srcOrd="1" destOrd="0" parTransId="{D83307C0-57D1-41E1-BA0F-30121E33B52D}" sibTransId="{05CB3744-9F12-45CD-B580-E123B36F10B6}"/>
    <dgm:cxn modelId="{F40D78AD-68FF-7E47-9BDF-8E353EE06F7F}" type="presOf" srcId="{EEC30C66-7234-4601-AC38-74111F585831}" destId="{33C4136C-1CA5-5649-B988-9500B284772E}" srcOrd="0" destOrd="0" presId="urn:microsoft.com/office/officeart/2005/8/layout/vList2"/>
    <dgm:cxn modelId="{FDD1D2D5-8950-FC41-A729-5ED268B5CA70}" type="presOf" srcId="{C0B58924-2EFD-47BE-B0DC-A44947A966F0}" destId="{32D52B37-FD96-C940-BC6E-288BE37D38CE}" srcOrd="0" destOrd="0" presId="urn:microsoft.com/office/officeart/2005/8/layout/vList2"/>
    <dgm:cxn modelId="{6E5121EB-5A83-4D33-B0B1-3FF6FB079E1A}" srcId="{C0B58924-2EFD-47BE-B0DC-A44947A966F0}" destId="{EC708CAA-09B3-461A-BEEB-AE35EACE3884}" srcOrd="3" destOrd="0" parTransId="{D62B5240-79DF-4303-90BE-CDEA92C06117}" sibTransId="{4E273DE2-5A4A-425B-B31F-DDF992AC35B0}"/>
    <dgm:cxn modelId="{CC166EF8-E285-2D4C-B648-C28854A25B28}" type="presOf" srcId="{EC708CAA-09B3-461A-BEEB-AE35EACE3884}" destId="{AF5CF8AC-E784-BA4D-BDB0-BDABDD3E2525}" srcOrd="0" destOrd="0" presId="urn:microsoft.com/office/officeart/2005/8/layout/vList2"/>
    <dgm:cxn modelId="{93AB0BFF-686B-4DE4-B854-B3EFC39DF5C3}" srcId="{C0B58924-2EFD-47BE-B0DC-A44947A966F0}" destId="{EEC30C66-7234-4601-AC38-74111F585831}" srcOrd="2" destOrd="0" parTransId="{C53F5291-58B9-4EF2-BF88-FAAD5796B7D2}" sibTransId="{687B58EE-CDC8-49C5-91E2-AD7BF7411326}"/>
    <dgm:cxn modelId="{04551A52-A15E-7748-BEA0-A0DB5FBF1DDD}" type="presParOf" srcId="{32D52B37-FD96-C940-BC6E-288BE37D38CE}" destId="{D730C2FE-A31C-834D-BE8A-48D1989A6F09}" srcOrd="0" destOrd="0" presId="urn:microsoft.com/office/officeart/2005/8/layout/vList2"/>
    <dgm:cxn modelId="{09311EE0-8AA7-3241-9597-68CD64D51301}" type="presParOf" srcId="{32D52B37-FD96-C940-BC6E-288BE37D38CE}" destId="{7DA8F5A5-80DD-184C-82BE-EB0E71C3FDC3}" srcOrd="1" destOrd="0" presId="urn:microsoft.com/office/officeart/2005/8/layout/vList2"/>
    <dgm:cxn modelId="{D7BA3E51-CE0A-484D-BB5B-3F89CB72A7C7}" type="presParOf" srcId="{32D52B37-FD96-C940-BC6E-288BE37D38CE}" destId="{AD98405A-EAE1-E34C-8782-B972975C64DA}" srcOrd="2" destOrd="0" presId="urn:microsoft.com/office/officeart/2005/8/layout/vList2"/>
    <dgm:cxn modelId="{30E4B7A4-C5A9-914A-A91F-00ABB56A9AE1}" type="presParOf" srcId="{32D52B37-FD96-C940-BC6E-288BE37D38CE}" destId="{BED8D483-963F-B04B-BC95-7C08DD0DEC0B}" srcOrd="3" destOrd="0" presId="urn:microsoft.com/office/officeart/2005/8/layout/vList2"/>
    <dgm:cxn modelId="{99F00F14-C1CD-B445-BF4E-EDC2E3233E25}" type="presParOf" srcId="{32D52B37-FD96-C940-BC6E-288BE37D38CE}" destId="{33C4136C-1CA5-5649-B988-9500B284772E}" srcOrd="4" destOrd="0" presId="urn:microsoft.com/office/officeart/2005/8/layout/vList2"/>
    <dgm:cxn modelId="{F789E96F-B478-BE4F-93A9-94004EB23EAE}" type="presParOf" srcId="{32D52B37-FD96-C940-BC6E-288BE37D38CE}" destId="{1A3B2EF5-D26A-3B45-A9C2-9FE5C96FAB26}" srcOrd="5" destOrd="0" presId="urn:microsoft.com/office/officeart/2005/8/layout/vList2"/>
    <dgm:cxn modelId="{19C2C595-D7BF-9F40-9D47-5B2C5FCA66BB}" type="presParOf" srcId="{32D52B37-FD96-C940-BC6E-288BE37D38CE}" destId="{AF5CF8AC-E784-BA4D-BDB0-BDABDD3E2525}"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84BDDB-C4D3-9649-81A1-2DDF10F32233}">
      <dsp:nvSpPr>
        <dsp:cNvPr id="0" name=""/>
        <dsp:cNvSpPr/>
      </dsp:nvSpPr>
      <dsp:spPr>
        <a:xfrm>
          <a:off x="3228"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1.语言技巧：</a:t>
          </a:r>
          <a:endParaRPr lang="en-US" altLang="zh-CN" sz="1300" b="1" kern="1200" dirty="0"/>
        </a:p>
        <a:p>
          <a:pPr marL="0" lvl="0" indent="0" algn="ctr" defTabSz="577850">
            <a:lnSpc>
              <a:spcPct val="90000"/>
            </a:lnSpc>
            <a:spcBef>
              <a:spcPct val="0"/>
            </a:spcBef>
            <a:spcAft>
              <a:spcPct val="35000"/>
            </a:spcAft>
            <a:buNone/>
          </a:pPr>
          <a:r>
            <a:rPr lang="zh-CN" sz="1300" kern="1200" dirty="0"/>
            <a:t>GPT-4 具有更强的理解和生成不同方言并对文本中表达的情感做出反应的能力。</a:t>
          </a:r>
          <a:endParaRPr lang="en-US" sz="1300" kern="1200" dirty="0"/>
        </a:p>
      </dsp:txBody>
      <dsp:txXfrm>
        <a:off x="3228" y="752306"/>
        <a:ext cx="2561018" cy="1536611"/>
      </dsp:txXfrm>
    </dsp:sp>
    <dsp:sp modelId="{882FDC50-75CE-DF46-A397-A491D777CD40}">
      <dsp:nvSpPr>
        <dsp:cNvPr id="0" name=""/>
        <dsp:cNvSpPr/>
      </dsp:nvSpPr>
      <dsp:spPr>
        <a:xfrm>
          <a:off x="2820349"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2.信息综合：</a:t>
          </a:r>
          <a:endParaRPr lang="en-US" altLang="zh-CN" sz="1300" b="1" kern="1200" dirty="0"/>
        </a:p>
        <a:p>
          <a:pPr marL="0" lvl="0" indent="0" algn="ctr" defTabSz="577850">
            <a:lnSpc>
              <a:spcPct val="90000"/>
            </a:lnSpc>
            <a:spcBef>
              <a:spcPct val="0"/>
            </a:spcBef>
            <a:spcAft>
              <a:spcPct val="35000"/>
            </a:spcAft>
            <a:buNone/>
          </a:pPr>
          <a:r>
            <a:rPr lang="zh-CN" sz="1300" kern="1200" dirty="0"/>
            <a:t>GPT-4 可以通过综合多个来源的信息来回答复杂的问题，而 GPT-3.5 可能很难将这些点联系起来。</a:t>
          </a:r>
          <a:endParaRPr lang="en-US" sz="1300" kern="1200" dirty="0"/>
        </a:p>
      </dsp:txBody>
      <dsp:txXfrm>
        <a:off x="2820349" y="752306"/>
        <a:ext cx="2561018" cy="1536611"/>
      </dsp:txXfrm>
    </dsp:sp>
    <dsp:sp modelId="{9C33D383-7588-FC4B-B54B-71B433320A6F}">
      <dsp:nvSpPr>
        <dsp:cNvPr id="0" name=""/>
        <dsp:cNvSpPr/>
      </dsp:nvSpPr>
      <dsp:spPr>
        <a:xfrm>
          <a:off x="5637469"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3. 创造力和连贯性：</a:t>
          </a:r>
          <a:endParaRPr lang="en-US" altLang="zh-CN" sz="1300" b="1" kern="1200" dirty="0"/>
        </a:p>
        <a:p>
          <a:pPr marL="0" lvl="0" indent="0" algn="ctr" defTabSz="577850">
            <a:lnSpc>
              <a:spcPct val="90000"/>
            </a:lnSpc>
            <a:spcBef>
              <a:spcPct val="0"/>
            </a:spcBef>
            <a:spcAft>
              <a:spcPct val="35000"/>
            </a:spcAft>
            <a:buNone/>
          </a:pPr>
          <a:r>
            <a:rPr lang="zh-CN" sz="1300" kern="1200" dirty="0"/>
            <a:t>GPT-4 更进一步，可以生成具有更高连贯性和创造力的故事、诗歌或散文。</a:t>
          </a:r>
          <a:endParaRPr lang="en-US" sz="1300" kern="1200" dirty="0"/>
        </a:p>
      </dsp:txBody>
      <dsp:txXfrm>
        <a:off x="5637469" y="752306"/>
        <a:ext cx="2561018" cy="1536611"/>
      </dsp:txXfrm>
    </dsp:sp>
    <dsp:sp modelId="{D450350A-B54E-5343-868F-D53881712CAE}">
      <dsp:nvSpPr>
        <dsp:cNvPr id="0" name=""/>
        <dsp:cNvSpPr/>
      </dsp:nvSpPr>
      <dsp:spPr>
        <a:xfrm>
          <a:off x="8454590" y="752306"/>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4.解决复杂问题：</a:t>
          </a:r>
          <a:endParaRPr lang="en-US" altLang="zh-CN" sz="1300" b="1" kern="1200" dirty="0"/>
        </a:p>
        <a:p>
          <a:pPr marL="0" lvl="0" indent="0" algn="ctr" defTabSz="577850">
            <a:lnSpc>
              <a:spcPct val="90000"/>
            </a:lnSpc>
            <a:spcBef>
              <a:spcPct val="0"/>
            </a:spcBef>
            <a:spcAft>
              <a:spcPct val="35000"/>
            </a:spcAft>
            <a:buNone/>
          </a:pPr>
          <a:r>
            <a:rPr lang="zh-CN" sz="1300" kern="1200" dirty="0"/>
            <a:t>GPT-4 展示了解决复杂数学和科学问题的强大能力，超出了 GPT-3.5 的能力。</a:t>
          </a:r>
          <a:endParaRPr lang="en-US" sz="1300" kern="1200" dirty="0"/>
        </a:p>
      </dsp:txBody>
      <dsp:txXfrm>
        <a:off x="8454590" y="752306"/>
        <a:ext cx="2561018" cy="1536611"/>
      </dsp:txXfrm>
    </dsp:sp>
    <dsp:sp modelId="{1A0E51C8-960F-B948-826C-823ACD82D9D5}">
      <dsp:nvSpPr>
        <dsp:cNvPr id="0" name=""/>
        <dsp:cNvSpPr/>
      </dsp:nvSpPr>
      <dsp:spPr>
        <a:xfrm>
          <a:off x="1411788"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5.编程能力：</a:t>
          </a:r>
          <a:endParaRPr lang="en-US" altLang="zh-CN" sz="1300" b="1" kern="1200" dirty="0"/>
        </a:p>
        <a:p>
          <a:pPr marL="0" lvl="0" indent="0" algn="ctr" defTabSz="577850">
            <a:lnSpc>
              <a:spcPct val="90000"/>
            </a:lnSpc>
            <a:spcBef>
              <a:spcPct val="0"/>
            </a:spcBef>
            <a:spcAft>
              <a:spcPct val="35000"/>
            </a:spcAft>
            <a:buNone/>
          </a:pPr>
          <a:r>
            <a:rPr lang="zh-CN" sz="1300" kern="1200" dirty="0"/>
            <a:t>更强的代码生成和代码调试能力</a:t>
          </a:r>
          <a:endParaRPr lang="en-US" sz="1300" kern="1200" dirty="0"/>
        </a:p>
      </dsp:txBody>
      <dsp:txXfrm>
        <a:off x="1411788" y="2545019"/>
        <a:ext cx="2561018" cy="1536611"/>
      </dsp:txXfrm>
    </dsp:sp>
    <dsp:sp modelId="{66E7DA1E-01C4-794F-BBD9-6525D95C8E38}">
      <dsp:nvSpPr>
        <dsp:cNvPr id="0" name=""/>
        <dsp:cNvSpPr/>
      </dsp:nvSpPr>
      <dsp:spPr>
        <a:xfrm>
          <a:off x="4228909"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6.图像和图形理解：</a:t>
          </a:r>
          <a:endParaRPr lang="en-US" altLang="zh-CN" sz="1300" b="1" kern="1200" dirty="0"/>
        </a:p>
        <a:p>
          <a:pPr marL="0" lvl="0" indent="0" algn="ctr" defTabSz="577850">
            <a:lnSpc>
              <a:spcPct val="90000"/>
            </a:lnSpc>
            <a:spcBef>
              <a:spcPct val="0"/>
            </a:spcBef>
            <a:spcAft>
              <a:spcPct val="35000"/>
            </a:spcAft>
            <a:buNone/>
          </a:pPr>
          <a:r>
            <a:rPr lang="zh-CN" sz="1300" kern="1200" dirty="0"/>
            <a:t>GPT-4 可以对图像和图形进行分析和评论。</a:t>
          </a:r>
          <a:endParaRPr lang="en-US" sz="1300" kern="1200" dirty="0"/>
        </a:p>
      </dsp:txBody>
      <dsp:txXfrm>
        <a:off x="4228909" y="2545019"/>
        <a:ext cx="2561018" cy="1536611"/>
      </dsp:txXfrm>
    </dsp:sp>
    <dsp:sp modelId="{402D1DC6-3765-1B48-B735-5A410E261DAB}">
      <dsp:nvSpPr>
        <dsp:cNvPr id="0" name=""/>
        <dsp:cNvSpPr/>
      </dsp:nvSpPr>
      <dsp:spPr>
        <a:xfrm>
          <a:off x="7046030" y="2545019"/>
          <a:ext cx="2561018" cy="153661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zh-CN" sz="1300" b="1" kern="1200" dirty="0"/>
            <a:t>7. 责任性：</a:t>
          </a:r>
          <a:endParaRPr lang="en-US" altLang="zh-CN" sz="1300" b="1" kern="1200" dirty="0"/>
        </a:p>
        <a:p>
          <a:pPr marL="0" lvl="0" indent="0" algn="ctr" defTabSz="577850">
            <a:lnSpc>
              <a:spcPct val="90000"/>
            </a:lnSpc>
            <a:spcBef>
              <a:spcPct val="0"/>
            </a:spcBef>
            <a:spcAft>
              <a:spcPct val="35000"/>
            </a:spcAft>
            <a:buNone/>
          </a:pPr>
          <a:r>
            <a:rPr lang="zh-CN" sz="1300" kern="1200" dirty="0"/>
            <a:t>减少不当或有偏见的反应（例如：政治偏见、攻击性或有害内容等）</a:t>
          </a:r>
          <a:endParaRPr lang="en-US" sz="1300" kern="1200" dirty="0"/>
        </a:p>
      </dsp:txBody>
      <dsp:txXfrm>
        <a:off x="7046030" y="2545019"/>
        <a:ext cx="2561018" cy="153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30C2FE-A31C-834D-BE8A-48D1989A6F09}">
      <dsp:nvSpPr>
        <dsp:cNvPr id="0" name=""/>
        <dsp:cNvSpPr/>
      </dsp:nvSpPr>
      <dsp:spPr>
        <a:xfrm>
          <a:off x="0" y="88075"/>
          <a:ext cx="11018837" cy="11190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a:t>1. 文本分类：将文本转换为向量表示后，可以用于分类任务，如情感分析、主题分类等。</a:t>
          </a:r>
          <a:endParaRPr lang="en-US" sz="2100" kern="1200"/>
        </a:p>
      </dsp:txBody>
      <dsp:txXfrm>
        <a:off x="54629" y="142704"/>
        <a:ext cx="10909579" cy="1009828"/>
      </dsp:txXfrm>
    </dsp:sp>
    <dsp:sp modelId="{AD98405A-EAE1-E34C-8782-B972975C64DA}">
      <dsp:nvSpPr>
        <dsp:cNvPr id="0" name=""/>
        <dsp:cNvSpPr/>
      </dsp:nvSpPr>
      <dsp:spPr>
        <a:xfrm>
          <a:off x="0" y="1267642"/>
          <a:ext cx="11018837" cy="11190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a:t>2. 相似度计算：使用向量表示可以计算不同文本之间的相似度，从而用于搜索、推荐等应用。</a:t>
          </a:r>
          <a:endParaRPr lang="en-US" sz="2100" kern="1200"/>
        </a:p>
      </dsp:txBody>
      <dsp:txXfrm>
        <a:off x="54629" y="1322271"/>
        <a:ext cx="10909579" cy="1009828"/>
      </dsp:txXfrm>
    </dsp:sp>
    <dsp:sp modelId="{33C4136C-1CA5-5649-B988-9500B284772E}">
      <dsp:nvSpPr>
        <dsp:cNvPr id="0" name=""/>
        <dsp:cNvSpPr/>
      </dsp:nvSpPr>
      <dsp:spPr>
        <a:xfrm>
          <a:off x="0" y="2447208"/>
          <a:ext cx="11018837" cy="11190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a:t>3. 问答系统：将问题和答案转换为向量表示后，可以计算它们之间的相似度，从而找到最佳答案。</a:t>
          </a:r>
          <a:endParaRPr lang="en-US" sz="2100" kern="1200"/>
        </a:p>
      </dsp:txBody>
      <dsp:txXfrm>
        <a:off x="54629" y="2501837"/>
        <a:ext cx="10909579" cy="1009828"/>
      </dsp:txXfrm>
    </dsp:sp>
    <dsp:sp modelId="{AF5CF8AC-E784-BA4D-BDB0-BDABDD3E2525}">
      <dsp:nvSpPr>
        <dsp:cNvPr id="0" name=""/>
        <dsp:cNvSpPr/>
      </dsp:nvSpPr>
      <dsp:spPr>
        <a:xfrm>
          <a:off x="0" y="3626775"/>
          <a:ext cx="11018837" cy="111908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zh-CN" sz="2100" kern="1200"/>
            <a:t>4. 语言生成：使用向量表示可以生成自然语言文本，如机器翻译、自动摘要等。</a:t>
          </a:r>
          <a:endParaRPr lang="en-US" sz="2100" kern="1200"/>
        </a:p>
      </dsp:txBody>
      <dsp:txXfrm>
        <a:off x="54629" y="3681404"/>
        <a:ext cx="10909579" cy="100982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ustomers.microsoft.com/en-us/story/1501304071775762777-carmax-retailer-azure-openai-service"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customers.microsoft.com/en-us/story/1475200924660741619-ge-healthcare-health-provider-azure-iot-hololens-2"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evblogs.microsoft.com/premier-developer/getting-started-with-gpt-3-in-power-platfor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opilot.github.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powerbi.microsoft.com/en-us/blog/enabling-intelligent-experiences-with-power-bi-for-developers-data-scientists-and-data-engineers/"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evblogs.microsoft.com/premier-developer/getting-started-with-gpt-3-in-power-platfor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penai.com/research/dall-e"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platform.openai.com/docs/guides/moderat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25DEEE-B44C-4E0D-A94C-EE181B3E70CE}" type="slidenum">
              <a:rPr kumimoji="0" lang="en-US" sz="1200" b="0" i="0" u="none" strike="noStrike" kern="1200" cap="none" spc="0" normalizeH="0" baseline="0" noProof="0" smtClean="0">
                <a:ln>
                  <a:noFill/>
                </a:ln>
                <a:solidFill>
                  <a:prstClr val="black"/>
                </a:solidFill>
                <a:effectLst/>
                <a:uLnTx/>
                <a:uFillTx/>
                <a:latin typeface="等线"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2070089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12</a:t>
            </a:fld>
            <a:endParaRPr lang="en-US"/>
          </a:p>
        </p:txBody>
      </p:sp>
    </p:spTree>
    <p:extLst>
      <p:ext uri="{BB962C8B-B14F-4D97-AF65-F5344CB8AC3E}">
        <p14:creationId xmlns:p14="http://schemas.microsoft.com/office/powerpoint/2010/main" val="12922135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5-10</a:t>
            </a:r>
            <a:r>
              <a:rPr lang="zh-CN" altLang="en-US" dirty="0"/>
              <a:t> </a:t>
            </a:r>
            <a:r>
              <a:rPr lang="en-US" altLang="zh-CN" dirty="0"/>
              <a:t>mins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9494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Customer Service</a:t>
            </a: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Sales and Marketing</a:t>
            </a: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Content Creation</a:t>
            </a: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Knowledge </a:t>
            </a:r>
            <a:r>
              <a:rPr lang="en-US" sz="1800" b="0" i="0" u="none" strike="noStrike" kern="1200" dirty="0" err="1">
                <a:solidFill>
                  <a:srgbClr val="FFFFFF"/>
                </a:solidFill>
                <a:effectLst/>
                <a:latin typeface="Arial" panose="020B0604020202020204" pitchFamily="34" charset="0"/>
              </a:rPr>
              <a:t>Mgmt</a:t>
            </a:r>
            <a:r>
              <a:rPr lang="en-US" sz="1800" b="0" i="0" u="none" strike="noStrike" kern="1200" dirty="0">
                <a:solidFill>
                  <a:srgbClr val="FFFFFF"/>
                </a:solidFill>
                <a:effectLst/>
                <a:latin typeface="Arial" panose="020B0604020202020204" pitchFamily="34" charset="0"/>
              </a:rPr>
              <a:t>/Internal Training</a:t>
            </a: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Decision Support</a:t>
            </a:r>
            <a:endParaRPr lang="en-US" sz="1800" b="0" i="0" u="none" strike="noStrike" dirty="0">
              <a:effectLst/>
              <a:latin typeface="Arial" panose="020B0604020202020204" pitchFamily="34" charset="0"/>
            </a:endParaRPr>
          </a:p>
          <a:p>
            <a:endParaRPr lang="en-US" b="0" i="0" dirty="0">
              <a:solidFill>
                <a:srgbClr val="D1D5DB"/>
              </a:solidFill>
              <a:effectLst/>
              <a:latin typeface="Söhne"/>
            </a:endParaRP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32652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Narrative/talk track:</a:t>
            </a:r>
          </a:p>
          <a:p>
            <a:pPr algn="l"/>
            <a:r>
              <a:rPr lang="en-US" b="0" i="0" dirty="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dirty="0">
                <a:solidFill>
                  <a:srgbClr val="D1D5DB"/>
                </a:solidFill>
                <a:effectLst/>
                <a:latin typeface="Söhne"/>
              </a:rPr>
              <a:t>Azure AI includes a wide range of services, such as:</a:t>
            </a:r>
          </a:p>
          <a:p>
            <a:pPr algn="l">
              <a:buFont typeface="Arial" panose="020B0604020202020204" pitchFamily="34" charset="0"/>
              <a:buChar char="•"/>
            </a:pPr>
            <a:r>
              <a:rPr lang="en-US" b="0" i="0" dirty="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15</a:t>
            </a:fld>
            <a:endParaRPr lang="en-US"/>
          </a:p>
        </p:txBody>
      </p:sp>
    </p:spTree>
    <p:extLst>
      <p:ext uri="{BB962C8B-B14F-4D97-AF65-F5344CB8AC3E}">
        <p14:creationId xmlns:p14="http://schemas.microsoft.com/office/powerpoint/2010/main" val="1180057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4415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741CD-43F9-4B69-9BC3-C3B4CCD3B9B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8461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u="none" strike="noStrike" dirty="0">
                <a:solidFill>
                  <a:srgbClr val="7F85F5"/>
                </a:solidFill>
                <a:effectLst/>
                <a:latin typeface="-apple-system"/>
                <a:hlinkClick r:id="rId3" tooltip="https://customers.microsoft.com/en-us/story/1501304071775762777-carmax-retailer-azure-openai-service"/>
              </a:rPr>
              <a:t>Microsoft Customer Story-CarMax puts customers first with car research tools powered by Azure OpenAI Service</a:t>
            </a:r>
            <a:endParaRPr lang="en-US" b="0" i="0" u="none" strike="noStrike" dirty="0">
              <a:solidFill>
                <a:srgbClr val="7F85F5"/>
              </a:solidFill>
              <a:effectLst/>
              <a:latin typeface="-apple-system"/>
            </a:endParaRPr>
          </a:p>
          <a:p>
            <a:endParaRPr lang="en-US" b="0" i="0" u="none" strike="noStrike" dirty="0">
              <a:solidFill>
                <a:srgbClr val="7F85F5"/>
              </a:solidFill>
              <a:effectLst/>
              <a:latin typeface="-apple-system"/>
            </a:endParaRPr>
          </a:p>
          <a:p>
            <a:pPr algn="l"/>
            <a:r>
              <a:rPr lang="zh-CN" altLang="en-US" sz="1200" dirty="0">
                <a:hlinkClick r:id="rId4"/>
              </a:rPr>
              <a:t>自 </a:t>
            </a:r>
            <a:r>
              <a:rPr lang="en-US" altLang="zh-CN" sz="1200" dirty="0">
                <a:hlinkClick r:id="rId4"/>
              </a:rPr>
              <a:t>1993 </a:t>
            </a:r>
            <a:r>
              <a:rPr lang="zh-CN" altLang="en-US" sz="1200" dirty="0">
                <a:hlinkClick r:id="rId4"/>
              </a:rPr>
              <a:t>年以来，</a:t>
            </a:r>
            <a:r>
              <a:rPr lang="en-US" altLang="zh-CN" sz="1200" dirty="0">
                <a:hlinkClick r:id="rId4"/>
              </a:rPr>
              <a:t>CarMax </a:t>
            </a:r>
            <a:r>
              <a:rPr lang="zh-CN" altLang="en-US" sz="1200" dirty="0">
                <a:hlinkClick r:id="rId4"/>
              </a:rPr>
              <a:t>已从一家颠覆行业的初创公司发展成为美国领先的二手车零售商。 不过，</a:t>
            </a:r>
            <a:r>
              <a:rPr lang="en-US" altLang="zh-CN" sz="1200" dirty="0">
                <a:hlinkClick r:id="rId4"/>
              </a:rPr>
              <a:t>CarMax </a:t>
            </a:r>
            <a:r>
              <a:rPr lang="zh-CN" altLang="en-US" sz="1200" dirty="0">
                <a:hlinkClick r:id="rId4"/>
              </a:rPr>
              <a:t>并不满足于这一成功</a:t>
            </a:r>
            <a:r>
              <a:rPr lang="en-US" altLang="zh-CN" sz="1200" dirty="0">
                <a:hlinkClick r:id="rId4"/>
              </a:rPr>
              <a:t>——</a:t>
            </a:r>
            <a:r>
              <a:rPr lang="zh-CN" altLang="en-US" sz="1200" dirty="0">
                <a:hlinkClick r:id="rId4"/>
              </a:rPr>
              <a:t>该公司不断寻求创新方法，为众多客户提供更好的购车体验。 在 </a:t>
            </a:r>
            <a:r>
              <a:rPr lang="en-US" altLang="zh-CN" sz="1200" dirty="0">
                <a:hlinkClick r:id="rId4"/>
              </a:rPr>
              <a:t>Microsoft Azure OpenAI </a:t>
            </a:r>
            <a:r>
              <a:rPr lang="zh-CN" altLang="en-US" sz="1200" dirty="0">
                <a:hlinkClick r:id="rId4"/>
              </a:rPr>
              <a:t>服务的帮助下，</a:t>
            </a:r>
            <a:r>
              <a:rPr lang="en-US" altLang="zh-CN" sz="1200" dirty="0">
                <a:hlinkClick r:id="rId4"/>
              </a:rPr>
              <a:t>CarMax </a:t>
            </a:r>
            <a:r>
              <a:rPr lang="zh-CN" altLang="en-US" sz="1200" dirty="0">
                <a:hlinkClick r:id="rId4"/>
              </a:rPr>
              <a:t>简化了其汽车研究页面文本摘要的创建，快速为客户提供有意义的内容，同时提高了页面的搜索引擎排名。 以这一成功为基础，</a:t>
            </a:r>
            <a:r>
              <a:rPr lang="en-US" altLang="zh-CN" sz="1200" dirty="0">
                <a:hlinkClick r:id="rId4"/>
              </a:rPr>
              <a:t>CarMax </a:t>
            </a:r>
            <a:r>
              <a:rPr lang="zh-CN" altLang="en-US" sz="1200" dirty="0">
                <a:hlinkClick r:id="rId4"/>
              </a:rPr>
              <a:t>期望在其网站上添加更多人工智能生成的内容。</a:t>
            </a:r>
          </a:p>
          <a:p>
            <a:pPr algn="l"/>
            <a:endParaRPr lang="zh-CN" altLang="en-US" sz="1200" dirty="0">
              <a:hlinkClick r:id="rId4"/>
            </a:endParaRPr>
          </a:p>
          <a:p>
            <a:pPr algn="l"/>
            <a:r>
              <a:rPr lang="zh-CN" altLang="en-US" sz="1200" dirty="0">
                <a:hlinkClick r:id="rId4"/>
              </a:rPr>
              <a:t>挑战：</a:t>
            </a:r>
            <a:r>
              <a:rPr lang="en-US" altLang="zh-CN" sz="1200" dirty="0">
                <a:hlinkClick r:id="rId4"/>
              </a:rPr>
              <a:t>CarMax </a:t>
            </a:r>
            <a:r>
              <a:rPr lang="zh-CN" altLang="en-US" sz="1200" dirty="0">
                <a:hlinkClick r:id="rId4"/>
              </a:rPr>
              <a:t>的库存中有 </a:t>
            </a:r>
            <a:r>
              <a:rPr lang="en-US" altLang="zh-CN" sz="1200" dirty="0">
                <a:hlinkClick r:id="rId4"/>
              </a:rPr>
              <a:t>45,000 </a:t>
            </a:r>
            <a:r>
              <a:rPr lang="zh-CN" altLang="en-US" sz="1200" dirty="0">
                <a:hlinkClick r:id="rId4"/>
              </a:rPr>
              <a:t>辆汽车，因此需要一种快速高效的方法来分析客户评论并为每种型号提供简短、有意义的摘要，以帮助潜在购买者并提高页面的搜索引擎排名。</a:t>
            </a:r>
          </a:p>
          <a:p>
            <a:pPr algn="l"/>
            <a:endParaRPr lang="zh-CN" altLang="en-US" sz="1200" dirty="0">
              <a:hlinkClick r:id="rId4"/>
            </a:endParaRPr>
          </a:p>
          <a:p>
            <a:pPr algn="l"/>
            <a:r>
              <a:rPr lang="zh-CN" altLang="en-US" sz="1200" dirty="0">
                <a:hlinkClick r:id="rId4"/>
              </a:rPr>
              <a:t>解决方案：选择与 </a:t>
            </a:r>
            <a:r>
              <a:rPr lang="en-US" altLang="zh-CN" sz="1200" dirty="0">
                <a:hlinkClick r:id="rId4"/>
              </a:rPr>
              <a:t>OpenAI </a:t>
            </a:r>
            <a:r>
              <a:rPr lang="zh-CN" altLang="en-US" sz="1200" dirty="0">
                <a:hlinkClick r:id="rId4"/>
              </a:rPr>
              <a:t>合作后，</a:t>
            </a:r>
            <a:r>
              <a:rPr lang="en-US" altLang="zh-CN" sz="1200" dirty="0">
                <a:hlinkClick r:id="rId4"/>
              </a:rPr>
              <a:t>CarMax </a:t>
            </a:r>
            <a:r>
              <a:rPr lang="zh-CN" altLang="en-US" sz="1200" dirty="0">
                <a:hlinkClick r:id="rId4"/>
              </a:rPr>
              <a:t>迁移到 </a:t>
            </a:r>
            <a:r>
              <a:rPr lang="en-US" altLang="zh-CN" sz="1200" dirty="0">
                <a:hlinkClick r:id="rId4"/>
              </a:rPr>
              <a:t>OpenAI </a:t>
            </a:r>
            <a:r>
              <a:rPr lang="zh-CN" altLang="en-US" sz="1200" dirty="0">
                <a:hlinkClick r:id="rId4"/>
              </a:rPr>
              <a:t>服务，以利用它提供的可扩展性、安全性和负责任的 </a:t>
            </a:r>
            <a:r>
              <a:rPr lang="en-US" altLang="zh-CN" sz="1200" dirty="0">
                <a:hlinkClick r:id="rId4"/>
              </a:rPr>
              <a:t>AI </a:t>
            </a:r>
            <a:r>
              <a:rPr lang="zh-CN" altLang="en-US" sz="1200" dirty="0">
                <a:hlinkClick r:id="rId4"/>
              </a:rPr>
              <a:t>功能。</a:t>
            </a:r>
          </a:p>
          <a:p>
            <a:pPr algn="l"/>
            <a:endParaRPr lang="zh-CN" altLang="en-US" sz="1200" dirty="0">
              <a:hlinkClick r:id="rId4"/>
            </a:endParaRPr>
          </a:p>
          <a:p>
            <a:pPr algn="l"/>
            <a:r>
              <a:rPr lang="zh-CN" altLang="en-US" sz="1200" dirty="0">
                <a:hlinkClick r:id="rId4"/>
              </a:rPr>
              <a:t>影响：</a:t>
            </a:r>
            <a:r>
              <a:rPr lang="en-US" altLang="zh-CN" sz="1200" dirty="0">
                <a:hlinkClick r:id="rId4"/>
              </a:rPr>
              <a:t>CarMax </a:t>
            </a:r>
            <a:r>
              <a:rPr lang="zh-CN" altLang="en-US" sz="1200" dirty="0">
                <a:hlinkClick r:id="rId4"/>
              </a:rPr>
              <a:t>能够在几个月内制作出相当于 </a:t>
            </a:r>
            <a:r>
              <a:rPr lang="en-US" altLang="zh-CN" sz="1200" dirty="0">
                <a:hlinkClick r:id="rId4"/>
              </a:rPr>
              <a:t>11 </a:t>
            </a:r>
            <a:r>
              <a:rPr lang="zh-CN" altLang="en-US" sz="1200" dirty="0">
                <a:hlinkClick r:id="rId4"/>
              </a:rPr>
              <a:t>年的汽车摘要，让编辑人员能够专注于更实质性的内容，为客户提供有价值的见解，并成功提升搜索排名。</a:t>
            </a:r>
          </a:p>
          <a:p>
            <a:pPr algn="l"/>
            <a:endParaRPr lang="zh-CN" altLang="en-US" sz="1200" dirty="0">
              <a:hlinkClick r:id="rId4"/>
            </a:endParaRPr>
          </a:p>
          <a:p>
            <a:pPr algn="l"/>
            <a:r>
              <a:rPr lang="en-US" altLang="zh-CN" sz="1200" dirty="0">
                <a:hlinkClick r:id="rId4"/>
              </a:rPr>
              <a:t>https://customers.microsoft.com/en-us/story/1501304071775762777-carmax-retailer-azure-openai-service</a:t>
            </a:r>
          </a:p>
          <a:p>
            <a:endParaRPr lang="en-US" b="0" i="0" u="none" strike="noStrike" dirty="0">
              <a:solidFill>
                <a:srgbClr val="7F85F5"/>
              </a:solidFill>
              <a:effectLst/>
              <a:latin typeface="-apple-system"/>
            </a:endParaRPr>
          </a:p>
          <a:p>
            <a:endParaRPr lang="en-US" dirty="0"/>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4/25/23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19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927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4/25/23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6821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2</a:t>
            </a:fld>
            <a:endParaRPr lang="en-US"/>
          </a:p>
        </p:txBody>
      </p:sp>
    </p:spTree>
    <p:extLst>
      <p:ext uri="{BB962C8B-B14F-4D97-AF65-F5344CB8AC3E}">
        <p14:creationId xmlns:p14="http://schemas.microsoft.com/office/powerpoint/2010/main" val="65872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4/25/23 11:11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7543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OpenAI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服务使我们能够从联络中心的客户对话中提取丰富的见解。 为实现这一点，代理和客户之间的通话被记录并存储在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存储中。 从这里开始，我们的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 API with Speech to Text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将音频转换为书面文本。 为此，可以使用我们的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Batch Ingestion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客户端：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Ingestion Client - Speech service - Azure Cognitive Services |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微软学习。 下一步，输出被送入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OpenAI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服务，在那里进行汇总和信息提取。 通常，座席需要花费几分钟时间手动记下这些数据，但在这里，它是完全自动化的，这为座席每次通话节省了几分钟时间。 然后可以将此输出输入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PowerBI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以获得近乎实时的洞察力，因此操作员可以了解联络中心正在发生的事情。 此外，此信息可以存储在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CRM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中，因此座席可以全面了解客户过去致电的原因，并能够更快地解决问题。</a:t>
            </a: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1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3594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903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3184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8964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45C5EE-CC90-C840-AAF8-84F98101312C}"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2023-04-25 11:29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345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1000" dirty="0">
                <a:solidFill>
                  <a:srgbClr val="262626"/>
                </a:solidFill>
                <a:latin typeface="Segoe UI" panose="020B0502040204020203" pitchFamily="34" charset="0"/>
                <a:cs typeface="Segoe UI" panose="020B0502040204020203" pitchFamily="34" charset="0"/>
              </a:rPr>
              <a:t>Copilot is a game changer. </a:t>
            </a:r>
          </a:p>
          <a:p>
            <a:pPr>
              <a:spcBef>
                <a:spcPts val="600"/>
              </a:spcBef>
            </a:pPr>
            <a:endParaRPr lang="en-US" sz="1000" dirty="0">
              <a:solidFill>
                <a:srgbClr val="262626"/>
              </a:solidFill>
              <a:latin typeface="Segoe UI" panose="020B0502040204020203" pitchFamily="34" charset="0"/>
              <a:cs typeface="Segoe UI" panose="020B0502040204020203" pitchFamily="34" charset="0"/>
            </a:endParaRPr>
          </a:p>
          <a:p>
            <a:pPr>
              <a:spcBef>
                <a:spcPts val="600"/>
              </a:spcBef>
            </a:pPr>
            <a:r>
              <a:rPr lang="en-US" sz="1000" dirty="0">
                <a:solidFill>
                  <a:srgbClr val="262626"/>
                </a:solidFill>
                <a:latin typeface="Segoe UI" panose="020B0502040204020203" pitchFamily="34" charset="0"/>
                <a:cs typeface="Segoe UI" panose="020B0502040204020203" pitchFamily="34" charset="0"/>
              </a:rPr>
              <a:t>If you ever stared at a blank page wondering how to begin document – that experience is over. </a:t>
            </a:r>
          </a:p>
          <a:p>
            <a:pPr>
              <a:spcBef>
                <a:spcPts val="600"/>
              </a:spcBef>
            </a:pPr>
            <a:endParaRPr lang="en-US" sz="1000" dirty="0">
              <a:solidFill>
                <a:srgbClr val="262626"/>
              </a:solidFill>
              <a:latin typeface="Segoe UI" panose="020B0502040204020203" pitchFamily="34" charset="0"/>
              <a:cs typeface="Segoe UI" panose="020B0502040204020203" pitchFamily="34" charset="0"/>
            </a:endParaRPr>
          </a:p>
          <a:p>
            <a:pPr>
              <a:spcBef>
                <a:spcPts val="600"/>
              </a:spcBef>
            </a:pPr>
            <a:r>
              <a:rPr lang="en-US" sz="1000" dirty="0">
                <a:solidFill>
                  <a:srgbClr val="262626"/>
                </a:solidFill>
                <a:latin typeface="Segoe UI" panose="020B0502040204020203" pitchFamily="34" charset="0"/>
                <a:cs typeface="Segoe UI" panose="020B0502040204020203" pitchFamily="34" charset="0"/>
              </a:rPr>
              <a:t>Copilot will </a:t>
            </a:r>
            <a:r>
              <a:rPr lang="en-US" sz="1800" b="0" i="0" dirty="0">
                <a:solidFill>
                  <a:srgbClr val="000000"/>
                </a:solidFill>
                <a:effectLst/>
                <a:latin typeface="Segoe UI" panose="020B0502040204020203" pitchFamily="34" charset="0"/>
              </a:rPr>
              <a:t>jump-start the creative process so you never start with a blank slate again.</a:t>
            </a:r>
            <a:r>
              <a:rPr lang="en-US" sz="1800" b="1" i="0" dirty="0">
                <a:solidFill>
                  <a:srgbClr val="000000"/>
                </a:solidFill>
                <a:effectLst/>
                <a:latin typeface="Segoe UI" panose="020B0502040204020203" pitchFamily="34" charset="0"/>
              </a:rPr>
              <a:t> </a:t>
            </a:r>
          </a:p>
          <a:p>
            <a:pPr>
              <a:spcBef>
                <a:spcPts val="600"/>
              </a:spcBef>
            </a:pPr>
            <a:endParaRPr lang="en-US" sz="1800"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b="0" i="0" dirty="0">
                <a:solidFill>
                  <a:srgbClr val="000000"/>
                </a:solidFill>
                <a:effectLst/>
                <a:latin typeface="Segoe UI" panose="020B0502040204020203" pitchFamily="34" charset="0"/>
              </a:rPr>
              <a:t>It writes, edits, summarizes, and creates right alongside you. </a:t>
            </a:r>
          </a:p>
          <a:p>
            <a:pPr>
              <a:spcBef>
                <a:spcPts val="600"/>
              </a:spcBef>
            </a:pPr>
            <a:endParaRPr lang="en-US" sz="1800"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418192-7E57-45D9-B842-F193E2C772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85FAD69-A3DA-964C-8C5B-0CDE3E888152}"/>
              </a:ext>
            </a:extLst>
          </p:cNvPr>
          <p:cNvSpPr>
            <a:spLocks noGrp="1"/>
          </p:cNvSpPr>
          <p:nvPr>
            <p:ph type="ftr" sz="quarter" idx="4"/>
          </p:nvPr>
        </p:nvSpPr>
        <p:spPr>
          <a:xfrm>
            <a:off x="0" y="8685213"/>
            <a:ext cx="2171700" cy="457200"/>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28075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solidFill>
                  <a:srgbClr val="000000"/>
                </a:solidFill>
                <a:effectLst/>
                <a:latin typeface="Segoe UI" panose="020B0502040204020203" pitchFamily="34" charset="0"/>
              </a:rPr>
              <a:t>It’s remarkable. </a:t>
            </a:r>
          </a:p>
          <a:p>
            <a:endParaRPr lang="en-US" sz="1000" b="0" i="0" dirty="0">
              <a:solidFill>
                <a:srgbClr val="000000"/>
              </a:solidFill>
              <a:effectLst/>
              <a:latin typeface="Segoe UI" panose="020B0502040204020203" pitchFamily="34" charset="0"/>
            </a:endParaRPr>
          </a:p>
          <a:p>
            <a:r>
              <a:rPr lang="en-US" sz="1000" b="0" i="0" dirty="0">
                <a:solidFill>
                  <a:srgbClr val="000000"/>
                </a:solidFill>
                <a:effectLst/>
                <a:latin typeface="Segoe UI" panose="020B0502040204020203" pitchFamily="34" charset="0"/>
              </a:rPr>
              <a:t>Copilot becomes your storytelling partner.</a:t>
            </a:r>
          </a:p>
          <a:p>
            <a:endParaRPr lang="en-US" sz="1000" b="0" i="0" dirty="0">
              <a:solidFill>
                <a:srgbClr val="000000"/>
              </a:solidFill>
              <a:effectLst/>
              <a:latin typeface="Segoe UI" panose="020B0502040204020203" pitchFamily="34" charset="0"/>
            </a:endParaRPr>
          </a:p>
          <a:p>
            <a:r>
              <a:rPr lang="en-US" sz="1000" b="0" i="0" dirty="0">
                <a:solidFill>
                  <a:srgbClr val="000000"/>
                </a:solidFill>
                <a:effectLst/>
                <a:latin typeface="Segoe UI" panose="020B0502040204020203" pitchFamily="34" charset="0"/>
              </a:rPr>
              <a:t>It can transform existing written documents into decks complete with speaker notes and sources, </a:t>
            </a:r>
          </a:p>
          <a:p>
            <a:endParaRPr lang="en-US" sz="1000" b="0" i="0" dirty="0">
              <a:solidFill>
                <a:srgbClr val="000000"/>
              </a:solidFill>
              <a:effectLst/>
              <a:latin typeface="Segoe UI" panose="020B0502040204020203" pitchFamily="34" charset="0"/>
            </a:endParaRPr>
          </a:p>
          <a:p>
            <a:r>
              <a:rPr lang="en-US" sz="1000" b="0" i="0" dirty="0">
                <a:solidFill>
                  <a:srgbClr val="000000"/>
                </a:solidFill>
                <a:effectLst/>
                <a:latin typeface="Segoe UI" panose="020B0502040204020203" pitchFamily="34" charset="0"/>
              </a:rPr>
              <a:t>You can also start a new presentation from a simple prompt or outline. Or condense lengthy presentations at the click of a button, and use natural language commands to adjust layouts, reformat text, and perfectly time.</a:t>
            </a:r>
          </a:p>
          <a:p>
            <a:endParaRPr lang="en-US" sz="1000" b="0" i="0" dirty="0">
              <a:solidFill>
                <a:srgbClr val="000000"/>
              </a:solidFill>
              <a:effectLst/>
              <a:latin typeface="Segoe UI" panose="020B0502040204020203" pitchFamily="34" charset="0"/>
            </a:endParaRPr>
          </a:p>
          <a:p>
            <a:pPr>
              <a:spcBef>
                <a:spcPts val="600"/>
              </a:spcBef>
            </a:pPr>
            <a:endParaRPr lang="en-US" sz="1000" dirty="0">
              <a:solidFill>
                <a:srgbClr val="262626"/>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418192-7E57-45D9-B842-F193E2C772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85FAD69-A3DA-964C-8C5B-0CDE3E888152}"/>
              </a:ext>
            </a:extLst>
          </p:cNvPr>
          <p:cNvSpPr>
            <a:spLocks noGrp="1"/>
          </p:cNvSpPr>
          <p:nvPr>
            <p:ph type="ftr" sz="quarter" idx="4"/>
          </p:nvPr>
        </p:nvSpPr>
        <p:spPr>
          <a:xfrm>
            <a:off x="0" y="8685213"/>
            <a:ext cx="2171700" cy="457200"/>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904028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Remember,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average person uses less than10 percent of what PowerPoint can do.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Copilot unlocks the other 90 percent.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pPr>
            <a:endParaRPr lang="en-US" sz="1000" dirty="0">
              <a:solidFill>
                <a:srgbClr val="262626"/>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000" b="1" dirty="0"/>
              <a:t>Copilot in Excel </a:t>
            </a:r>
            <a:r>
              <a:rPr lang="en-US" sz="1800" b="0" i="0" dirty="0">
                <a:solidFill>
                  <a:srgbClr val="000000"/>
                </a:solidFill>
                <a:effectLst/>
                <a:latin typeface="Calibri" panose="020F0502020204030204" pitchFamily="34" charset="0"/>
              </a:rPr>
              <a:t>puts all the rich capabilities of Excel at your fingertips. </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800" b="0" i="0" dirty="0">
              <a:solidFill>
                <a:srgbClr val="000000"/>
              </a:solidFill>
              <a:effectLst/>
              <a:latin typeface="Calibri" panose="020F0502020204030204" pitchFamily="34" charset="0"/>
              <a:ea typeface="+mn-ea"/>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000" b="0" i="0" dirty="0">
                <a:solidFill>
                  <a:srgbClr val="000000"/>
                </a:solidFill>
                <a:effectLst/>
                <a:latin typeface="+mn-lt"/>
                <a:ea typeface="+mn-ea"/>
              </a:rPr>
              <a:t>It </a:t>
            </a:r>
            <a:r>
              <a:rPr lang="en-US" sz="1800" b="0" dirty="0">
                <a:effectLst/>
                <a:latin typeface="Segoe UI" panose="020B0502040204020203" pitchFamily="34" charset="0"/>
                <a:ea typeface="Times New Roman" panose="02020603050405020304" pitchFamily="18" charset="0"/>
              </a:rPr>
              <a:t>can analyze trends and create professional-looking data visualizations in seconds, and it </a:t>
            </a:r>
            <a:r>
              <a:rPr lang="en-US" sz="1800" b="0" dirty="0">
                <a:solidFill>
                  <a:srgbClr val="000000"/>
                </a:solidFill>
                <a:effectLst/>
                <a:latin typeface="Segoe UI" panose="020B0502040204020203" pitchFamily="34" charset="0"/>
                <a:ea typeface="Calibri" panose="020F0502020204030204" pitchFamily="34" charset="0"/>
              </a:rPr>
              <a:t>will reveal correlations, propose what-if scenarios, and suggest </a:t>
            </a:r>
            <a:r>
              <a:rPr lang="en-US" sz="1800" dirty="0">
                <a:solidFill>
                  <a:srgbClr val="000000"/>
                </a:solidFill>
                <a:effectLst/>
                <a:latin typeface="Segoe UI" panose="020B0502040204020203" pitchFamily="34" charset="0"/>
                <a:ea typeface="Calibri" panose="020F0502020204030204" pitchFamily="34" charset="0"/>
              </a:rPr>
              <a:t>new formulas based on your questions. </a:t>
            </a:r>
          </a:p>
          <a:p>
            <a:pPr>
              <a:spcBef>
                <a:spcPts val="600"/>
              </a:spcBef>
            </a:pPr>
            <a:endParaRPr lang="en-US" sz="1800" dirty="0">
              <a:solidFill>
                <a:srgbClr val="000000"/>
              </a:solidFill>
              <a:effectLst/>
              <a:latin typeface="Segoe UI" panose="020B0502040204020203" pitchFamily="34" charset="0"/>
              <a:ea typeface="Calibri" panose="020F0502020204030204" pitchFamily="34" charset="0"/>
            </a:endParaRPr>
          </a:p>
          <a:p>
            <a:pPr>
              <a:spcBef>
                <a:spcPts val="600"/>
              </a:spcBef>
            </a:pPr>
            <a:r>
              <a:rPr lang="en-US" sz="1800" dirty="0">
                <a:solidFill>
                  <a:srgbClr val="000000"/>
                </a:solidFill>
                <a:effectLst/>
                <a:latin typeface="Segoe UI" panose="020B0502040204020203" pitchFamily="34" charset="0"/>
                <a:ea typeface="Calibri" panose="020F0502020204030204" pitchFamily="34" charset="0"/>
              </a:rPr>
              <a:t>It generates models based on your questions that help you explore your data without modifying it</a:t>
            </a:r>
            <a:endParaRPr lang="en-US" sz="1000" dirty="0">
              <a:solidFill>
                <a:srgbClr val="262626"/>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418192-7E57-45D9-B842-F193E2C772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85FAD69-A3DA-964C-8C5B-0CDE3E888152}"/>
              </a:ext>
            </a:extLst>
          </p:cNvPr>
          <p:cNvSpPr>
            <a:spLocks noGrp="1"/>
          </p:cNvSpPr>
          <p:nvPr>
            <p:ph type="ftr" sz="quarter" idx="4"/>
          </p:nvPr>
        </p:nvSpPr>
        <p:spPr>
          <a:xfrm>
            <a:off x="0" y="8685213"/>
            <a:ext cx="2171700" cy="457200"/>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998297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generate Power </a:t>
            </a:r>
            <a:r>
              <a:rPr lang="en-US" dirty="0" err="1"/>
              <a:t>Fx</a:t>
            </a:r>
            <a:r>
              <a:rPr lang="en-US" dirty="0"/>
              <a:t> formulas with the help of the GPT-3 model and use them to build your app in Power Platform.</a:t>
            </a:r>
          </a:p>
          <a:p>
            <a:endParaRPr lang="en-US" dirty="0"/>
          </a:p>
          <a:p>
            <a:r>
              <a:rPr lang="en-US" dirty="0"/>
              <a:t>More information: </a:t>
            </a:r>
            <a:r>
              <a:rPr lang="en-US" dirty="0">
                <a:hlinkClick r:id="rId3"/>
              </a:rPr>
              <a:t>Getting Started with GPT-3 in Power Platform - Developer Support (microsoft.com)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277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780070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Copilot draws context from the code you’re working on and suggests whole lines or entire functions. As you type, it adapts to the way you write code to help you complete your work faster.</a:t>
            </a:r>
          </a:p>
          <a:p>
            <a:endParaRPr lang="en-US" dirty="0"/>
          </a:p>
          <a:p>
            <a:r>
              <a:rPr lang="en-US" dirty="0"/>
              <a:t>More information: </a:t>
            </a:r>
            <a:r>
              <a:rPr lang="en-US" dirty="0">
                <a:hlinkClick r:id="rId3"/>
              </a:rPr>
              <a:t>GitHub Copilot · Your AI pair programmer</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811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use natural language to describe what they’re trying to accomplish and have Power BI automatically create a DAX expression for them, powered by GPT-3. By using natural language to create DAX calculations, we are further democratizing the ability to create sophisticated business logic without having to become a DAX expert. </a:t>
            </a:r>
          </a:p>
          <a:p>
            <a:endParaRPr lang="en-US" dirty="0"/>
          </a:p>
          <a:p>
            <a:r>
              <a:rPr lang="en-US" dirty="0"/>
              <a:t>More information: </a:t>
            </a:r>
            <a:r>
              <a:rPr lang="en-US" dirty="0">
                <a:hlinkClick r:id="rId3"/>
              </a:rPr>
              <a:t>Enabling intelligent experiences with Power BI for developers, data scientists, and data engineers | Microsoft Power BI Blog | Microsoft Power BI</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6207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generate Power </a:t>
            </a:r>
            <a:r>
              <a:rPr lang="en-US" dirty="0" err="1"/>
              <a:t>Fx</a:t>
            </a:r>
            <a:r>
              <a:rPr lang="en-US" dirty="0"/>
              <a:t> formulas with the help of the GPT-3 model and use them to build your app in Power Platform.</a:t>
            </a:r>
          </a:p>
          <a:p>
            <a:endParaRPr lang="en-US" dirty="0"/>
          </a:p>
          <a:p>
            <a:r>
              <a:rPr lang="en-US" dirty="0"/>
              <a:t>More information: </a:t>
            </a:r>
            <a:r>
              <a:rPr lang="en-US" dirty="0">
                <a:hlinkClick r:id="rId3"/>
              </a:rPr>
              <a:t>Getting Started with GPT-3 in Power Platform - Developer Support (microsoft.com)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9610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36</a:t>
            </a:fld>
            <a:endParaRPr lang="en-US"/>
          </a:p>
        </p:txBody>
      </p:sp>
    </p:spTree>
    <p:extLst>
      <p:ext uri="{BB962C8B-B14F-4D97-AF65-F5344CB8AC3E}">
        <p14:creationId xmlns:p14="http://schemas.microsoft.com/office/powerpoint/2010/main" val="2310030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37</a:t>
            </a:fld>
            <a:endParaRPr lang="en-US"/>
          </a:p>
        </p:txBody>
      </p:sp>
    </p:spTree>
    <p:extLst>
      <p:ext uri="{BB962C8B-B14F-4D97-AF65-F5344CB8AC3E}">
        <p14:creationId xmlns:p14="http://schemas.microsoft.com/office/powerpoint/2010/main" val="241757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39</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zh-CN" altLang="en-US" sz="1800" b="1" i="0" u="none" strike="noStrike" kern="1200" dirty="0">
                <a:solidFill>
                  <a:srgbClr val="FFFFFF"/>
                </a:solidFill>
                <a:effectLst/>
                <a:latin typeface="Segoe UI" panose="020B0502040204020203" pitchFamily="34" charset="0"/>
              </a:rPr>
              <a:t>提示
在 </a:t>
            </a:r>
            <a:r>
              <a:rPr lang="en-AU" sz="1800" b="1" i="0" u="none" strike="noStrike" kern="1200" dirty="0">
                <a:solidFill>
                  <a:srgbClr val="FFFFFF"/>
                </a:solidFill>
                <a:effectLst/>
                <a:latin typeface="Segoe UI" panose="020B0502040204020203" pitchFamily="34" charset="0"/>
              </a:rPr>
              <a:t>API </a:t>
            </a:r>
            <a:r>
              <a:rPr lang="zh-CN" altLang="en-US" sz="1800" b="1" i="0" u="none" strike="noStrike" kern="1200" dirty="0">
                <a:solidFill>
                  <a:srgbClr val="FFFFFF"/>
                </a:solidFill>
                <a:effectLst/>
                <a:latin typeface="Segoe UI" panose="020B0502040204020203" pitchFamily="34" charset="0"/>
              </a:rPr>
              <a:t>调用中发送到服务的文本。然后将此文本输入到模型中。例如，可以输入以下提示：</a:t>
            </a:r>
            <a:br>
              <a:rPr lang="zh-CN" altLang="en-US" sz="1800" b="1" i="0" u="none" strike="noStrike" kern="1200" dirty="0">
                <a:solidFill>
                  <a:srgbClr val="FFFFFF"/>
                </a:solidFill>
                <a:effectLst/>
                <a:latin typeface="Segoe UI" panose="020B0502040204020203" pitchFamily="34" charset="0"/>
              </a:rPr>
            </a:br>
            <a:br>
              <a:rPr lang="zh-CN" altLang="en-US" sz="1800" b="1" i="0" u="none" strike="noStrike" kern="1200" dirty="0">
                <a:solidFill>
                  <a:srgbClr val="FFFFFF"/>
                </a:solidFill>
                <a:effectLst/>
                <a:latin typeface="Segoe UI" panose="020B0502040204020203" pitchFamily="34" charset="0"/>
              </a:rPr>
            </a:br>
            <a:r>
              <a:rPr lang="zh-CN" altLang="en-US" sz="1800" b="1" i="0" u="none" strike="noStrike" kern="1200" dirty="0">
                <a:solidFill>
                  <a:srgbClr val="FFFFFF"/>
                </a:solidFill>
                <a:effectLst/>
                <a:latin typeface="Segoe UI" panose="020B0502040204020203" pitchFamily="34" charset="0"/>
              </a:rPr>
              <a:t>将问题转换为命令：</a:t>
            </a:r>
            <a:br>
              <a:rPr lang="zh-CN" altLang="en-US" sz="1800" b="1" i="0" u="none" strike="noStrike" kern="1200" dirty="0">
                <a:solidFill>
                  <a:srgbClr val="FFFFFF"/>
                </a:solidFill>
                <a:effectLst/>
                <a:latin typeface="Segoe UI" panose="020B0502040204020203" pitchFamily="34" charset="0"/>
              </a:rPr>
            </a:br>
            <a:r>
              <a:rPr lang="zh-CN" altLang="en-US" sz="1800" b="1" i="0" u="none" strike="noStrike" kern="1200" dirty="0">
                <a:solidFill>
                  <a:srgbClr val="FFFFFF"/>
                </a:solidFill>
                <a:effectLst/>
                <a:latin typeface="Segoe UI" panose="020B0502040204020203" pitchFamily="34" charset="0"/>
              </a:rPr>
              <a:t>问：问康斯坦斯是否需要一些面包</a:t>
            </a:r>
            <a:br>
              <a:rPr lang="zh-CN" altLang="en-US" sz="1800" b="1" i="0" u="none" strike="noStrike" kern="1200" dirty="0">
                <a:solidFill>
                  <a:srgbClr val="FFFFFF"/>
                </a:solidFill>
                <a:effectLst/>
                <a:latin typeface="Segoe UI" panose="020B0502040204020203" pitchFamily="34" charset="0"/>
              </a:rPr>
            </a:br>
            <a:r>
              <a:rPr lang="zh-CN" altLang="en-US" sz="1800" b="1" i="0" u="none" strike="noStrike" kern="1200" dirty="0">
                <a:solidFill>
                  <a:srgbClr val="FFFFFF"/>
                </a:solidFill>
                <a:effectLst/>
                <a:latin typeface="Segoe UI" panose="020B0502040204020203" pitchFamily="34" charset="0"/>
              </a:rPr>
              <a:t>答：发送味精“找到康斯坦斯” 我们需要一些面包吗？</a:t>
            </a:r>
            <a:br>
              <a:rPr lang="zh-CN" altLang="en-US" sz="1800" b="1" i="0" u="none" strike="noStrike" kern="1200" dirty="0">
                <a:solidFill>
                  <a:srgbClr val="FFFFFF"/>
                </a:solidFill>
                <a:effectLst/>
                <a:latin typeface="Segoe UI" panose="020B0502040204020203" pitchFamily="34" charset="0"/>
              </a:rPr>
            </a:br>
            <a:r>
              <a:rPr lang="zh-CN" altLang="en-US" sz="1800" b="1" i="0" u="none" strike="noStrike" kern="1200" dirty="0">
                <a:solidFill>
                  <a:srgbClr val="FFFFFF"/>
                </a:solidFill>
                <a:effectLst/>
                <a:latin typeface="Segoe UI" panose="020B0502040204020203" pitchFamily="34" charset="0"/>
              </a:rPr>
              <a:t>问：给格雷格发消息，看看周三的事情是否准备好了。</a:t>
            </a:r>
            <a:br>
              <a:rPr lang="zh-CN" altLang="en-US" sz="1800" b="1" i="0" u="none" strike="noStrike" kern="1200" dirty="0">
                <a:solidFill>
                  <a:srgbClr val="FFFFFF"/>
                </a:solidFill>
                <a:effectLst/>
                <a:latin typeface="Segoe UI" panose="020B0502040204020203" pitchFamily="34" charset="0"/>
              </a:rPr>
            </a:br>
            <a:r>
              <a:rPr lang="zh-CN" altLang="en-US" sz="1800" b="1" i="0" u="none" strike="noStrike" kern="1200" dirty="0">
                <a:solidFill>
                  <a:srgbClr val="FFFFFF"/>
                </a:solidFill>
                <a:effectLst/>
                <a:latin typeface="Segoe UI" panose="020B0502040204020203" pitchFamily="34" charset="0"/>
              </a:rPr>
              <a:t>一个：。。
完成或生成
文本 </a:t>
            </a:r>
            <a:r>
              <a:rPr lang="en-AU" sz="1800" b="1" i="0" u="none" strike="noStrike" kern="1200" dirty="0">
                <a:solidFill>
                  <a:srgbClr val="FFFFFF"/>
                </a:solidFill>
                <a:effectLst/>
                <a:latin typeface="Segoe UI" panose="020B0502040204020203" pitchFamily="34" charset="0"/>
              </a:rPr>
              <a:t>Azure </a:t>
            </a:r>
            <a:r>
              <a:rPr lang="en-AU" sz="1800" b="1" i="0" u="none" strike="noStrike" kern="1200" dirty="0" err="1">
                <a:solidFill>
                  <a:srgbClr val="FFFFFF"/>
                </a:solidFill>
                <a:effectLst/>
                <a:latin typeface="Segoe UI" panose="020B0502040204020203" pitchFamily="34" charset="0"/>
              </a:rPr>
              <a:t>OpenAI</a:t>
            </a:r>
            <a:r>
              <a:rPr lang="en-AU" sz="1800" b="1" i="0" u="none" strike="noStrike" kern="1200" dirty="0">
                <a:solidFill>
                  <a:srgbClr val="FFFFFF"/>
                </a:solidFill>
                <a:effectLst/>
                <a:latin typeface="Segoe UI" panose="020B0502040204020203" pitchFamily="34" charset="0"/>
              </a:rPr>
              <a:t> </a:t>
            </a:r>
            <a:r>
              <a:rPr lang="zh-CN" altLang="en-US" sz="1800" b="1" i="0" u="none" strike="noStrike" kern="1200" dirty="0">
                <a:solidFill>
                  <a:srgbClr val="FFFFFF"/>
                </a:solidFill>
                <a:effectLst/>
                <a:latin typeface="Segoe UI" panose="020B0502040204020203" pitchFamily="34" charset="0"/>
              </a:rPr>
              <a:t>在响应中输出。例如，服务可能会对上述提示做出以下响应：</a:t>
            </a:r>
            <a:r>
              <a:rPr lang="en-AU" sz="1800" b="1" i="0" u="none" strike="noStrike" kern="1200" dirty="0">
                <a:solidFill>
                  <a:srgbClr val="FFFFFF"/>
                </a:solidFill>
                <a:effectLst/>
                <a:latin typeface="Segoe UI" panose="020B0502040204020203" pitchFamily="34" charset="0"/>
              </a:rPr>
              <a:t>send-msg 'find </a:t>
            </a:r>
            <a:r>
              <a:rPr lang="en-AU" sz="1800" b="1" i="0" u="none" strike="noStrike" kern="1200" dirty="0" err="1">
                <a:solidFill>
                  <a:srgbClr val="FFFFFF"/>
                </a:solidFill>
                <a:effectLst/>
                <a:latin typeface="Segoe UI" panose="020B0502040204020203" pitchFamily="34" charset="0"/>
              </a:rPr>
              <a:t>greg</a:t>
            </a:r>
            <a:r>
              <a:rPr lang="en-AU" sz="1800" b="1" i="0" u="none" strike="noStrike" kern="1200" dirty="0">
                <a:solidFill>
                  <a:srgbClr val="FFFFFF"/>
                </a:solidFill>
                <a:effectLst/>
                <a:latin typeface="Segoe UI" panose="020B0502040204020203" pitchFamily="34" charset="0"/>
              </a:rPr>
              <a:t>' </a:t>
            </a:r>
            <a:r>
              <a:rPr lang="zh-CN" altLang="en-US" sz="1800" b="1" i="0" u="none" strike="noStrike" kern="1200" dirty="0">
                <a:solidFill>
                  <a:srgbClr val="FFFFFF"/>
                </a:solidFill>
                <a:effectLst/>
                <a:latin typeface="Segoe UI" panose="020B0502040204020203" pitchFamily="34" charset="0"/>
              </a:rPr>
              <a:t>弄清楚周三是否准备好了。
令 牌
</a:t>
            </a:r>
            <a:r>
              <a:rPr lang="en-AU" sz="1800" b="1" i="0" u="none" strike="noStrike" kern="1200" dirty="0">
                <a:solidFill>
                  <a:srgbClr val="FFFFFF"/>
                </a:solidFill>
                <a:effectLst/>
                <a:latin typeface="Segoe UI" panose="020B0502040204020203" pitchFamily="34" charset="0"/>
              </a:rPr>
              <a:t>Azure </a:t>
            </a:r>
            <a:r>
              <a:rPr lang="en-AU" sz="1800" b="1" i="0" u="none" strike="noStrike" kern="1200" dirty="0" err="1">
                <a:solidFill>
                  <a:srgbClr val="FFFFFF"/>
                </a:solidFill>
                <a:effectLst/>
                <a:latin typeface="Segoe UI" panose="020B0502040204020203" pitchFamily="34" charset="0"/>
              </a:rPr>
              <a:t>OpenAI</a:t>
            </a:r>
            <a:r>
              <a:rPr lang="en-AU" sz="1800" b="1" i="0" u="none" strike="noStrike" kern="1200" dirty="0">
                <a:solidFill>
                  <a:srgbClr val="FFFFFF"/>
                </a:solidFill>
                <a:effectLst/>
                <a:latin typeface="Segoe UI" panose="020B0502040204020203" pitchFamily="34" charset="0"/>
              </a:rPr>
              <a:t> </a:t>
            </a:r>
            <a:r>
              <a:rPr lang="zh-CN" altLang="en-US" sz="1800" b="1" i="0" u="none" strike="noStrike" kern="1200" dirty="0">
                <a:solidFill>
                  <a:srgbClr val="FFFFFF"/>
                </a:solidFill>
                <a:effectLst/>
                <a:latin typeface="Segoe UI" panose="020B0502040204020203" pitchFamily="34" charset="0"/>
              </a:rPr>
              <a:t>通过将文本分解为令牌来处理文本。标记可以是单词，也可以只是字符块。例如，单词“汉堡包”被分解为标记“</a:t>
            </a:r>
            <a:r>
              <a:rPr lang="en-AU" sz="1800" b="1" i="0" u="none" strike="noStrike" kern="1200" dirty="0" err="1">
                <a:solidFill>
                  <a:srgbClr val="FFFFFF"/>
                </a:solidFill>
                <a:effectLst/>
                <a:latin typeface="Segoe UI" panose="020B0502040204020203" pitchFamily="34" charset="0"/>
              </a:rPr>
              <a:t>ham”，“bur</a:t>
            </a:r>
            <a:r>
              <a:rPr lang="en-AU" sz="1800" b="1" i="0" u="none" strike="noStrike" kern="1200" dirty="0">
                <a:solidFill>
                  <a:srgbClr val="FFFFFF"/>
                </a:solidFill>
                <a:effectLst/>
                <a:latin typeface="Segoe UI" panose="020B0502040204020203" pitchFamily="34" charset="0"/>
              </a:rPr>
              <a:t>”</a:t>
            </a:r>
            <a:r>
              <a:rPr lang="zh-CN" altLang="en-US" sz="1800" b="1" i="0" u="none" strike="noStrike" kern="1200" dirty="0">
                <a:solidFill>
                  <a:srgbClr val="FFFFFF"/>
                </a:solidFill>
                <a:effectLst/>
                <a:latin typeface="Segoe UI" panose="020B0502040204020203" pitchFamily="34" charset="0"/>
              </a:rPr>
              <a:t>和“</a:t>
            </a:r>
            <a:r>
              <a:rPr lang="en-AU" sz="1800" b="1" i="0" u="none" strike="noStrike" kern="1200" dirty="0">
                <a:solidFill>
                  <a:srgbClr val="FFFFFF"/>
                </a:solidFill>
                <a:effectLst/>
                <a:latin typeface="Segoe UI" panose="020B0502040204020203" pitchFamily="34" charset="0"/>
              </a:rPr>
              <a:t>ger”，</a:t>
            </a:r>
            <a:r>
              <a:rPr lang="zh-CN" altLang="en-US" sz="1800" b="1" i="0" u="none" strike="noStrike" kern="1200" dirty="0">
                <a:solidFill>
                  <a:srgbClr val="FFFFFF"/>
                </a:solidFill>
                <a:effectLst/>
                <a:latin typeface="Segoe UI" panose="020B0502040204020203" pitchFamily="34" charset="0"/>
              </a:rPr>
              <a:t>而像“梨”这样的简短而常见的单词是单个令牌。许多标记以空格开头，例如“ </a:t>
            </a:r>
            <a:r>
              <a:rPr lang="en-AU" sz="1800" b="1" i="0" u="none" strike="noStrike" kern="1200" dirty="0">
                <a:solidFill>
                  <a:srgbClr val="FFFFFF"/>
                </a:solidFill>
                <a:effectLst/>
                <a:latin typeface="Segoe UI" panose="020B0502040204020203" pitchFamily="34" charset="0"/>
              </a:rPr>
              <a:t>hello”</a:t>
            </a:r>
            <a:r>
              <a:rPr lang="zh-CN" altLang="en-US" sz="1800" b="1" i="0" u="none" strike="noStrike" kern="1200" dirty="0">
                <a:solidFill>
                  <a:srgbClr val="FFFFFF"/>
                </a:solidFill>
                <a:effectLst/>
                <a:latin typeface="Segoe UI" panose="020B0502040204020203" pitchFamily="34" charset="0"/>
              </a:rPr>
              <a:t>和“</a:t>
            </a:r>
            <a:r>
              <a:rPr lang="en-AU" sz="1800" b="1" i="0" u="none" strike="noStrike" kern="1200" dirty="0">
                <a:solidFill>
                  <a:srgbClr val="FFFFFF"/>
                </a:solidFill>
                <a:effectLst/>
                <a:latin typeface="Segoe UI" panose="020B0502040204020203" pitchFamily="34" charset="0"/>
              </a:rPr>
              <a:t>bye”。</a:t>
            </a:r>
            <a:r>
              <a:rPr lang="zh-CN" altLang="en-US" sz="3600" dirty="0"/>
              <a:t>您可以将</a:t>
            </a:r>
            <a:r>
              <a:rPr lang="en-US" altLang="zh-CN" sz="3600" dirty="0"/>
              <a:t>Token</a:t>
            </a:r>
            <a:r>
              <a:rPr lang="zh-CN" altLang="en-US" sz="3600" dirty="0"/>
              <a:t>（标记）视为用于自然语言处理的单词片段。对于英文文本，</a:t>
            </a:r>
            <a:r>
              <a:rPr lang="en-US" altLang="zh-CN" sz="3600" dirty="0"/>
              <a:t>1 </a:t>
            </a:r>
            <a:r>
              <a:rPr lang="zh-CN" altLang="en-US" sz="3600" dirty="0"/>
              <a:t>个标记大约是 </a:t>
            </a:r>
            <a:r>
              <a:rPr lang="en-US" altLang="zh-CN" sz="3600" dirty="0"/>
              <a:t>4 </a:t>
            </a:r>
            <a:r>
              <a:rPr lang="zh-CN" altLang="en-US" sz="3600" dirty="0"/>
              <a:t>个字符或 </a:t>
            </a:r>
            <a:r>
              <a:rPr lang="en-US" altLang="zh-CN" sz="3600" dirty="0"/>
              <a:t>0.75 </a:t>
            </a:r>
            <a:r>
              <a:rPr lang="zh-CN" altLang="en-US" sz="3600" dirty="0"/>
              <a:t>个单词。</a:t>
            </a:r>
            <a:r>
              <a:rPr lang="en-US" altLang="zh-CN" sz="3600" dirty="0"/>
              <a:t>1000</a:t>
            </a:r>
            <a:r>
              <a:rPr lang="zh-CN" altLang="en-US" sz="3600" dirty="0"/>
              <a:t>个</a:t>
            </a:r>
            <a:r>
              <a:rPr lang="en-US" altLang="zh-CN" sz="3600" dirty="0"/>
              <a:t>Token</a:t>
            </a:r>
            <a:r>
              <a:rPr lang="zh-CN" altLang="en-US" sz="3600" dirty="0"/>
              <a:t>大概是</a:t>
            </a:r>
            <a:r>
              <a:rPr lang="en-US" altLang="zh-CN" sz="3600" dirty="0"/>
              <a:t>750</a:t>
            </a:r>
            <a:r>
              <a:rPr lang="zh-CN" altLang="en-US" sz="3600" dirty="0"/>
              <a:t>个单词或</a:t>
            </a:r>
            <a:r>
              <a:rPr lang="en-US" altLang="zh-CN" sz="3600" dirty="0"/>
              <a:t>500</a:t>
            </a:r>
            <a:r>
              <a:rPr lang="zh-CN" altLang="en-US" sz="3600" dirty="0"/>
              <a:t>个汉字</a:t>
            </a:r>
            <a:endParaRPr lang="en-US" altLang="zh-CN" sz="3600" dirty="0"/>
          </a:p>
          <a:p>
            <a:pPr marL="0" algn="l" rtl="0" eaLnBrk="1" fontAlgn="t" latinLnBrk="0" hangingPunct="1">
              <a:spcBef>
                <a:spcPts val="0"/>
              </a:spcBef>
              <a:spcAft>
                <a:spcPts val="0"/>
              </a:spcAft>
            </a:pPr>
            <a:r>
              <a:rPr lang="en-AU" sz="1800" b="1" i="0" u="none" strike="noStrike" kern="1200" dirty="0">
                <a:solidFill>
                  <a:srgbClr val="FFFFFF"/>
                </a:solidFill>
                <a:effectLst/>
                <a:latin typeface="Segoe UI" panose="020B0502040204020203" pitchFamily="34" charset="0"/>
              </a:rPr>
              <a:t>
</a:t>
            </a:r>
            <a:endParaRPr lang="en-AU" sz="1800" b="0" i="0" u="none" strike="noStrike" dirty="0">
              <a:effectLst/>
              <a:latin typeface="Arial" panose="020B0604020202020204"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11:12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556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43</a:t>
            </a:fld>
            <a:endParaRPr lang="en-US"/>
          </a:p>
        </p:txBody>
      </p:sp>
    </p:spTree>
    <p:extLst>
      <p:ext uri="{BB962C8B-B14F-4D97-AF65-F5344CB8AC3E}">
        <p14:creationId xmlns:p14="http://schemas.microsoft.com/office/powerpoint/2010/main" val="13334505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44</a:t>
            </a:fld>
            <a:endParaRPr lang="en-US"/>
          </a:p>
        </p:txBody>
      </p:sp>
    </p:spTree>
    <p:extLst>
      <p:ext uri="{BB962C8B-B14F-4D97-AF65-F5344CB8AC3E}">
        <p14:creationId xmlns:p14="http://schemas.microsoft.com/office/powerpoint/2010/main" val="1406365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a:solidFill>
                  <a:srgbClr val="C9D1D9"/>
                </a:solidFill>
                <a:effectLst/>
                <a:latin typeface="-apple-system"/>
              </a:rPr>
              <a:t>Now, When GPT-3 fails on a task, what should you do?</a:t>
            </a:r>
          </a:p>
          <a:p>
            <a:pPr algn="l">
              <a:buFont typeface="Arial" panose="020B0604020202020204" pitchFamily="34" charset="0"/>
              <a:buChar char="•"/>
            </a:pPr>
            <a:r>
              <a:rPr lang="en-US" sz="1200" b="0" i="0">
                <a:solidFill>
                  <a:srgbClr val="C9D1D9"/>
                </a:solidFill>
                <a:effectLst/>
                <a:latin typeface="-apple-system"/>
              </a:rPr>
              <a:t>Search for a better prompt that elicits more reliable answers?</a:t>
            </a:r>
          </a:p>
          <a:p>
            <a:pPr algn="l">
              <a:buFont typeface="Arial" panose="020B0604020202020204" pitchFamily="34" charset="0"/>
              <a:buChar char="•"/>
            </a:pPr>
            <a:r>
              <a:rPr lang="en-US" sz="1200" b="0" i="0">
                <a:solidFill>
                  <a:srgbClr val="C9D1D9"/>
                </a:solidFill>
                <a:effectLst/>
                <a:latin typeface="-apple-system"/>
              </a:rPr>
              <a:t>Invest in thousands of examples to fine-tune a custom model?</a:t>
            </a:r>
          </a:p>
          <a:p>
            <a:pPr algn="l">
              <a:buFont typeface="Arial" panose="020B0604020202020204" pitchFamily="34" charset="0"/>
              <a:buChar char="•"/>
            </a:pPr>
            <a:r>
              <a:rPr lang="en-US" sz="1200" b="0" i="0">
                <a:solidFill>
                  <a:srgbClr val="C9D1D9"/>
                </a:solidFill>
                <a:effectLst/>
                <a:latin typeface="-apple-system"/>
              </a:rPr>
              <a:t>Assume the model is incapable of the task, and move on?</a:t>
            </a:r>
          </a:p>
          <a:p>
            <a:r>
              <a:rPr lang="en-US" sz="1200" b="0" i="0">
                <a:solidFill>
                  <a:srgbClr val="C9D1D9"/>
                </a:solidFill>
                <a:effectLst/>
                <a:latin typeface="-apple-system"/>
              </a:rPr>
              <a:t>There is no simple answer - </a:t>
            </a:r>
            <a:r>
              <a:rPr lang="en-US"/>
              <a:t>Getting the model to reason and provide the desired response is an art in itself, yes you can use one-shot and few-shot learning but in many cases this wont be enough. </a:t>
            </a:r>
          </a:p>
          <a:p>
            <a:endParaRPr lang="en-US"/>
          </a:p>
          <a:p>
            <a:r>
              <a:rPr lang="en-US"/>
              <a:t>MY guess is that, a lot of the work we are going to do as experts is to master this art and come up with techniques to help our customers use these models to derive the outcome desired before going into expensive fine-tuning solutions. The following is a guide to some of these techniques. The beauty of these models is that we don’t have to tinker with code , we can simply use prompt engineering / natural language to guide the model to reason through a human partnership approach. </a:t>
            </a:r>
          </a:p>
          <a:p>
            <a:endParaRPr lang="en-US"/>
          </a:p>
          <a:p>
            <a:pPr algn="l"/>
            <a:endParaRPr lang="en-US" b="0" i="0">
              <a:solidFill>
                <a:srgbClr val="C9D1D9"/>
              </a:solidFill>
              <a:effectLst/>
              <a:latin typeface="-apple-system"/>
            </a:endParaRPr>
          </a:p>
          <a:p>
            <a:pPr algn="l"/>
            <a:endParaRPr lang="en-US" b="0" i="0">
              <a:solidFill>
                <a:srgbClr val="C9D1D9"/>
              </a:solidFill>
              <a:effectLst/>
              <a:latin typeface="-apple-system"/>
            </a:endParaRPr>
          </a:p>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3539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zh-CN" altLang="en-US" b="1" dirty="0"/>
              <a:t>叙述</a:t>
            </a:r>
            <a:r>
              <a:rPr lang="en-US" altLang="zh-CN" b="1" dirty="0"/>
              <a:t>/</a:t>
            </a:r>
            <a:r>
              <a:rPr lang="zh-CN" altLang="en-US" b="1" dirty="0"/>
              <a:t>谈话曲目：</a:t>
            </a:r>
          </a:p>
          <a:p>
            <a:pPr marL="0" algn="l" rtl="0" eaLnBrk="1" latinLnBrk="0" hangingPunct="1">
              <a:spcBef>
                <a:spcPts val="0"/>
              </a:spcBef>
              <a:spcAft>
                <a:spcPts val="0"/>
              </a:spcAft>
            </a:pPr>
            <a:r>
              <a:rPr lang="zh-CN" altLang="en-US" b="1" dirty="0"/>
              <a:t>什么是人工智能简史？</a:t>
            </a:r>
          </a:p>
          <a:p>
            <a:pPr marL="0" algn="l" rtl="0" eaLnBrk="1" latinLnBrk="0" hangingPunct="1">
              <a:spcBef>
                <a:spcPts val="0"/>
              </a:spcBef>
              <a:spcAft>
                <a:spcPts val="0"/>
              </a:spcAft>
            </a:pPr>
            <a:r>
              <a:rPr lang="zh-CN" altLang="en-US" b="1" dirty="0"/>
              <a:t>人工智能 </a:t>
            </a:r>
            <a:r>
              <a:rPr lang="en-US" altLang="zh-CN" b="1" dirty="0"/>
              <a:t>(</a:t>
            </a:r>
            <a:r>
              <a:rPr lang="en-US" b="1" dirty="0"/>
              <a:t>AI) </a:t>
            </a:r>
            <a:r>
              <a:rPr lang="zh-CN" altLang="en-US" b="1" dirty="0"/>
              <a:t>拥有悠久而传奇的历史，跨越数十年。 人工智能领域最早的一些工作是在 </a:t>
            </a:r>
            <a:r>
              <a:rPr lang="en-US" altLang="zh-CN" b="1" dirty="0"/>
              <a:t>50 </a:t>
            </a:r>
            <a:r>
              <a:rPr lang="zh-CN" altLang="en-US" b="1" dirty="0"/>
              <a:t>年代和 </a:t>
            </a:r>
            <a:r>
              <a:rPr lang="en-US" altLang="zh-CN" b="1" dirty="0"/>
              <a:t>60 </a:t>
            </a:r>
            <a:r>
              <a:rPr lang="zh-CN" altLang="en-US" b="1" dirty="0"/>
              <a:t>年代完成的，当时研究人员首次开始探索创造可以像人类一样“思考”的机器的可能性。</a:t>
            </a:r>
          </a:p>
          <a:p>
            <a:pPr marL="0" algn="l" rtl="0" eaLnBrk="1" latinLnBrk="0" hangingPunct="1">
              <a:spcBef>
                <a:spcPts val="0"/>
              </a:spcBef>
              <a:spcAft>
                <a:spcPts val="0"/>
              </a:spcAft>
            </a:pPr>
            <a:r>
              <a:rPr lang="zh-CN" altLang="en-US" b="1" dirty="0"/>
              <a:t>在 </a:t>
            </a:r>
            <a:r>
              <a:rPr lang="en-US" altLang="zh-CN" b="1" dirty="0"/>
              <a:t>1950 </a:t>
            </a:r>
            <a:r>
              <a:rPr lang="zh-CN" altLang="en-US" b="1" dirty="0"/>
              <a:t>年代和 </a:t>
            </a:r>
            <a:r>
              <a:rPr lang="en-US" altLang="zh-CN" b="1" dirty="0"/>
              <a:t>1960 </a:t>
            </a:r>
            <a:r>
              <a:rPr lang="zh-CN" altLang="en-US" b="1" dirty="0"/>
              <a:t>年代，人工智能研究主要集中在“符号”人工智能上，这涉及创建知识的符号表示并使用它们来解决问题。 该领域的研究人员开发了现在称为专家系统的早期版本，这些系统是模仿特定领域人类专家决策能力的计算机程序。</a:t>
            </a:r>
          </a:p>
          <a:p>
            <a:pPr marL="0" algn="l" rtl="0" eaLnBrk="1" latinLnBrk="0" hangingPunct="1">
              <a:spcBef>
                <a:spcPts val="0"/>
              </a:spcBef>
              <a:spcAft>
                <a:spcPts val="0"/>
              </a:spcAft>
            </a:pPr>
            <a:r>
              <a:rPr lang="zh-CN" altLang="en-US" b="1" dirty="0"/>
              <a:t>在 </a:t>
            </a:r>
            <a:r>
              <a:rPr lang="en-US" altLang="zh-CN" b="1" dirty="0"/>
              <a:t>20 </a:t>
            </a:r>
            <a:r>
              <a:rPr lang="zh-CN" altLang="en-US" b="1" dirty="0"/>
              <a:t>世纪 </a:t>
            </a:r>
            <a:r>
              <a:rPr lang="en-US" altLang="zh-CN" b="1" dirty="0"/>
              <a:t>70 </a:t>
            </a:r>
            <a:r>
              <a:rPr lang="zh-CN" altLang="en-US" b="1" dirty="0"/>
              <a:t>年代和 </a:t>
            </a:r>
            <a:r>
              <a:rPr lang="en-US" altLang="zh-CN" b="1" dirty="0"/>
              <a:t>80 </a:t>
            </a:r>
            <a:r>
              <a:rPr lang="zh-CN" altLang="en-US" b="1" dirty="0"/>
              <a:t>年代，人工智能研究开始从符号人工智能转向“亚符号”人工智能，后者涉及使用统计方法和数学模型来解决问题。 这种转变的部分原因是人们认识到符号人工智能过于复杂且难以扩展，部分原因是新计算机硬件的开发使得快速处理大量数据成为可能。</a:t>
            </a:r>
          </a:p>
          <a:p>
            <a:pPr marL="0" algn="l" rtl="0" eaLnBrk="1" latinLnBrk="0" hangingPunct="1">
              <a:spcBef>
                <a:spcPts val="0"/>
              </a:spcBef>
              <a:spcAft>
                <a:spcPts val="0"/>
              </a:spcAft>
            </a:pPr>
            <a:r>
              <a:rPr lang="zh-CN" altLang="en-US" b="1" dirty="0"/>
              <a:t>在 </a:t>
            </a:r>
            <a:r>
              <a:rPr lang="en-US" altLang="zh-CN" b="1" dirty="0"/>
              <a:t>1990 </a:t>
            </a:r>
            <a:r>
              <a:rPr lang="zh-CN" altLang="en-US" b="1" dirty="0"/>
              <a:t>年代和 </a:t>
            </a:r>
            <a:r>
              <a:rPr lang="en-US" altLang="zh-CN" b="1" dirty="0"/>
              <a:t>2000 </a:t>
            </a:r>
            <a:r>
              <a:rPr lang="zh-CN" altLang="en-US" b="1" dirty="0"/>
              <a:t>年代，人工智能研究不断发展，新的子领域开始出现。 其中之一是“机器学习”，它专注于创建算法，使计算机无需明确编程即可从数据中学习。 另一个是“神经网络”，它是受人脑结构和功能启发的数学模型。</a:t>
            </a:r>
          </a:p>
          <a:p>
            <a:pPr marL="0" algn="l" rtl="0" eaLnBrk="1" latinLnBrk="0" hangingPunct="1">
              <a:spcBef>
                <a:spcPts val="0"/>
              </a:spcBef>
              <a:spcAft>
                <a:spcPts val="0"/>
              </a:spcAft>
            </a:pPr>
            <a:r>
              <a:rPr lang="zh-CN" altLang="en-US" b="1" dirty="0"/>
              <a:t>最近，</a:t>
            </a:r>
            <a:r>
              <a:rPr lang="en-US" b="1" dirty="0"/>
              <a:t>GPT-3 </a:t>
            </a:r>
            <a:r>
              <a:rPr lang="zh-CN" altLang="en-US" b="1" dirty="0"/>
              <a:t>和 </a:t>
            </a:r>
            <a:r>
              <a:rPr lang="en-US" b="1" dirty="0"/>
              <a:t>DALL-E </a:t>
            </a:r>
            <a:r>
              <a:rPr lang="zh-CN" altLang="en-US" b="1" dirty="0"/>
              <a:t>等生成模型、变分自动编码器、生成对抗网络等已经兴起，并继续推动 </a:t>
            </a:r>
            <a:r>
              <a:rPr lang="en-US" b="1" dirty="0"/>
              <a:t>AI </a:t>
            </a:r>
            <a:r>
              <a:rPr lang="zh-CN" altLang="en-US" b="1" dirty="0"/>
              <a:t>领域的发展。 这些模型能够生成与给定数据集中的示例相似的新示例。 它被用于自然语言处理、计算机视觉、语音识别等多个领域。</a:t>
            </a:r>
          </a:p>
          <a:p>
            <a:pPr marL="0" algn="l" rtl="0" eaLnBrk="1" latinLnBrk="0" hangingPunct="1">
              <a:spcBef>
                <a:spcPts val="0"/>
              </a:spcBef>
              <a:spcAft>
                <a:spcPts val="0"/>
              </a:spcAft>
            </a:pPr>
            <a:r>
              <a:rPr lang="zh-CN" altLang="en-US" b="1" dirty="0"/>
              <a:t>总的来说，人工智能自 </a:t>
            </a:r>
            <a:r>
              <a:rPr lang="en-US" altLang="zh-CN" b="1" dirty="0"/>
              <a:t>1950 </a:t>
            </a:r>
            <a:r>
              <a:rPr lang="zh-CN" altLang="en-US" b="1" dirty="0"/>
              <a:t>年代诞生以来已经走过了漫长的道路，并且在今天继续快速发展和改进。</a:t>
            </a:r>
          </a:p>
          <a:p>
            <a:pPr marL="0" algn="l" rtl="0" eaLnBrk="1" latinLnBrk="0" hangingPunct="1">
              <a:spcBef>
                <a:spcPts val="0"/>
              </a:spcBef>
              <a:spcAft>
                <a:spcPts val="0"/>
              </a:spcAft>
            </a:pPr>
            <a:endParaRPr lang="zh-CN" altLang="en-US" b="1" dirty="0"/>
          </a:p>
          <a:p>
            <a:pPr marL="0" algn="l" rtl="0" eaLnBrk="1" latinLnBrk="0" hangingPunct="1">
              <a:spcBef>
                <a:spcPts val="0"/>
              </a:spcBef>
              <a:spcAft>
                <a:spcPts val="0"/>
              </a:spcAft>
            </a:pPr>
            <a:r>
              <a:rPr lang="zh-CN" altLang="en-US" b="1" dirty="0"/>
              <a:t>什么是生成式 </a:t>
            </a:r>
            <a:r>
              <a:rPr lang="en-US" b="1" dirty="0"/>
              <a:t>AI，</a:t>
            </a:r>
            <a:r>
              <a:rPr lang="zh-CN" altLang="en-US" b="1" dirty="0"/>
              <a:t>它在 </a:t>
            </a:r>
            <a:r>
              <a:rPr lang="en-US" b="1" dirty="0"/>
              <a:t>AI </a:t>
            </a:r>
            <a:r>
              <a:rPr lang="zh-CN" altLang="en-US" b="1" dirty="0"/>
              <a:t>的范围内处于什么位置？</a:t>
            </a:r>
          </a:p>
          <a:p>
            <a:pPr marL="0" algn="l" rtl="0" eaLnBrk="1" latinLnBrk="0" hangingPunct="1">
              <a:spcBef>
                <a:spcPts val="0"/>
              </a:spcBef>
              <a:spcAft>
                <a:spcPts val="0"/>
              </a:spcAft>
            </a:pPr>
            <a:r>
              <a:rPr lang="zh-CN" altLang="en-US" b="1" dirty="0"/>
              <a:t>生成式 </a:t>
            </a:r>
            <a:r>
              <a:rPr lang="en-US" b="1" dirty="0"/>
              <a:t>AI </a:t>
            </a:r>
            <a:r>
              <a:rPr lang="zh-CN" altLang="en-US" b="1" dirty="0"/>
              <a:t>是人工智能的一个子领域，专注于创建可以生成新示例的系统，例如图像、文本或语音，这些示例类似于给定数据集中的示例。 生成式 </a:t>
            </a:r>
            <a:r>
              <a:rPr lang="en-US" b="1" dirty="0"/>
              <a:t>AI </a:t>
            </a:r>
            <a:r>
              <a:rPr lang="zh-CN" altLang="en-US" b="1" dirty="0"/>
              <a:t>的目标是开发可以学习给定数据集的潜在概率分布的算法，并使用这些知识生成与数据集中的示例相似的新示例。</a:t>
            </a:r>
          </a:p>
          <a:p>
            <a:pPr marL="0" algn="l" rtl="0" eaLnBrk="1" latinLnBrk="0" hangingPunct="1">
              <a:spcBef>
                <a:spcPts val="0"/>
              </a:spcBef>
              <a:spcAft>
                <a:spcPts val="0"/>
              </a:spcAft>
            </a:pPr>
            <a:r>
              <a:rPr lang="zh-CN" altLang="en-US" b="1" dirty="0"/>
              <a:t>生成式 </a:t>
            </a:r>
            <a:r>
              <a:rPr lang="en-US" b="1" dirty="0"/>
              <a:t>AI </a:t>
            </a:r>
            <a:r>
              <a:rPr lang="zh-CN" altLang="en-US" b="1" dirty="0"/>
              <a:t>模型可分为两大类：生成式模型和判别式模型。 </a:t>
            </a:r>
            <a:r>
              <a:rPr lang="en-US" b="1" dirty="0"/>
              <a:t>GPT-3、DALL-E、</a:t>
            </a:r>
            <a:r>
              <a:rPr lang="zh-CN" altLang="en-US" b="1" dirty="0"/>
              <a:t>变分自动编码器等生成模型学习数据集的潜在概率分布，并可以从学习到的分布中生成新的示例。 判别模型，如深度神经网络，学习区分不同的类或类别，通常用于图像或语音识别等任务。</a:t>
            </a:r>
          </a:p>
          <a:p>
            <a:pPr marL="0" algn="l" rtl="0" eaLnBrk="1" latinLnBrk="0" hangingPunct="1">
              <a:spcBef>
                <a:spcPts val="0"/>
              </a:spcBef>
              <a:spcAft>
                <a:spcPts val="0"/>
              </a:spcAft>
            </a:pPr>
            <a:r>
              <a:rPr lang="zh-CN" altLang="en-US" b="1" dirty="0"/>
              <a:t>生成式 </a:t>
            </a:r>
            <a:r>
              <a:rPr lang="en-US" b="1" dirty="0"/>
              <a:t>AI </a:t>
            </a:r>
            <a:r>
              <a:rPr lang="zh-CN" altLang="en-US" b="1" dirty="0"/>
              <a:t>位于 </a:t>
            </a:r>
            <a:r>
              <a:rPr lang="en-US" b="1" dirty="0"/>
              <a:t>AI </a:t>
            </a:r>
            <a:r>
              <a:rPr lang="zh-CN" altLang="en-US" b="1" dirty="0"/>
              <a:t>的其他领域之上，例如无监督学习、监督学习和强化学习。 它依赖于这些模型从数据中提取有用特征的能力，并将其用于学习数据的潜在概率分布，这些概率分布用于产生广泛应用的潜力，例如计算机视觉、自然语言 处理、语音识别等。</a:t>
            </a:r>
          </a:p>
          <a:p>
            <a:pPr marL="0" algn="l" rtl="0" eaLnBrk="1" latinLnBrk="0" hangingPunct="1">
              <a:spcBef>
                <a:spcPts val="0"/>
              </a:spcBef>
              <a:spcAft>
                <a:spcPts val="0"/>
              </a:spcAft>
            </a:pPr>
            <a:r>
              <a:rPr lang="zh-CN" altLang="en-US" b="1" dirty="0"/>
              <a:t>吃新的例子。</a:t>
            </a:r>
          </a:p>
          <a:p>
            <a:pPr marL="0" algn="l" rtl="0" eaLnBrk="1" latinLnBrk="0" hangingPunct="1">
              <a:spcBef>
                <a:spcPts val="0"/>
              </a:spcBef>
              <a:spcAft>
                <a:spcPts val="0"/>
              </a:spcAft>
            </a:pPr>
            <a:r>
              <a:rPr lang="zh-CN" altLang="en-US" b="1" dirty="0"/>
              <a:t>总体而言，生成式 </a:t>
            </a:r>
            <a:r>
              <a:rPr lang="en-US" b="1" dirty="0"/>
              <a:t>AI </a:t>
            </a:r>
            <a:r>
              <a:rPr lang="zh-CN" altLang="en-US" b="1" dirty="0"/>
              <a:t>是 </a:t>
            </a:r>
            <a:r>
              <a:rPr lang="en-US" b="1" dirty="0"/>
              <a:t>AI </a:t>
            </a:r>
            <a:r>
              <a:rPr lang="zh-CN" altLang="en-US" b="1" dirty="0"/>
              <a:t>中一个快速发展的领域，它已经</a:t>
            </a: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5394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D1D5DB"/>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A8DC41-3DAE-1C41-B7A2-6F149A84D11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6102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48</a:t>
            </a:fld>
            <a:endParaRPr lang="en-US"/>
          </a:p>
        </p:txBody>
      </p:sp>
    </p:spTree>
    <p:extLst>
      <p:ext uri="{BB962C8B-B14F-4D97-AF65-F5344CB8AC3E}">
        <p14:creationId xmlns:p14="http://schemas.microsoft.com/office/powerpoint/2010/main" val="35858110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B52741CD-43F9-4B69-9BC3-C3B4CCD3B9B2}" type="slidenum">
              <a:rPr lang="en-CA" smtClean="0"/>
              <a:t>49</a:t>
            </a:fld>
            <a:endParaRPr lang="en-CA"/>
          </a:p>
        </p:txBody>
      </p:sp>
    </p:spTree>
    <p:extLst>
      <p:ext uri="{BB962C8B-B14F-4D97-AF65-F5344CB8AC3E}">
        <p14:creationId xmlns:p14="http://schemas.microsoft.com/office/powerpoint/2010/main" val="499702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51</a:t>
            </a:fld>
            <a:endParaRPr lang="en-US"/>
          </a:p>
        </p:txBody>
      </p:sp>
    </p:spTree>
    <p:extLst>
      <p:ext uri="{BB962C8B-B14F-4D97-AF65-F5344CB8AC3E}">
        <p14:creationId xmlns:p14="http://schemas.microsoft.com/office/powerpoint/2010/main" val="38780790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apple-system"/>
                <a:hlinkClick r:id="rId3"/>
              </a:rPr>
              <a:t>DALL·E</a:t>
            </a:r>
            <a:r>
              <a:rPr lang="zh-CN" altLang="en-US" b="0" i="0" dirty="0">
                <a:effectLst/>
                <a:latin typeface="-apple-system"/>
                <a:hlinkClick r:id="rId3"/>
              </a:rPr>
              <a:t>是一个神经网络，它可以根据文本描述生成图像。它是一个</a:t>
            </a:r>
            <a:r>
              <a:rPr lang="en-US" altLang="zh-CN" b="0" i="0" dirty="0">
                <a:effectLst/>
                <a:latin typeface="-apple-system"/>
                <a:hlinkClick r:id="rId3"/>
              </a:rPr>
              <a:t>12</a:t>
            </a:r>
            <a:r>
              <a:rPr lang="zh-CN" altLang="en-US" b="0" i="0" dirty="0">
                <a:effectLst/>
                <a:latin typeface="-apple-system"/>
                <a:hlinkClick r:id="rId3"/>
              </a:rPr>
              <a:t>亿参数的</a:t>
            </a:r>
            <a:r>
              <a:rPr lang="en-US" altLang="zh-CN" b="0" i="0" dirty="0">
                <a:effectLst/>
                <a:latin typeface="-apple-system"/>
                <a:hlinkClick r:id="rId3"/>
              </a:rPr>
              <a:t>GPT-3</a:t>
            </a:r>
            <a:r>
              <a:rPr lang="zh-CN" altLang="en-US" b="0" i="0" dirty="0">
                <a:effectLst/>
                <a:latin typeface="-apple-system"/>
                <a:hlinkClick r:id="rId3"/>
              </a:rPr>
              <a:t>版本</a:t>
            </a:r>
            <a:endParaRPr lang="en-US" altLang="zh-CN" b="0" i="0" dirty="0">
              <a:effectLst/>
              <a:latin typeface="-apple-system"/>
            </a:endParaRPr>
          </a:p>
          <a:p>
            <a:endParaRPr lang="en-US" altLang="zh-CN" b="0" i="0" dirty="0">
              <a:solidFill>
                <a:srgbClr val="646464"/>
              </a:solidFill>
              <a:effectLst/>
              <a:latin typeface="-apple-system"/>
            </a:endParaRPr>
          </a:p>
          <a:p>
            <a:r>
              <a:rPr lang="en-US" altLang="zh-CN" b="0" i="0" dirty="0">
                <a:solidFill>
                  <a:srgbClr val="646464"/>
                </a:solidFill>
                <a:effectLst/>
                <a:latin typeface="-apple-system"/>
              </a:rPr>
              <a:t>Open AI</a:t>
            </a:r>
            <a:r>
              <a:rPr lang="zh-CN" altLang="en-US" b="0" i="0" dirty="0">
                <a:solidFill>
                  <a:srgbClr val="646464"/>
                </a:solidFill>
                <a:effectLst/>
                <a:latin typeface="-apple-system"/>
              </a:rPr>
              <a:t>在</a:t>
            </a:r>
            <a:r>
              <a:rPr lang="en-US" altLang="zh-CN" b="0" i="0" dirty="0">
                <a:solidFill>
                  <a:srgbClr val="646464"/>
                </a:solidFill>
                <a:effectLst/>
                <a:latin typeface="-apple-system"/>
              </a:rPr>
              <a:t>2022</a:t>
            </a:r>
            <a:r>
              <a:rPr lang="zh-CN" altLang="en-US" b="0" i="0" dirty="0">
                <a:solidFill>
                  <a:srgbClr val="646464"/>
                </a:solidFill>
                <a:effectLst/>
                <a:latin typeface="-apple-system"/>
              </a:rPr>
              <a:t>年</a:t>
            </a:r>
            <a:r>
              <a:rPr lang="en-US" altLang="zh-CN" b="0" i="0" dirty="0">
                <a:solidFill>
                  <a:srgbClr val="646464"/>
                </a:solidFill>
                <a:effectLst/>
                <a:latin typeface="-apple-system"/>
              </a:rPr>
              <a:t>9</a:t>
            </a:r>
            <a:r>
              <a:rPr lang="zh-CN" altLang="en-US" b="0" i="0" dirty="0">
                <a:solidFill>
                  <a:srgbClr val="646464"/>
                </a:solidFill>
                <a:effectLst/>
                <a:latin typeface="-apple-system"/>
              </a:rPr>
              <a:t>月</a:t>
            </a:r>
            <a:r>
              <a:rPr lang="en-US" altLang="zh-CN" b="0" i="0" dirty="0">
                <a:solidFill>
                  <a:srgbClr val="646464"/>
                </a:solidFill>
                <a:effectLst/>
                <a:latin typeface="-apple-system"/>
              </a:rPr>
              <a:t>21</a:t>
            </a:r>
            <a:r>
              <a:rPr lang="zh-CN" altLang="en-US" b="0" i="0" dirty="0">
                <a:solidFill>
                  <a:srgbClr val="646464"/>
                </a:solidFill>
                <a:effectLst/>
                <a:latin typeface="-apple-system"/>
              </a:rPr>
              <a:t>日开源了号称其英文语音辨识能力已达到人类水准的</a:t>
            </a:r>
            <a:r>
              <a:rPr lang="en-US" altLang="zh-CN" b="0" i="0" dirty="0">
                <a:solidFill>
                  <a:srgbClr val="646464"/>
                </a:solidFill>
                <a:effectLst/>
                <a:latin typeface="-apple-system"/>
              </a:rPr>
              <a:t>Whisper</a:t>
            </a:r>
            <a:r>
              <a:rPr lang="zh-CN" altLang="en-US" b="0" i="0" dirty="0">
                <a:solidFill>
                  <a:srgbClr val="646464"/>
                </a:solidFill>
                <a:effectLst/>
                <a:latin typeface="-apple-system"/>
              </a:rPr>
              <a:t>神经网络，且它亦支持其它</a:t>
            </a:r>
            <a:r>
              <a:rPr lang="en-US" altLang="zh-CN" b="0" i="0" dirty="0">
                <a:solidFill>
                  <a:srgbClr val="646464"/>
                </a:solidFill>
                <a:effectLst/>
                <a:latin typeface="-apple-system"/>
              </a:rPr>
              <a:t>98</a:t>
            </a:r>
            <a:r>
              <a:rPr lang="zh-CN" altLang="en-US" b="0" i="0" dirty="0">
                <a:solidFill>
                  <a:srgbClr val="646464"/>
                </a:solidFill>
                <a:effectLst/>
                <a:latin typeface="-apple-system"/>
              </a:rPr>
              <a:t>种语言的自动语音辨识。 </a:t>
            </a:r>
            <a:r>
              <a:rPr lang="en-US" altLang="zh-CN" b="0" i="0" dirty="0">
                <a:solidFill>
                  <a:srgbClr val="646464"/>
                </a:solidFill>
                <a:effectLst/>
                <a:latin typeface="-apple-system"/>
              </a:rPr>
              <a:t>Whisper</a:t>
            </a:r>
            <a:r>
              <a:rPr lang="zh-CN" altLang="en-US" b="0" i="0" dirty="0">
                <a:solidFill>
                  <a:srgbClr val="646464"/>
                </a:solidFill>
                <a:effectLst/>
                <a:latin typeface="-apple-system"/>
              </a:rPr>
              <a:t>系统所提供的自动语音辨识（</a:t>
            </a:r>
            <a:r>
              <a:rPr lang="en-US" altLang="zh-CN" b="0" i="0" dirty="0">
                <a:solidFill>
                  <a:srgbClr val="646464"/>
                </a:solidFill>
                <a:effectLst/>
                <a:latin typeface="-apple-system"/>
              </a:rPr>
              <a:t>Automatic Speech Recognition</a:t>
            </a:r>
            <a:r>
              <a:rPr lang="zh-CN" altLang="en-US" b="0" i="0" dirty="0">
                <a:solidFill>
                  <a:srgbClr val="646464"/>
                </a:solidFill>
                <a:effectLst/>
                <a:latin typeface="-apple-system"/>
              </a:rPr>
              <a:t>，</a:t>
            </a:r>
            <a:r>
              <a:rPr lang="en-US" altLang="zh-CN" b="0" i="0" dirty="0">
                <a:solidFill>
                  <a:srgbClr val="646464"/>
                </a:solidFill>
                <a:effectLst/>
                <a:latin typeface="-apple-system"/>
              </a:rPr>
              <a:t>ASR</a:t>
            </a:r>
            <a:r>
              <a:rPr lang="zh-CN" altLang="en-US" b="0" i="0" dirty="0">
                <a:solidFill>
                  <a:srgbClr val="646464"/>
                </a:solidFill>
                <a:effectLst/>
                <a:latin typeface="-apple-system"/>
              </a:rPr>
              <a:t>）模型是被训练来运行语音辨识与翻译任务的，它们能将各种语言的语音变成文本，也能将这些文本翻译成英文。</a:t>
            </a:r>
            <a:endParaRPr lang="en-US" altLang="zh-CN" b="0" i="0" dirty="0">
              <a:solidFill>
                <a:srgbClr val="646464"/>
              </a:solidFill>
              <a:effectLst/>
              <a:latin typeface="-apple-system"/>
            </a:endParaRPr>
          </a:p>
          <a:p>
            <a:endParaRPr kumimoji="1" lang="en-US" altLang="zh-CN" b="0" i="0" dirty="0">
              <a:solidFill>
                <a:srgbClr val="646464"/>
              </a:solidFill>
              <a:effectLst/>
              <a:latin typeface="-apple-system"/>
            </a:endParaRPr>
          </a:p>
          <a:p>
            <a:r>
              <a:rPr lang="en-US" altLang="zh-CN" b="0" i="0" dirty="0">
                <a:effectLst/>
                <a:latin typeface="-apple-system"/>
                <a:hlinkClick r:id="rId4"/>
              </a:rPr>
              <a:t>OpenAI</a:t>
            </a:r>
            <a:r>
              <a:rPr lang="zh-CN" altLang="en-US" b="0" i="0" dirty="0">
                <a:effectLst/>
                <a:latin typeface="-apple-system"/>
                <a:hlinkClick r:id="rId4"/>
              </a:rPr>
              <a:t>的</a:t>
            </a:r>
            <a:r>
              <a:rPr lang="en-US" altLang="zh-CN" b="0" i="0" dirty="0">
                <a:effectLst/>
                <a:latin typeface="-apple-system"/>
                <a:hlinkClick r:id="rId4"/>
              </a:rPr>
              <a:t>Moderation</a:t>
            </a:r>
            <a:r>
              <a:rPr lang="zh-CN" altLang="en-US" b="0" i="0" dirty="0">
                <a:effectLst/>
                <a:latin typeface="-apple-system"/>
                <a:hlinkClick r:id="rId4"/>
              </a:rPr>
              <a:t>模型可以检测以下类型的内容：基于种族、性别、族裔、宗教、国籍、性取向、残疾状况或种姓表达、煽动或促进仇恨的内容；包括针对目标群体的暴力或严重伤害的仇恨内容；促进、鼓励或描述自残行为（如自杀、割腕和饮食失调）的内容；旨在激发性兴奋的内容，如性活动的描述，或促进性服务（不包括性教育和健康）的内容；包括</a:t>
            </a:r>
            <a:r>
              <a:rPr lang="en-US" altLang="zh-CN" b="0" i="0" dirty="0">
                <a:effectLst/>
                <a:latin typeface="-apple-system"/>
                <a:hlinkClick r:id="rId4"/>
              </a:rPr>
              <a:t>18</a:t>
            </a:r>
            <a:r>
              <a:rPr lang="zh-CN" altLang="en-US" b="0" i="0" dirty="0">
                <a:effectLst/>
                <a:latin typeface="-apple-system"/>
                <a:hlinkClick r:id="rId4"/>
              </a:rPr>
              <a:t>岁以下个人的性内容；促进或美化暴力或庆祝他人受苦或羞辱的内容；以极端细节描绘死亡、暴力或严重身体伤害的暴力内容</a:t>
            </a:r>
            <a:r>
              <a:rPr lang="en-US" altLang="zh-CN" b="1" i="0" u="none" strike="noStrike" baseline="30000" dirty="0">
                <a:effectLst/>
                <a:latin typeface="-apple-system"/>
                <a:hlinkClick r:id="rId4"/>
              </a:rPr>
              <a:t>1</a:t>
            </a:r>
            <a:r>
              <a:rPr lang="zh-CN" altLang="en-US" b="0" i="0" dirty="0">
                <a:solidFill>
                  <a:srgbClr val="111111"/>
                </a:solidFill>
                <a:effectLst/>
                <a:latin typeface="-apple-system"/>
              </a:rPr>
              <a:t>。</a:t>
            </a:r>
            <a:endParaRPr lang="en-US" altLang="zh-CN" b="0" i="0" dirty="0">
              <a:solidFill>
                <a:srgbClr val="111111"/>
              </a:solidFill>
              <a:effectLst/>
              <a:latin typeface="-apple-system"/>
            </a:endParaRPr>
          </a:p>
          <a:p>
            <a:endParaRPr kumimoji="1" lang="en-US" altLang="zh-CN" b="0" i="0" dirty="0">
              <a:solidFill>
                <a:srgbClr val="111111"/>
              </a:solidFill>
              <a:effectLst/>
              <a:latin typeface="-apple-system"/>
            </a:endParaRPr>
          </a:p>
          <a:p>
            <a:r>
              <a:rPr lang="en-US" altLang="zh-CN" b="0" i="0" dirty="0" err="1">
                <a:solidFill>
                  <a:srgbClr val="202124"/>
                </a:solidFill>
                <a:effectLst/>
                <a:latin typeface="Google Sans"/>
              </a:rPr>
              <a:t>ChatGPT</a:t>
            </a:r>
            <a:r>
              <a:rPr lang="zh-CN" altLang="en-US" b="0" i="0" dirty="0">
                <a:solidFill>
                  <a:srgbClr val="202124"/>
                </a:solidFill>
                <a:effectLst/>
                <a:latin typeface="Google Sans"/>
              </a:rPr>
              <a:t>的算法模型已经拥有</a:t>
            </a:r>
            <a:r>
              <a:rPr lang="en-US" altLang="zh-CN" b="0" i="0" dirty="0">
                <a:solidFill>
                  <a:srgbClr val="202124"/>
                </a:solidFill>
                <a:effectLst/>
                <a:latin typeface="Google Sans"/>
              </a:rPr>
              <a:t>1750</a:t>
            </a:r>
            <a:r>
              <a:rPr lang="zh-CN" altLang="en-US" b="0" i="0" dirty="0">
                <a:solidFill>
                  <a:srgbClr val="202124"/>
                </a:solidFill>
                <a:effectLst/>
                <a:latin typeface="Google Sans"/>
              </a:rPr>
              <a:t>亿参数，用于预训练的数据量也达到了</a:t>
            </a:r>
            <a:r>
              <a:rPr lang="en-US" altLang="zh-CN" b="0" i="0" dirty="0">
                <a:solidFill>
                  <a:srgbClr val="040C28"/>
                </a:solidFill>
                <a:effectLst/>
                <a:latin typeface="Google Sans"/>
              </a:rPr>
              <a:t>45TB</a:t>
            </a:r>
            <a:r>
              <a:rPr lang="zh-CN" altLang="en-US" b="0" i="0" dirty="0">
                <a:solidFill>
                  <a:srgbClr val="202124"/>
                </a:solidFill>
                <a:effectLst/>
                <a:latin typeface="Google Sans"/>
              </a:rPr>
              <a:t>，并随</a:t>
            </a:r>
            <a:r>
              <a:rPr lang="en-US" altLang="zh-CN" b="0" i="0" dirty="0" err="1">
                <a:solidFill>
                  <a:srgbClr val="202124"/>
                </a:solidFill>
                <a:effectLst/>
                <a:latin typeface="Google Sans"/>
              </a:rPr>
              <a:t>ChatGPT</a:t>
            </a:r>
            <a:r>
              <a:rPr lang="zh-CN" altLang="en-US" b="0" i="0" dirty="0">
                <a:solidFill>
                  <a:srgbClr val="202124"/>
                </a:solidFill>
                <a:effectLst/>
                <a:latin typeface="Google Sans"/>
              </a:rPr>
              <a:t>的迭代，模型参数和数据量也在不断倍增。 随着大数据和人工智能逐渐成为当今社会的标准基础设施，云数据中心的硬件和芯片也在为了满足大数据和人工智能的需求而不断演进。</a:t>
            </a:r>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5</a:t>
            </a:fld>
            <a:endParaRPr lang="en-US"/>
          </a:p>
        </p:txBody>
      </p:sp>
    </p:spTree>
    <p:extLst>
      <p:ext uri="{BB962C8B-B14F-4D97-AF65-F5344CB8AC3E}">
        <p14:creationId xmlns:p14="http://schemas.microsoft.com/office/powerpoint/2010/main" val="3157169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11:00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430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platform.openai.com</a:t>
            </a:r>
            <a:r>
              <a:rPr kumimoji="1" lang="en-US" altLang="zh-CN" dirty="0"/>
              <a:t>/docs/guides/rate-limits/overview</a:t>
            </a:r>
          </a:p>
          <a:p>
            <a:endParaRPr kumimoji="1" lang="en-US" altLang="zh-CN" dirty="0"/>
          </a:p>
          <a:p>
            <a:endParaRPr kumimoji="1" lang="en-US" altLang="zh-CN" dirty="0"/>
          </a:p>
          <a:p>
            <a:r>
              <a:rPr kumimoji="1" lang="en-US" altLang="zh-CN" dirty="0" err="1"/>
              <a:t>ChatGPT</a:t>
            </a:r>
            <a:r>
              <a:rPr kumimoji="1" lang="en-US" altLang="zh-CN" dirty="0"/>
              <a:t> </a:t>
            </a:r>
            <a:r>
              <a:rPr kumimoji="1" lang="zh-CN" altLang="en-US" dirty="0"/>
              <a:t>下一步可以去哪里？</a:t>
            </a:r>
          </a:p>
          <a:p>
            <a:r>
              <a:rPr kumimoji="1" lang="zh-CN" altLang="en-US" dirty="0"/>
              <a:t>尽管取得了显着进步，但 </a:t>
            </a:r>
            <a:r>
              <a:rPr kumimoji="1" lang="en-US" altLang="zh-CN" dirty="0" err="1"/>
              <a:t>ChatGPT</a:t>
            </a:r>
            <a:r>
              <a:rPr kumimoji="1" lang="en-US" altLang="zh-CN" dirty="0"/>
              <a:t> </a:t>
            </a:r>
            <a:r>
              <a:rPr kumimoji="1" lang="zh-CN" altLang="en-US" dirty="0"/>
              <a:t>仍有改进的空间：</a:t>
            </a:r>
          </a:p>
          <a:p>
            <a:endParaRPr kumimoji="1" lang="zh-CN" altLang="en-US" dirty="0"/>
          </a:p>
          <a:p>
            <a:r>
              <a:rPr kumimoji="1" lang="zh-CN" altLang="en-US" dirty="0"/>
              <a:t>解决中立性问题：增强其辨别背景并做出相应反应的能力。</a:t>
            </a:r>
          </a:p>
          <a:p>
            <a:r>
              <a:rPr kumimoji="1" lang="zh-CN" altLang="en-US" dirty="0"/>
              <a:t>了解用户：培养了解谁在交流（谁、在哪里以及如何交流）的能力。</a:t>
            </a:r>
          </a:p>
          <a:p>
            <a:r>
              <a:rPr kumimoji="1" lang="zh-CN" altLang="en-US" dirty="0"/>
              <a:t>外部集成：通过网络、</a:t>
            </a:r>
            <a:r>
              <a:rPr kumimoji="1" lang="en-US" altLang="zh-CN" dirty="0"/>
              <a:t>API </a:t>
            </a:r>
            <a:r>
              <a:rPr kumimoji="1" lang="zh-CN" altLang="en-US" dirty="0"/>
              <a:t>和机器人集成扩大其影响范围。</a:t>
            </a:r>
          </a:p>
          <a:p>
            <a:r>
              <a:rPr kumimoji="1" lang="zh-CN" altLang="en-US" dirty="0"/>
              <a:t>长期记忆：提高其回忆过去互动并将该知识应用于未来对话的能力。</a:t>
            </a:r>
          </a:p>
          <a:p>
            <a:r>
              <a:rPr kumimoji="1" lang="zh-CN" altLang="en-US" dirty="0"/>
              <a:t>减少幻觉：最大限度地减少人工智能相信虚假信息的情况。</a:t>
            </a:r>
          </a:p>
        </p:txBody>
      </p:sp>
      <p:sp>
        <p:nvSpPr>
          <p:cNvPr id="4" name="灯片编号占位符 3"/>
          <p:cNvSpPr>
            <a:spLocks noGrp="1"/>
          </p:cNvSpPr>
          <p:nvPr>
            <p:ph type="sldNum" sz="quarter" idx="5"/>
          </p:nvPr>
        </p:nvSpPr>
        <p:spPr/>
        <p:txBody>
          <a:bodyPr/>
          <a:lstStyle/>
          <a:p>
            <a:fld id="{F43ED841-078D-4814-8BEE-1F1F3F6D6404}" type="slidenum">
              <a:rPr lang="en-US" smtClean="0"/>
              <a:t>7</a:t>
            </a:fld>
            <a:endParaRPr lang="en-US"/>
          </a:p>
        </p:txBody>
      </p:sp>
    </p:spTree>
    <p:extLst>
      <p:ext uri="{BB962C8B-B14F-4D97-AF65-F5344CB8AC3E}">
        <p14:creationId xmlns:p14="http://schemas.microsoft.com/office/powerpoint/2010/main" val="1346243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Openai</a:t>
            </a:r>
            <a:r>
              <a:rPr lang="en-US" dirty="0"/>
              <a:t> rate limit : https://</a:t>
            </a:r>
            <a:r>
              <a:rPr lang="en-US" dirty="0" err="1"/>
              <a:t>platform.openai.com</a:t>
            </a:r>
            <a:r>
              <a:rPr lang="en-US" dirty="0"/>
              <a:t>/docs/guides/rate-limits/overview</a:t>
            </a:r>
          </a:p>
          <a:p>
            <a:r>
              <a:rPr lang="en-US" dirty="0"/>
              <a:t>Azure </a:t>
            </a:r>
            <a:r>
              <a:rPr lang="en-US" dirty="0" err="1"/>
              <a:t>Openai</a:t>
            </a:r>
            <a:r>
              <a:rPr lang="en-US" dirty="0"/>
              <a:t> rate limit : https://</a:t>
            </a:r>
            <a:r>
              <a:rPr lang="en-US" dirty="0" err="1"/>
              <a:t>learn.microsoft.com</a:t>
            </a:r>
            <a:r>
              <a:rPr lang="en-US" dirty="0"/>
              <a:t>/</a:t>
            </a:r>
            <a:r>
              <a:rPr lang="en-US" dirty="0" err="1"/>
              <a:t>zh-cn</a:t>
            </a:r>
            <a:r>
              <a:rPr lang="en-US" dirty="0"/>
              <a:t>/azure/cognitive-services/</a:t>
            </a:r>
            <a:r>
              <a:rPr lang="en-US" dirty="0" err="1"/>
              <a:t>openai</a:t>
            </a:r>
            <a:r>
              <a:rPr lang="en-US" dirty="0"/>
              <a:t>/quotas-limits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4/25/23 11:10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2451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Openai</a:t>
            </a:r>
            <a:r>
              <a:rPr lang="en-US" altLang="zh-CN" dirty="0"/>
              <a:t> rate limit : https://</a:t>
            </a:r>
            <a:r>
              <a:rPr lang="en-US" altLang="zh-CN" dirty="0" err="1"/>
              <a:t>platform.openai.com</a:t>
            </a:r>
            <a:r>
              <a:rPr lang="en-US" altLang="zh-CN" dirty="0"/>
              <a:t>/docs/guides/rate-limits/overview</a:t>
            </a:r>
          </a:p>
          <a:p>
            <a:r>
              <a:rPr lang="en-US" altLang="zh-CN" dirty="0"/>
              <a:t>Azure </a:t>
            </a:r>
            <a:r>
              <a:rPr lang="en-US" altLang="zh-CN" dirty="0" err="1"/>
              <a:t>Openai</a:t>
            </a:r>
            <a:r>
              <a:rPr lang="en-US" altLang="zh-CN" dirty="0"/>
              <a:t> rate limit : https://</a:t>
            </a:r>
            <a:r>
              <a:rPr lang="en-US" altLang="zh-CN" dirty="0" err="1"/>
              <a:t>learn.microsoft.com</a:t>
            </a:r>
            <a:r>
              <a:rPr lang="en-US" altLang="zh-CN" dirty="0"/>
              <a:t>/</a:t>
            </a:r>
            <a:r>
              <a:rPr lang="en-US" altLang="zh-CN" dirty="0" err="1"/>
              <a:t>zh-cn</a:t>
            </a:r>
            <a:r>
              <a:rPr lang="en-US" altLang="zh-CN" dirty="0"/>
              <a:t>/azure/cognitive-services/</a:t>
            </a:r>
            <a:r>
              <a:rPr lang="en-US" altLang="zh-CN" dirty="0" err="1"/>
              <a:t>openai</a:t>
            </a:r>
            <a:r>
              <a:rPr lang="en-US" altLang="zh-CN" dirty="0"/>
              <a:t>/quotas-limits</a:t>
            </a:r>
          </a:p>
          <a:p>
            <a:endParaRPr kumimoji="1" lang="zh-CN" altLang="en-US" dirty="0"/>
          </a:p>
        </p:txBody>
      </p:sp>
      <p:sp>
        <p:nvSpPr>
          <p:cNvPr id="4" name="灯片编号占位符 3"/>
          <p:cNvSpPr>
            <a:spLocks noGrp="1"/>
          </p:cNvSpPr>
          <p:nvPr>
            <p:ph type="sldNum" sz="quarter" idx="5"/>
          </p:nvPr>
        </p:nvSpPr>
        <p:spPr/>
        <p:txBody>
          <a:bodyPr/>
          <a:lstStyle/>
          <a:p>
            <a:fld id="{F43ED841-078D-4814-8BEE-1F1F3F6D6404}" type="slidenum">
              <a:rPr lang="en-US" smtClean="0"/>
              <a:t>10</a:t>
            </a:fld>
            <a:endParaRPr lang="en-US"/>
          </a:p>
        </p:txBody>
      </p:sp>
    </p:spTree>
    <p:extLst>
      <p:ext uri="{BB962C8B-B14F-4D97-AF65-F5344CB8AC3E}">
        <p14:creationId xmlns:p14="http://schemas.microsoft.com/office/powerpoint/2010/main" val="458607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996"/>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25/04/2023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场景描述：</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微软雅黑" panose="020B0503020204020204" pitchFamily="34" charset="-122"/>
                <a:ea typeface="微软雅黑" panose="020B0503020204020204" pitchFamily="34" charset="-122"/>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解决方案：</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67996"/>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rPr>
              <a:t>成果收益：</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pic>
        <p:nvPicPr>
          <p:cNvPr id="2" name="Graphic 18">
            <a:extLst>
              <a:ext uri="{FF2B5EF4-FFF2-40B4-BE49-F238E27FC236}">
                <a16:creationId xmlns:a16="http://schemas.microsoft.com/office/drawing/2014/main" id="{1187300E-656C-2D46-37A4-9E60E081BC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Tree>
    <p:extLst>
      <p:ext uri="{BB962C8B-B14F-4D97-AF65-F5344CB8AC3E}">
        <p14:creationId xmlns:p14="http://schemas.microsoft.com/office/powerpoint/2010/main" val="629064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049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Situation:</a:t>
            </a:r>
            <a:endParaRPr lang="en-US" sz="1400">
              <a:solidFill>
                <a:prstClr val="white">
                  <a:lumMod val="50000"/>
                </a:prst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63789"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Solution:</a:t>
            </a:r>
            <a:endParaRPr lang="en-US" sz="1400">
              <a:solidFill>
                <a:prstClr val="white">
                  <a:lumMod val="50000"/>
                </a:prst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007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Impact:</a:t>
            </a:r>
            <a:endParaRPr lang="en-US" sz="1400">
              <a:solidFill>
                <a:prstClr val="white">
                  <a:lumMod val="50000"/>
                </a:prst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3595616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3249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604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4176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8470205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82577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A56773-1EDC-47F3-A529-2AD7967036D1}" type="datetimeFigureOut">
              <a:rPr lang="en-US" smtClean="0"/>
              <a:t>4/25/23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4D002C7-CCD4-4959-B5F1-E932F7FBE0FB}" type="slidenum">
              <a:rPr lang="en-US" smtClean="0"/>
              <a:t>‹#›</a:t>
            </a:fld>
            <a:endParaRPr lang="en-US"/>
          </a:p>
        </p:txBody>
      </p:sp>
    </p:spTree>
    <p:extLst>
      <p:ext uri="{BB962C8B-B14F-4D97-AF65-F5344CB8AC3E}">
        <p14:creationId xmlns:p14="http://schemas.microsoft.com/office/powerpoint/2010/main" val="12276755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57B7F1-B4C1-F85D-95DF-FD63202298FA}"/>
              </a:ext>
              <a:ext uri="{C183D7F6-B498-43B3-948B-1728B52AA6E4}">
                <adec:decorative xmlns:adec="http://schemas.microsoft.com/office/drawing/2017/decorative" val="1"/>
              </a:ext>
            </a:extLst>
          </p:cNvPr>
          <p:cNvSpPr/>
          <p:nvPr userDrawn="1"/>
        </p:nvSpPr>
        <p:spPr bwMode="auto">
          <a:xfrm>
            <a:off x="-1"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39" y="1229820"/>
            <a:ext cx="3931920" cy="430887"/>
          </a:xfrm>
        </p:spPr>
        <p:txBody>
          <a:bodyPr/>
          <a:lstStyle/>
          <a:p>
            <a:r>
              <a:rPr lang="en-US"/>
              <a:t>Click to edit Master title style</a:t>
            </a:r>
          </a:p>
        </p:txBody>
      </p:sp>
    </p:spTree>
    <p:extLst>
      <p:ext uri="{BB962C8B-B14F-4D97-AF65-F5344CB8AC3E}">
        <p14:creationId xmlns:p14="http://schemas.microsoft.com/office/powerpoint/2010/main" val="1979874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46291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39387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8417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4/25/23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theme" Target="../theme/theme10.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image" Target="../media/image15.png"/><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theme" Target="../theme/theme11.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6.xml"/><Relationship Id="rId2" Type="http://schemas.openxmlformats.org/officeDocument/2006/relationships/slideLayout" Target="../slideLayouts/slideLayout105.xml"/><Relationship Id="rId1" Type="http://schemas.openxmlformats.org/officeDocument/2006/relationships/slideLayout" Target="../slideLayouts/slideLayout104.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7.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image" Target="../media/image1.emf"/><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23.xml"/></Relationships>
</file>

<file path=ppt/slideMasters/_rels/slideMaster16.xml.rels><?xml version="1.0" encoding="UTF-8" standalone="yes"?>
<Relationships xmlns="http://schemas.openxmlformats.org/package/2006/relationships"><Relationship Id="rId3" Type="http://schemas.openxmlformats.org/officeDocument/2006/relationships/theme" Target="../theme/theme16.xml"/><Relationship Id="rId2" Type="http://schemas.openxmlformats.org/officeDocument/2006/relationships/slideLayout" Target="../slideLayouts/slideLayout125.xml"/><Relationship Id="rId1" Type="http://schemas.openxmlformats.org/officeDocument/2006/relationships/slideLayout" Target="../slideLayouts/slideLayout12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theme" Target="../theme/theme17.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1.emf"/><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3.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emf"/><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4.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2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6.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7" Type="http://schemas.openxmlformats.org/officeDocument/2006/relationships/image" Target="../media/image1.emf"/><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7.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image" Target="../media/image1.emf"/><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3.xml"/><Relationship Id="rId7" Type="http://schemas.openxmlformats.org/officeDocument/2006/relationships/image" Target="../media/image10.emf"/><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9.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95420"/>
      </p:ext>
    </p:extLst>
  </p:cSld>
  <p:clrMap bg1="lt1" tx1="dk1" bg2="lt2" tx2="dk2" accent1="accent1" accent2="accent2" accent3="accent3" accent4="accent4" accent5="accent5" accent6="accent6" hlink="hlink" folHlink="folHlink"/>
  <p:sldLayoutIdLst>
    <p:sldLayoutId id="2147496485" r:id="rId1"/>
    <p:sldLayoutId id="214749648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5" r:id="rId8"/>
    <p:sldLayoutId id="2147496496" r:id="rId9"/>
    <p:sldLayoutId id="2147496497" r:id="rId10"/>
    <p:sldLayoutId id="2147496498" r:id="rId11"/>
    <p:sldLayoutId id="2147496499"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6474" r:id="rId7"/>
    <p:sldLayoutId id="2147496483" r:id="rId8"/>
    <p:sldLayoutId id="2147496510" r:id="rId9"/>
    <p:sldLayoutId id="2147496511" r:id="rId10"/>
    <p:sldLayoutId id="2147496513" r:id="rId11"/>
    <p:sldLayoutId id="2147496514" r:id="rId12"/>
    <p:sldLayoutId id="2147496516" r:id="rId13"/>
    <p:sldLayoutId id="2147496517" r:id="rId1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515" r:id="rId1"/>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 id="2147496507"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2.png"/><Relationship Id="rId39" Type="http://schemas.openxmlformats.org/officeDocument/2006/relationships/image" Target="../media/image64.png"/><Relationship Id="rId21" Type="http://schemas.openxmlformats.org/officeDocument/2006/relationships/image" Target="../media/image48.png"/><Relationship Id="rId34" Type="http://schemas.openxmlformats.org/officeDocument/2006/relationships/image" Target="../media/image59.svg"/><Relationship Id="rId7" Type="http://schemas.openxmlformats.org/officeDocument/2006/relationships/image" Target="../media/image34.png"/><Relationship Id="rId2" Type="http://schemas.openxmlformats.org/officeDocument/2006/relationships/notesSlide" Target="../notesSlides/notesSlide10.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4.png"/><Relationship Id="rId41" Type="http://schemas.openxmlformats.org/officeDocument/2006/relationships/image" Target="../media/image66.sv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38.png"/><Relationship Id="rId24" Type="http://schemas.openxmlformats.org/officeDocument/2006/relationships/image" Target="../media/image50.png"/><Relationship Id="rId32" Type="http://schemas.openxmlformats.org/officeDocument/2006/relationships/image" Target="../media/image57.svg"/><Relationship Id="rId37" Type="http://schemas.openxmlformats.org/officeDocument/2006/relationships/image" Target="../media/image62.png"/><Relationship Id="rId40" Type="http://schemas.openxmlformats.org/officeDocument/2006/relationships/image" Target="../media/image65.png"/><Relationship Id="rId5" Type="http://schemas.openxmlformats.org/officeDocument/2006/relationships/image" Target="../media/image32.png"/><Relationship Id="rId15" Type="http://schemas.openxmlformats.org/officeDocument/2006/relationships/image" Target="../media/image42.svg"/><Relationship Id="rId23" Type="http://schemas.openxmlformats.org/officeDocument/2006/relationships/image" Target="../media/image49.png"/><Relationship Id="rId28" Type="http://schemas.openxmlformats.org/officeDocument/2006/relationships/image" Target="../media/image23.png"/><Relationship Id="rId36" Type="http://schemas.openxmlformats.org/officeDocument/2006/relationships/image" Target="../media/image61.svg"/><Relationship Id="rId10" Type="http://schemas.openxmlformats.org/officeDocument/2006/relationships/image" Target="../media/image37.svg"/><Relationship Id="rId19" Type="http://schemas.openxmlformats.org/officeDocument/2006/relationships/image" Target="../media/image46.png"/><Relationship Id="rId31" Type="http://schemas.openxmlformats.org/officeDocument/2006/relationships/image" Target="../media/image56.png"/><Relationship Id="rId4" Type="http://schemas.openxmlformats.org/officeDocument/2006/relationships/image" Target="../media/image31.svg"/><Relationship Id="rId9" Type="http://schemas.openxmlformats.org/officeDocument/2006/relationships/image" Target="../media/image36.png"/><Relationship Id="rId14" Type="http://schemas.openxmlformats.org/officeDocument/2006/relationships/image" Target="../media/image41.png"/><Relationship Id="rId22" Type="http://schemas.microsoft.com/office/2007/relationships/hdphoto" Target="../media/hdphoto3.wdp"/><Relationship Id="rId27" Type="http://schemas.openxmlformats.org/officeDocument/2006/relationships/image" Target="../media/image53.svg"/><Relationship Id="rId30" Type="http://schemas.openxmlformats.org/officeDocument/2006/relationships/image" Target="../media/image55.svg"/><Relationship Id="rId35" Type="http://schemas.openxmlformats.org/officeDocument/2006/relationships/image" Target="../media/image60.png"/><Relationship Id="rId8" Type="http://schemas.openxmlformats.org/officeDocument/2006/relationships/image" Target="../media/image35.svg"/><Relationship Id="rId3" Type="http://schemas.openxmlformats.org/officeDocument/2006/relationships/image" Target="../media/image30.png"/><Relationship Id="rId12" Type="http://schemas.openxmlformats.org/officeDocument/2006/relationships/image" Target="../media/image39.png"/><Relationship Id="rId17" Type="http://schemas.openxmlformats.org/officeDocument/2006/relationships/image" Target="../media/image44.svg"/><Relationship Id="rId25" Type="http://schemas.openxmlformats.org/officeDocument/2006/relationships/image" Target="../media/image51.svg"/><Relationship Id="rId33" Type="http://schemas.openxmlformats.org/officeDocument/2006/relationships/image" Target="../media/image58.png"/><Relationship Id="rId38"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15.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svg"/><Relationship Id="rId26" Type="http://schemas.openxmlformats.org/officeDocument/2006/relationships/image" Target="../media/image95.pn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notesSlide" Target="../notesSlides/notesSlide14.xml"/><Relationship Id="rId16" Type="http://schemas.openxmlformats.org/officeDocument/2006/relationships/image" Target="../media/image85.svg"/><Relationship Id="rId20" Type="http://schemas.openxmlformats.org/officeDocument/2006/relationships/image" Target="../media/image89.svg"/><Relationship Id="rId29" Type="http://schemas.openxmlformats.org/officeDocument/2006/relationships/image" Target="../media/image98.png"/><Relationship Id="rId1" Type="http://schemas.openxmlformats.org/officeDocument/2006/relationships/slideLayout" Target="../slideLayouts/slideLayout26.xml"/><Relationship Id="rId6" Type="http://schemas.openxmlformats.org/officeDocument/2006/relationships/image" Target="../media/image75.svg"/><Relationship Id="rId11" Type="http://schemas.openxmlformats.org/officeDocument/2006/relationships/image" Target="../media/image80.png"/><Relationship Id="rId24" Type="http://schemas.openxmlformats.org/officeDocument/2006/relationships/image" Target="../media/image93.pn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svg"/><Relationship Id="rId28" Type="http://schemas.openxmlformats.org/officeDocument/2006/relationships/image" Target="../media/image97.png"/><Relationship Id="rId10" Type="http://schemas.openxmlformats.org/officeDocument/2006/relationships/image" Target="../media/image79.svg"/><Relationship Id="rId19" Type="http://schemas.openxmlformats.org/officeDocument/2006/relationships/image" Target="../media/image88.pn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3.svg"/><Relationship Id="rId22" Type="http://schemas.openxmlformats.org/officeDocument/2006/relationships/image" Target="../media/image91.png"/><Relationship Id="rId27" Type="http://schemas.openxmlformats.org/officeDocument/2006/relationships/image" Target="../media/image96.png"/></Relationships>
</file>

<file path=ppt/slides/_rels/slide16.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2.sv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101.png"/><Relationship Id="rId4" Type="http://schemas.openxmlformats.org/officeDocument/2006/relationships/image" Target="../media/image100.png"/></Relationships>
</file>

<file path=ppt/slides/_rels/slide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04.jpeg"/><Relationship Id="rId5" Type="http://schemas.openxmlformats.org/officeDocument/2006/relationships/image" Target="../media/image102.svg"/><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jpeg"/><Relationship Id="rId7" Type="http://schemas.openxmlformats.org/officeDocument/2006/relationships/image" Target="../media/image10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9.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11.png"/><Relationship Id="rId7" Type="http://schemas.openxmlformats.org/officeDocument/2006/relationships/image" Target="../media/image77.sv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113.png"/><Relationship Id="rId10" Type="http://schemas.openxmlformats.org/officeDocument/2006/relationships/image" Target="../media/image115.svg"/><Relationship Id="rId4" Type="http://schemas.openxmlformats.org/officeDocument/2006/relationships/image" Target="../media/image112.svg"/><Relationship Id="rId9" Type="http://schemas.openxmlformats.org/officeDocument/2006/relationships/image" Target="../media/image114.pn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119.png"/><Relationship Id="rId5" Type="http://schemas.openxmlformats.org/officeDocument/2006/relationships/image" Target="../media/image107.png"/><Relationship Id="rId4" Type="http://schemas.openxmlformats.org/officeDocument/2006/relationships/image" Target="../media/image118.jpeg"/></Relationships>
</file>

<file path=ppt/slides/_rels/slide22.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02.sv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121.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s>
</file>

<file path=ppt/slides/_rels/slide23.xml.rels><?xml version="1.0" encoding="UTF-8" standalone="yes"?>
<Relationships xmlns="http://schemas.openxmlformats.org/package/2006/relationships"><Relationship Id="rId3" Type="http://schemas.openxmlformats.org/officeDocument/2006/relationships/hyperlink" Target="https://aka.ms/TrelentIgnite2022" TargetMode="External"/><Relationship Id="rId2" Type="http://schemas.openxmlformats.org/officeDocument/2006/relationships/notesSlide" Target="../notesSlides/notesSlide22.xml"/><Relationship Id="rId1" Type="http://schemas.openxmlformats.org/officeDocument/2006/relationships/slideLayout" Target="../slideLayouts/slideLayout124.xml"/><Relationship Id="rId5" Type="http://schemas.openxmlformats.org/officeDocument/2006/relationships/image" Target="../media/image130.jpeg"/><Relationship Id="rId4" Type="http://schemas.openxmlformats.org/officeDocument/2006/relationships/image" Target="../media/image129.jpeg"/></Relationships>
</file>

<file path=ppt/slides/_rels/slide24.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image" Target="../media/image132.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131.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notesSlide" Target="../notesSlides/notesSlide23.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133.png"/><Relationship Id="rId8" Type="http://schemas.openxmlformats.org/officeDocument/2006/relationships/tags" Target="../tags/tag8.xml"/></Relationships>
</file>

<file path=ppt/slides/_rels/slide25.xml.rels><?xml version="1.0" encoding="UTF-8" standalone="yes"?>
<Relationships xmlns="http://schemas.openxmlformats.org/package/2006/relationships"><Relationship Id="rId8" Type="http://schemas.openxmlformats.org/officeDocument/2006/relationships/image" Target="../media/image112.svg"/><Relationship Id="rId3" Type="http://schemas.openxmlformats.org/officeDocument/2006/relationships/image" Target="../media/image134.png"/><Relationship Id="rId7" Type="http://schemas.openxmlformats.org/officeDocument/2006/relationships/image" Target="../media/image111.png"/><Relationship Id="rId12" Type="http://schemas.openxmlformats.org/officeDocument/2006/relationships/image" Target="../media/image115.sv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85.svg"/><Relationship Id="rId11" Type="http://schemas.openxmlformats.org/officeDocument/2006/relationships/image" Target="../media/image114.png"/><Relationship Id="rId5" Type="http://schemas.openxmlformats.org/officeDocument/2006/relationships/image" Target="../media/image84.png"/><Relationship Id="rId10" Type="http://schemas.openxmlformats.org/officeDocument/2006/relationships/image" Target="../media/image137.png"/><Relationship Id="rId4" Type="http://schemas.openxmlformats.org/officeDocument/2006/relationships/image" Target="../media/image135.png"/><Relationship Id="rId9" Type="http://schemas.openxmlformats.org/officeDocument/2006/relationships/image" Target="../media/image136.png"/></Relationships>
</file>

<file path=ppt/slides/_rels/slide2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microsoft.com/office/2007/relationships/hdphoto" Target="../media/hdphoto4.wdp"/><Relationship Id="rId2" Type="http://schemas.openxmlformats.org/officeDocument/2006/relationships/image" Target="../media/image138.png"/><Relationship Id="rId1" Type="http://schemas.openxmlformats.org/officeDocument/2006/relationships/slideLayout" Target="../slideLayouts/slideLayout6.xml"/><Relationship Id="rId6" Type="http://schemas.openxmlformats.org/officeDocument/2006/relationships/image" Target="../media/image142.png"/><Relationship Id="rId5" Type="http://schemas.openxmlformats.org/officeDocument/2006/relationships/image" Target="../media/image141.png"/><Relationship Id="rId10" Type="http://schemas.openxmlformats.org/officeDocument/2006/relationships/image" Target="../media/image145.png"/><Relationship Id="rId4" Type="http://schemas.openxmlformats.org/officeDocument/2006/relationships/image" Target="../media/image140.png"/><Relationship Id="rId9" Type="http://schemas.openxmlformats.org/officeDocument/2006/relationships/image" Target="../media/image144.png"/></Relationships>
</file>

<file path=ppt/slides/_rels/slide2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6.xml"/><Relationship Id="rId4" Type="http://schemas.openxmlformats.org/officeDocument/2006/relationships/image" Target="../media/image148.png"/></Relationships>
</file>

<file path=ppt/slides/_rels/slide28.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79.svg"/><Relationship Id="rId3" Type="http://schemas.microsoft.com/office/2018/10/relationships/comments" Target="../comments/modernComment_7FFFF13E_4B242E5B.xml"/><Relationship Id="rId7" Type="http://schemas.openxmlformats.org/officeDocument/2006/relationships/image" Target="../media/image152.png"/><Relationship Id="rId12"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133.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59.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5.wdp"/><Relationship Id="rId5" Type="http://schemas.openxmlformats.org/officeDocument/2006/relationships/image" Target="../media/image158.png"/><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161.png"/><Relationship Id="rId5" Type="http://schemas.openxmlformats.org/officeDocument/2006/relationships/image" Target="../media/image160.gif"/><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slideLayout" Target="../slideLayouts/slideLayout18.xml"/><Relationship Id="rId7" Type="http://schemas.openxmlformats.org/officeDocument/2006/relationships/image" Target="../media/image163.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7.wdp"/><Relationship Id="rId5" Type="http://schemas.openxmlformats.org/officeDocument/2006/relationships/image" Target="../media/image158.png"/><Relationship Id="rId4" Type="http://schemas.openxmlformats.org/officeDocument/2006/relationships/notesSlide" Target="../notesSlides/notesSlide28.xml"/><Relationship Id="rId9" Type="http://schemas.openxmlformats.org/officeDocument/2006/relationships/image" Target="../media/image165.sv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66.png"/><Relationship Id="rId4"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169.gif"/><Relationship Id="rId4" Type="http://schemas.openxmlformats.org/officeDocument/2006/relationships/image" Target="../media/image168.png"/></Relationships>
</file>

<file path=ppt/slides/_rels/slide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170.gif"/></Relationships>
</file>

<file path=ppt/slides/_rels/slide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171.gif"/></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177.png"/><Relationship Id="rId3" Type="http://schemas.microsoft.com/office/2007/relationships/hdphoto" Target="../media/hdphoto8.wdp"/><Relationship Id="rId7" Type="http://schemas.openxmlformats.org/officeDocument/2006/relationships/image" Target="../media/image176.svg"/><Relationship Id="rId12" Type="http://schemas.openxmlformats.org/officeDocument/2006/relationships/image" Target="../media/image181.png"/><Relationship Id="rId2" Type="http://schemas.openxmlformats.org/officeDocument/2006/relationships/image" Target="../media/image172.png"/><Relationship Id="rId1" Type="http://schemas.openxmlformats.org/officeDocument/2006/relationships/slideLayout" Target="../slideLayouts/slideLayout17.xml"/><Relationship Id="rId6" Type="http://schemas.openxmlformats.org/officeDocument/2006/relationships/image" Target="../media/image175.png"/><Relationship Id="rId11" Type="http://schemas.openxmlformats.org/officeDocument/2006/relationships/image" Target="../media/image180.sv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sv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18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hyperlink" Target="https://www.promptingguide.ai/zh"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18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hyperlink" Target="https://learn.microsoft.com/en-us/azure/cognitive-services/openai/tutorials/embeddings?tabs=command-line" TargetMode="Externa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8.xml"/></Relationships>
</file>

<file path=ppt/slides/_rels/slide5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45.xml"/><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71A0F24-D547-3A09-CD07-C511EF853C29}"/>
              </a:ext>
            </a:extLst>
          </p:cNvPr>
          <p:cNvPicPr>
            <a:picLocks noChangeAspect="1"/>
          </p:cNvPicPr>
          <p:nvPr/>
        </p:nvPicPr>
        <p:blipFill>
          <a:blip r:embed="rId3"/>
          <a:stretch>
            <a:fillRect/>
          </a:stretch>
        </p:blipFill>
        <p:spPr>
          <a:xfrm>
            <a:off x="6771823" y="1437346"/>
            <a:ext cx="3873130" cy="1856839"/>
          </a:xfrm>
          <a:prstGeom prst="rect">
            <a:avLst/>
          </a:prstGeom>
        </p:spPr>
      </p:pic>
      <p:sp>
        <p:nvSpPr>
          <p:cNvPr id="9" name="Title 3">
            <a:extLst>
              <a:ext uri="{FF2B5EF4-FFF2-40B4-BE49-F238E27FC236}">
                <a16:creationId xmlns:a16="http://schemas.microsoft.com/office/drawing/2014/main" id="{138C4F41-1CEB-3CA3-5CF0-FA229BBE77AB}"/>
              </a:ext>
            </a:extLst>
          </p:cNvPr>
          <p:cNvSpPr txBox="1">
            <a:spLocks/>
          </p:cNvSpPr>
          <p:nvPr/>
        </p:nvSpPr>
        <p:spPr>
          <a:xfrm>
            <a:off x="588263" y="2219091"/>
            <a:ext cx="4169268" cy="135421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algn="ctr"/>
            <a:r>
              <a:rPr lang="en-US" altLang="zh-CN"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Azure OpenAI </a:t>
            </a:r>
            <a:r>
              <a:rPr lang="zh-CN" altLang="en-US"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创新研讨会</a:t>
            </a:r>
          </a:p>
        </p:txBody>
      </p:sp>
      <p:sp>
        <p:nvSpPr>
          <p:cNvPr id="12" name="Title 3">
            <a:extLst>
              <a:ext uri="{FF2B5EF4-FFF2-40B4-BE49-F238E27FC236}">
                <a16:creationId xmlns:a16="http://schemas.microsoft.com/office/drawing/2014/main" id="{B4E38528-47E7-7DD1-EED0-25D8C17A568D}"/>
              </a:ext>
            </a:extLst>
          </p:cNvPr>
          <p:cNvSpPr txBox="1">
            <a:spLocks/>
          </p:cNvSpPr>
          <p:nvPr/>
        </p:nvSpPr>
        <p:spPr>
          <a:xfrm>
            <a:off x="767167" y="4857174"/>
            <a:ext cx="4169268" cy="923330"/>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algn="ctr"/>
            <a:r>
              <a:rPr lang="zh-CN" altLang="en-US" sz="20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马  腾</a:t>
            </a:r>
          </a:p>
          <a:p>
            <a:pPr algn="ctr"/>
            <a:r>
              <a:rPr lang="zh-CN" altLang="en-US" sz="20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资深创新技术架构师</a:t>
            </a:r>
          </a:p>
          <a:p>
            <a:pPr algn="ctr"/>
            <a:r>
              <a:rPr lang="zh-CN" altLang="en-US" sz="20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微软（中国）有限公司</a:t>
            </a:r>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435E573-C2FB-1268-62F9-F281C183B462}"/>
              </a:ext>
            </a:extLst>
          </p:cNvPr>
          <p:cNvGrpSpPr/>
          <p:nvPr/>
        </p:nvGrpSpPr>
        <p:grpSpPr>
          <a:xfrm>
            <a:off x="7800622" y="3732874"/>
            <a:ext cx="1761877" cy="1976118"/>
            <a:chOff x="7172039" y="3788292"/>
            <a:chExt cx="1761877" cy="1976118"/>
          </a:xfrm>
        </p:grpSpPr>
        <p:sp>
          <p:nvSpPr>
            <p:cNvPr id="17" name="Title 1">
              <a:extLst>
                <a:ext uri="{FF2B5EF4-FFF2-40B4-BE49-F238E27FC236}">
                  <a16:creationId xmlns:a16="http://schemas.microsoft.com/office/drawing/2014/main" id="{57039F59-D1AF-88D3-D38D-D515A37DB957}"/>
                </a:ext>
              </a:extLst>
            </p:cNvPr>
            <p:cNvSpPr txBox="1">
              <a:spLocks/>
            </p:cNvSpPr>
            <p:nvPr/>
          </p:nvSpPr>
          <p:spPr>
            <a:xfrm>
              <a:off x="7172039" y="5527664"/>
              <a:ext cx="1761877"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a:solidFill>
                    <a:schemeClr val="tx1"/>
                  </a:solidFill>
                  <a:latin typeface="Microsoft JhengHei Light" panose="020B0304030504040204" pitchFamily="34" charset="-120"/>
                  <a:ea typeface="Microsoft JhengHei Light" panose="020B0304030504040204" pitchFamily="34" charset="-120"/>
                </a:rPr>
                <a:t>所有在 </a:t>
              </a:r>
              <a:r>
                <a:rPr lang="en-US" altLang="zh-CN" sz="1200">
                  <a:solidFill>
                    <a:schemeClr val="tx1"/>
                  </a:solidFill>
                  <a:latin typeface="Microsoft JhengHei Light" panose="020B0304030504040204" pitchFamily="34" charset="-120"/>
                  <a:ea typeface="Microsoft JhengHei Light" panose="020B0304030504040204" pitchFamily="34" charset="-120"/>
                </a:rPr>
                <a:t>OpenAI.com </a:t>
              </a:r>
              <a:r>
                <a:rPr lang="zh-CN" altLang="en-US" sz="1200">
                  <a:solidFill>
                    <a:schemeClr val="tx1"/>
                  </a:solidFill>
                  <a:latin typeface="Microsoft JhengHei Light" panose="020B0304030504040204" pitchFamily="34" charset="-120"/>
                  <a:ea typeface="Microsoft JhengHei Light" panose="020B0304030504040204" pitchFamily="34" charset="-120"/>
                </a:rPr>
                <a:t>上产生的公共用量，全都是</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的投资回报</a:t>
              </a:r>
            </a:p>
          </p:txBody>
        </p:sp>
        <p:grpSp>
          <p:nvGrpSpPr>
            <p:cNvPr id="15" name="Group 14">
              <a:extLst>
                <a:ext uri="{FF2B5EF4-FFF2-40B4-BE49-F238E27FC236}">
                  <a16:creationId xmlns:a16="http://schemas.microsoft.com/office/drawing/2014/main" id="{8564B10A-5B90-102C-5002-5B0B14A1DED5}"/>
                </a:ext>
              </a:extLst>
            </p:cNvPr>
            <p:cNvGrpSpPr/>
            <p:nvPr/>
          </p:nvGrpSpPr>
          <p:grpSpPr>
            <a:xfrm>
              <a:off x="7256555" y="3788292"/>
              <a:ext cx="1669741" cy="1390263"/>
              <a:chOff x="6964605" y="4347761"/>
              <a:chExt cx="1669741" cy="1390263"/>
            </a:xfrm>
          </p:grpSpPr>
          <p:sp>
            <p:nvSpPr>
              <p:cNvPr id="12" name="Rectangle 11">
                <a:extLst>
                  <a:ext uri="{FF2B5EF4-FFF2-40B4-BE49-F238E27FC236}">
                    <a16:creationId xmlns:a16="http://schemas.microsoft.com/office/drawing/2014/main" id="{CCC50262-0C11-2AB1-E675-B5DBD6E148A9}"/>
                  </a:ext>
                </a:extLst>
              </p:cNvPr>
              <p:cNvSpPr/>
              <p:nvPr/>
            </p:nvSpPr>
            <p:spPr bwMode="auto">
              <a:xfrm>
                <a:off x="6964605" y="4347761"/>
                <a:ext cx="1669741" cy="1390263"/>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13" name="Picture 2" descr="Microsoft Azure - Wikipedia">
                <a:extLst>
                  <a:ext uri="{FF2B5EF4-FFF2-40B4-BE49-F238E27FC236}">
                    <a16:creationId xmlns:a16="http://schemas.microsoft.com/office/drawing/2014/main" id="{BACDEE10-283D-2D62-316F-E7F0D6BCB52D}"/>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7614947" y="4706878"/>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406FA3C-BD4D-F5E8-19A4-EF9ACD2EBF37}"/>
                  </a:ext>
                </a:extLst>
              </p:cNvPr>
              <p:cNvSpPr txBox="1"/>
              <p:nvPr/>
            </p:nvSpPr>
            <p:spPr>
              <a:xfrm>
                <a:off x="7531311" y="5182732"/>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pic>
        <p:nvPicPr>
          <p:cNvPr id="19" name="Picture 18" descr="A picture containing text, clipart&#10;&#10;Description automatically generated">
            <a:extLst>
              <a:ext uri="{FF2B5EF4-FFF2-40B4-BE49-F238E27FC236}">
                <a16:creationId xmlns:a16="http://schemas.microsoft.com/office/drawing/2014/main" id="{6CD5A3D1-9C16-0117-BEAA-1B489CB2F40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6458" y="881962"/>
            <a:ext cx="1489594" cy="359124"/>
          </a:xfrm>
          <a:prstGeom prst="rect">
            <a:avLst/>
          </a:prstGeom>
        </p:spPr>
      </p:pic>
      <p:sp>
        <p:nvSpPr>
          <p:cNvPr id="21" name="Google Shape;507;p43">
            <a:extLst>
              <a:ext uri="{FF2B5EF4-FFF2-40B4-BE49-F238E27FC236}">
                <a16:creationId xmlns:a16="http://schemas.microsoft.com/office/drawing/2014/main" id="{9551DF34-59F1-D613-5C99-B6D57833BF69}"/>
              </a:ext>
            </a:extLst>
          </p:cNvPr>
          <p:cNvSpPr txBox="1"/>
          <p:nvPr/>
        </p:nvSpPr>
        <p:spPr>
          <a:xfrm>
            <a:off x="7892760" y="1907899"/>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en-US" sz="1100" b="1">
                <a:solidFill>
                  <a:schemeClr val="bg2"/>
                </a:solidFill>
                <a:latin typeface="Microsoft JhengHei Light" panose="020B0304030504040204" pitchFamily="34" charset="-120"/>
                <a:ea typeface="Microsoft JhengHei Light" panose="020B0304030504040204" pitchFamily="34" charset="-120"/>
                <a:sym typeface="Muli"/>
              </a:rPr>
              <a:t>GPT</a:t>
            </a: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迭代研发</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2" name="Google Shape;507;p43">
            <a:extLst>
              <a:ext uri="{FF2B5EF4-FFF2-40B4-BE49-F238E27FC236}">
                <a16:creationId xmlns:a16="http://schemas.microsoft.com/office/drawing/2014/main" id="{CC33A71C-1EC4-3259-4769-41D459C13F0E}"/>
              </a:ext>
            </a:extLst>
          </p:cNvPr>
          <p:cNvSpPr txBox="1"/>
          <p:nvPr/>
        </p:nvSpPr>
        <p:spPr>
          <a:xfrm>
            <a:off x="7892758" y="2364143"/>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成果发布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3" name="Google Shape;507;p43">
            <a:extLst>
              <a:ext uri="{FF2B5EF4-FFF2-40B4-BE49-F238E27FC236}">
                <a16:creationId xmlns:a16="http://schemas.microsoft.com/office/drawing/2014/main" id="{89A1EE85-9415-D40A-C9BA-03142CE7479E}"/>
              </a:ext>
            </a:extLst>
          </p:cNvPr>
          <p:cNvSpPr txBox="1"/>
          <p:nvPr/>
        </p:nvSpPr>
        <p:spPr>
          <a:xfrm>
            <a:off x="7892760" y="2820387"/>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公开测试</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sp>
        <p:nvSpPr>
          <p:cNvPr id="24" name="Google Shape;507;p43">
            <a:extLst>
              <a:ext uri="{FF2B5EF4-FFF2-40B4-BE49-F238E27FC236}">
                <a16:creationId xmlns:a16="http://schemas.microsoft.com/office/drawing/2014/main" id="{83560828-63A5-C287-1612-21DD3ECF592C}"/>
              </a:ext>
            </a:extLst>
          </p:cNvPr>
          <p:cNvSpPr txBox="1"/>
          <p:nvPr/>
        </p:nvSpPr>
        <p:spPr>
          <a:xfrm>
            <a:off x="7892760" y="3266694"/>
            <a:ext cx="1669741" cy="34895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defTabSz="932472" fontAlgn="base">
              <a:spcBef>
                <a:spcPct val="0"/>
              </a:spcBef>
              <a:spcAft>
                <a:spcPct val="0"/>
              </a:spcAft>
              <a:defRPr sz="2000">
                <a:solidFill>
                  <a:srgbClr val="000000"/>
                </a:soli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r>
              <a:rPr lang="zh-CN" altLang="en-US" sz="1100" b="1">
                <a:solidFill>
                  <a:schemeClr val="bg2"/>
                </a:solidFill>
                <a:latin typeface="Microsoft JhengHei Light" panose="020B0304030504040204" pitchFamily="34" charset="-120"/>
                <a:ea typeface="Microsoft JhengHei Light" panose="020B0304030504040204" pitchFamily="34" charset="-120"/>
                <a:sym typeface="Muli"/>
              </a:rPr>
              <a:t>正式发布</a:t>
            </a:r>
            <a:endParaRPr sz="1100" b="1">
              <a:solidFill>
                <a:schemeClr val="bg2"/>
              </a:solidFill>
              <a:latin typeface="Microsoft JhengHei Light" panose="020B0304030504040204" pitchFamily="34" charset="-120"/>
              <a:ea typeface="Microsoft JhengHei Light" panose="020B0304030504040204" pitchFamily="34" charset="-120"/>
              <a:sym typeface="Muli"/>
            </a:endParaRPr>
          </a:p>
        </p:txBody>
      </p:sp>
      <p:grpSp>
        <p:nvGrpSpPr>
          <p:cNvPr id="2" name="Group 1">
            <a:extLst>
              <a:ext uri="{FF2B5EF4-FFF2-40B4-BE49-F238E27FC236}">
                <a16:creationId xmlns:a16="http://schemas.microsoft.com/office/drawing/2014/main" id="{A4546E65-7DD4-8404-89B5-BE0C26013D0A}"/>
              </a:ext>
            </a:extLst>
          </p:cNvPr>
          <p:cNvGrpSpPr/>
          <p:nvPr/>
        </p:nvGrpSpPr>
        <p:grpSpPr>
          <a:xfrm>
            <a:off x="9829733" y="2820388"/>
            <a:ext cx="1904999" cy="2302750"/>
            <a:chOff x="9201150" y="2875806"/>
            <a:chExt cx="1904999" cy="2302750"/>
          </a:xfrm>
        </p:grpSpPr>
        <p:sp>
          <p:nvSpPr>
            <p:cNvPr id="33" name="Title 1">
              <a:extLst>
                <a:ext uri="{FF2B5EF4-FFF2-40B4-BE49-F238E27FC236}">
                  <a16:creationId xmlns:a16="http://schemas.microsoft.com/office/drawing/2014/main" id="{43EF161D-A544-3374-8674-5F5409429C10}"/>
                </a:ext>
              </a:extLst>
            </p:cNvPr>
            <p:cNvSpPr txBox="1">
              <a:spLocks/>
            </p:cNvSpPr>
            <p:nvPr/>
          </p:nvSpPr>
          <p:spPr>
            <a:xfrm>
              <a:off x="9415040" y="3639491"/>
              <a:ext cx="1691109" cy="101583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 </a:t>
              </a:r>
              <a:r>
                <a:rPr lang="zh-CN" altLang="en-US" sz="1100">
                  <a:solidFill>
                    <a:schemeClr val="tx1"/>
                  </a:solidFill>
                  <a:latin typeface="Microsoft JhengHei Light" panose="020B0304030504040204" pitchFamily="34" charset="-120"/>
                  <a:ea typeface="Microsoft JhengHei Light" panose="020B0304030504040204" pitchFamily="34" charset="-120"/>
                </a:rPr>
                <a:t>文档</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Fine-tuning</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API</a:t>
              </a:r>
              <a:r>
                <a:rPr lang="zh-CN" altLang="en-US" sz="1100">
                  <a:solidFill>
                    <a:schemeClr val="tx1"/>
                  </a:solidFill>
                  <a:latin typeface="Microsoft JhengHei Light" panose="020B0304030504040204" pitchFamily="34" charset="-120"/>
                  <a:ea typeface="Microsoft JhengHei Light" panose="020B0304030504040204" pitchFamily="34" charset="-120"/>
                </a:rPr>
                <a:t>发布</a:t>
              </a:r>
              <a:r>
                <a:rPr lang="en-US" altLang="zh-CN" sz="1100">
                  <a:solidFill>
                    <a:schemeClr val="tx1"/>
                  </a:solidFill>
                  <a:latin typeface="Microsoft JhengHei Light" panose="020B0304030504040204" pitchFamily="34" charset="-120"/>
                  <a:ea typeface="Microsoft JhengHei Light" panose="020B0304030504040204" pitchFamily="34" charset="-120"/>
                </a:rPr>
                <a:t>/</a:t>
              </a:r>
              <a:r>
                <a:rPr lang="zh-CN" altLang="en-US" sz="1100">
                  <a:solidFill>
                    <a:schemeClr val="tx1"/>
                  </a:solidFill>
                  <a:latin typeface="Microsoft JhengHei Light" panose="020B0304030504040204" pitchFamily="34" charset="-120"/>
                  <a:ea typeface="Microsoft JhengHei Light" panose="020B0304030504040204" pitchFamily="34" charset="-120"/>
                </a:rPr>
                <a:t>管控</a:t>
              </a:r>
            </a:p>
            <a:p>
              <a:pPr marL="171450" indent="-171450" algn="l">
                <a:lnSpc>
                  <a:spcPct val="150000"/>
                </a:lnSpc>
                <a:buFont typeface="Arial" panose="020B0604020202020204" pitchFamily="34" charset="0"/>
                <a:buChar char="•"/>
              </a:pPr>
              <a:r>
                <a:rPr lang="en-US" altLang="zh-CN" sz="1100">
                  <a:solidFill>
                    <a:schemeClr val="tx1"/>
                  </a:solidFill>
                  <a:latin typeface="Microsoft JhengHei Light" panose="020B0304030504040204" pitchFamily="34" charset="-120"/>
                  <a:ea typeface="Microsoft JhengHei Light" panose="020B0304030504040204" pitchFamily="34" charset="-120"/>
                </a:rPr>
                <a:t>Endpoint hosting</a:t>
              </a:r>
            </a:p>
          </p:txBody>
        </p:sp>
        <p:sp>
          <p:nvSpPr>
            <p:cNvPr id="35" name="Right Brace 34">
              <a:extLst>
                <a:ext uri="{FF2B5EF4-FFF2-40B4-BE49-F238E27FC236}">
                  <a16:creationId xmlns:a16="http://schemas.microsoft.com/office/drawing/2014/main" id="{EEA4BBF3-8B07-4CFD-7054-C42917FEAE19}"/>
                </a:ext>
              </a:extLst>
            </p:cNvPr>
            <p:cNvSpPr/>
            <p:nvPr/>
          </p:nvSpPr>
          <p:spPr>
            <a:xfrm>
              <a:off x="9201150" y="2875806"/>
              <a:ext cx="45719" cy="2302750"/>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icrosoft JhengHei Light" panose="020B0304030504040204" pitchFamily="34" charset="-120"/>
                <a:ea typeface="Microsoft JhengHei Light" panose="020B0304030504040204" pitchFamily="34" charset="-120"/>
              </a:endParaRPr>
            </a:p>
          </p:txBody>
        </p:sp>
      </p:grpSp>
      <p:grpSp>
        <p:nvGrpSpPr>
          <p:cNvPr id="4114" name="Group 4113">
            <a:extLst>
              <a:ext uri="{FF2B5EF4-FFF2-40B4-BE49-F238E27FC236}">
                <a16:creationId xmlns:a16="http://schemas.microsoft.com/office/drawing/2014/main" id="{622EB49C-4704-A54F-D320-8217BDED28B1}"/>
              </a:ext>
            </a:extLst>
          </p:cNvPr>
          <p:cNvGrpSpPr/>
          <p:nvPr/>
        </p:nvGrpSpPr>
        <p:grpSpPr>
          <a:xfrm>
            <a:off x="5716649" y="1937627"/>
            <a:ext cx="789454" cy="3217284"/>
            <a:chOff x="5088066" y="1993046"/>
            <a:chExt cx="789454" cy="3217284"/>
          </a:xfrm>
        </p:grpSpPr>
        <p:sp>
          <p:nvSpPr>
            <p:cNvPr id="46" name="Rectangle 45">
              <a:extLst>
                <a:ext uri="{FF2B5EF4-FFF2-40B4-BE49-F238E27FC236}">
                  <a16:creationId xmlns:a16="http://schemas.microsoft.com/office/drawing/2014/main" id="{ED5A0853-19F6-4C8C-209A-41C2E1C4A50A}"/>
                </a:ext>
              </a:extLst>
            </p:cNvPr>
            <p:cNvSpPr/>
            <p:nvPr/>
          </p:nvSpPr>
          <p:spPr bwMode="auto">
            <a:xfrm>
              <a:off x="5088066" y="1993046"/>
              <a:ext cx="789454" cy="321728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pic>
          <p:nvPicPr>
            <p:cNvPr id="47" name="Picture 2" descr="Microsoft Azure - Wikipedia">
              <a:extLst>
                <a:ext uri="{FF2B5EF4-FFF2-40B4-BE49-F238E27FC236}">
                  <a16:creationId xmlns:a16="http://schemas.microsoft.com/office/drawing/2014/main" id="{9B6F8A5D-6411-E587-8574-DE64D77CEDCB}"/>
                </a:ext>
              </a:extLst>
            </p:cNvPr>
            <p:cNvPicPr>
              <a:picLocks noChangeAspect="1" noChangeArrowheads="1"/>
            </p:cNvPicPr>
            <p:nvPr/>
          </p:nvPicPr>
          <p:blipFill>
            <a:blip r:embed="rId3" cstate="print">
              <a:biLevel thresh="25000"/>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5291531" y="3085141"/>
              <a:ext cx="423980" cy="423980"/>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0CAE1597-53D3-8150-B5D5-52B3225D6934}"/>
                </a:ext>
              </a:extLst>
            </p:cNvPr>
            <p:cNvSpPr txBox="1"/>
            <p:nvPr/>
          </p:nvSpPr>
          <p:spPr>
            <a:xfrm>
              <a:off x="5207895" y="3560995"/>
              <a:ext cx="59125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en-US" altLang="zh-CN" sz="1200">
                  <a:latin typeface="Microsoft JhengHei Light" panose="020B0304030504040204" pitchFamily="34" charset="-120"/>
                  <a:ea typeface="Microsoft JhengHei Light" panose="020B0304030504040204" pitchFamily="34" charset="-120"/>
                  <a:cs typeface="Segoe UI" panose="020B0502040204020203" pitchFamily="34" charset="0"/>
                </a:rPr>
                <a:t>Azure</a:t>
              </a:r>
            </a:p>
          </p:txBody>
        </p:sp>
      </p:grpSp>
      <p:grpSp>
        <p:nvGrpSpPr>
          <p:cNvPr id="4" name="Group 3">
            <a:extLst>
              <a:ext uri="{FF2B5EF4-FFF2-40B4-BE49-F238E27FC236}">
                <a16:creationId xmlns:a16="http://schemas.microsoft.com/office/drawing/2014/main" id="{8087D501-3068-B4E3-40B4-464604170066}"/>
              </a:ext>
            </a:extLst>
          </p:cNvPr>
          <p:cNvGrpSpPr/>
          <p:nvPr/>
        </p:nvGrpSpPr>
        <p:grpSpPr>
          <a:xfrm>
            <a:off x="3987576" y="1937627"/>
            <a:ext cx="789454" cy="932705"/>
            <a:chOff x="3358993" y="1993046"/>
            <a:chExt cx="789454" cy="932705"/>
          </a:xfrm>
        </p:grpSpPr>
        <p:sp>
          <p:nvSpPr>
            <p:cNvPr id="50" name="Rectangle 49">
              <a:extLst>
                <a:ext uri="{FF2B5EF4-FFF2-40B4-BE49-F238E27FC236}">
                  <a16:creationId xmlns:a16="http://schemas.microsoft.com/office/drawing/2014/main" id="{20D23AD6-DE49-3A88-9B4F-C6F7B7565063}"/>
                </a:ext>
              </a:extLst>
            </p:cNvPr>
            <p:cNvSpPr/>
            <p:nvPr/>
          </p:nvSpPr>
          <p:spPr bwMode="auto">
            <a:xfrm flipV="1">
              <a:off x="3358993" y="1993046"/>
              <a:ext cx="789454" cy="932705"/>
            </a:xfrm>
            <a:prstGeom prst="rect">
              <a:avLst/>
            </a:prstGeom>
            <a:solidFill>
              <a:schemeClr val="tx1">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8" name="TextBox 57">
              <a:extLst>
                <a:ext uri="{FF2B5EF4-FFF2-40B4-BE49-F238E27FC236}">
                  <a16:creationId xmlns:a16="http://schemas.microsoft.com/office/drawing/2014/main" id="{6B50340E-554E-8DEF-68F7-589D8BBCA03C}"/>
                </a:ext>
              </a:extLst>
            </p:cNvPr>
            <p:cNvSpPr txBox="1"/>
            <p:nvPr/>
          </p:nvSpPr>
          <p:spPr>
            <a:xfrm>
              <a:off x="3419512" y="2320898"/>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高安全</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5" name="Group 4">
            <a:extLst>
              <a:ext uri="{FF2B5EF4-FFF2-40B4-BE49-F238E27FC236}">
                <a16:creationId xmlns:a16="http://schemas.microsoft.com/office/drawing/2014/main" id="{28F1F253-F5E9-A062-7303-A678F2BA4496}"/>
              </a:ext>
            </a:extLst>
          </p:cNvPr>
          <p:cNvGrpSpPr/>
          <p:nvPr/>
        </p:nvGrpSpPr>
        <p:grpSpPr>
          <a:xfrm>
            <a:off x="3987576" y="2987349"/>
            <a:ext cx="789454" cy="1031144"/>
            <a:chOff x="3358993" y="3042767"/>
            <a:chExt cx="789454" cy="1031144"/>
          </a:xfrm>
        </p:grpSpPr>
        <p:sp>
          <p:nvSpPr>
            <p:cNvPr id="51" name="Rectangle 50">
              <a:extLst>
                <a:ext uri="{FF2B5EF4-FFF2-40B4-BE49-F238E27FC236}">
                  <a16:creationId xmlns:a16="http://schemas.microsoft.com/office/drawing/2014/main" id="{FD28CEDF-5B69-2EF3-DA9C-17C223B21D93}"/>
                </a:ext>
              </a:extLst>
            </p:cNvPr>
            <p:cNvSpPr/>
            <p:nvPr/>
          </p:nvSpPr>
          <p:spPr bwMode="auto">
            <a:xfrm flipV="1">
              <a:off x="3358993" y="3042767"/>
              <a:ext cx="789454" cy="1031144"/>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9" name="TextBox 58">
              <a:extLst>
                <a:ext uri="{FF2B5EF4-FFF2-40B4-BE49-F238E27FC236}">
                  <a16:creationId xmlns:a16="http://schemas.microsoft.com/office/drawing/2014/main" id="{F445FFB9-5DC0-E4ED-4E6E-A1D66814928B}"/>
                </a:ext>
              </a:extLst>
            </p:cNvPr>
            <p:cNvSpPr txBox="1"/>
            <p:nvPr/>
          </p:nvSpPr>
          <p:spPr>
            <a:xfrm>
              <a:off x="3419513" y="3435435"/>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dirty="0">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高可用</a:t>
              </a:r>
              <a:endParaRPr lang="en-US" altLang="zh-CN" sz="1200" b="1" dirty="0">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6" name="Group 5">
            <a:extLst>
              <a:ext uri="{FF2B5EF4-FFF2-40B4-BE49-F238E27FC236}">
                <a16:creationId xmlns:a16="http://schemas.microsoft.com/office/drawing/2014/main" id="{8CA36435-27E2-7AFA-29B4-A680D36500BB}"/>
              </a:ext>
            </a:extLst>
          </p:cNvPr>
          <p:cNvGrpSpPr/>
          <p:nvPr/>
        </p:nvGrpSpPr>
        <p:grpSpPr>
          <a:xfrm>
            <a:off x="3987576" y="4123765"/>
            <a:ext cx="789454" cy="1031146"/>
            <a:chOff x="3358993" y="4179183"/>
            <a:chExt cx="789454" cy="1031146"/>
          </a:xfrm>
        </p:grpSpPr>
        <p:sp>
          <p:nvSpPr>
            <p:cNvPr id="52" name="Rectangle 51">
              <a:extLst>
                <a:ext uri="{FF2B5EF4-FFF2-40B4-BE49-F238E27FC236}">
                  <a16:creationId xmlns:a16="http://schemas.microsoft.com/office/drawing/2014/main" id="{5B135B6C-03A7-CF26-F7DE-3FAEA1281DAF}"/>
                </a:ext>
              </a:extLst>
            </p:cNvPr>
            <p:cNvSpPr/>
            <p:nvPr/>
          </p:nvSpPr>
          <p:spPr bwMode="auto">
            <a:xfrm flipV="1">
              <a:off x="3358993" y="4179183"/>
              <a:ext cx="789454" cy="1031146"/>
            </a:xfrm>
            <a:prstGeom prst="rect">
              <a:avLst/>
            </a:prstGeom>
            <a:solidFill>
              <a:srgbClr val="9BF00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60" name="TextBox 59">
              <a:extLst>
                <a:ext uri="{FF2B5EF4-FFF2-40B4-BE49-F238E27FC236}">
                  <a16:creationId xmlns:a16="http://schemas.microsoft.com/office/drawing/2014/main" id="{547CCB08-D9E4-9897-4313-AD5FC626D3C2}"/>
                </a:ext>
              </a:extLst>
            </p:cNvPr>
            <p:cNvSpPr txBox="1"/>
            <p:nvPr/>
          </p:nvSpPr>
          <p:spPr>
            <a:xfrm>
              <a:off x="3419515" y="4563832"/>
              <a:ext cx="646331"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rPr>
                <a:t>高集成</a:t>
              </a:r>
              <a:endParaRPr lang="en-US" altLang="zh-CN" sz="1200" b="1">
                <a:solidFill>
                  <a:schemeClr val="bg1"/>
                </a:solidFill>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grpSp>
      <p:grpSp>
        <p:nvGrpSpPr>
          <p:cNvPr id="3" name="Group 2">
            <a:extLst>
              <a:ext uri="{FF2B5EF4-FFF2-40B4-BE49-F238E27FC236}">
                <a16:creationId xmlns:a16="http://schemas.microsoft.com/office/drawing/2014/main" id="{2FFC3AFA-D318-E7E1-1B0E-BAA2947E4D21}"/>
              </a:ext>
            </a:extLst>
          </p:cNvPr>
          <p:cNvGrpSpPr/>
          <p:nvPr/>
        </p:nvGrpSpPr>
        <p:grpSpPr>
          <a:xfrm>
            <a:off x="6687365" y="3061599"/>
            <a:ext cx="1075766" cy="369156"/>
            <a:chOff x="6058782" y="3117017"/>
            <a:chExt cx="1075766" cy="369156"/>
          </a:xfrm>
        </p:grpSpPr>
        <p:sp>
          <p:nvSpPr>
            <p:cNvPr id="62" name="Title 1">
              <a:extLst>
                <a:ext uri="{FF2B5EF4-FFF2-40B4-BE49-F238E27FC236}">
                  <a16:creationId xmlns:a16="http://schemas.microsoft.com/office/drawing/2014/main" id="{5FDB12E9-EC77-DFF1-3B5E-4A93FAC6FB98}"/>
                </a:ext>
              </a:extLst>
            </p:cNvPr>
            <p:cNvSpPr txBox="1">
              <a:spLocks/>
            </p:cNvSpPr>
            <p:nvPr/>
          </p:nvSpPr>
          <p:spPr>
            <a:xfrm>
              <a:off x="6058782" y="3117017"/>
              <a:ext cx="1075766"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400">
                  <a:solidFill>
                    <a:schemeClr val="accent4"/>
                  </a:solidFill>
                  <a:latin typeface="Microsoft JhengHei Light" panose="020B0304030504040204" pitchFamily="34" charset="-120"/>
                  <a:ea typeface="Microsoft JhengHei Light" panose="020B0304030504040204" pitchFamily="34" charset="-120"/>
                </a:rPr>
                <a:t>独家授权</a:t>
              </a:r>
              <a:endParaRPr lang="en-US" sz="1050">
                <a:solidFill>
                  <a:schemeClr val="accent4"/>
                </a:solidFill>
                <a:latin typeface="Microsoft JhengHei Light" panose="020B0304030504040204" pitchFamily="34" charset="-120"/>
                <a:ea typeface="Microsoft JhengHei Light" panose="020B0304030504040204" pitchFamily="34" charset="-120"/>
              </a:endParaRPr>
            </a:p>
          </p:txBody>
        </p:sp>
        <p:cxnSp>
          <p:nvCxnSpPr>
            <p:cNvPr id="4099" name="Straight Arrow Connector 4098">
              <a:extLst>
                <a:ext uri="{FF2B5EF4-FFF2-40B4-BE49-F238E27FC236}">
                  <a16:creationId xmlns:a16="http://schemas.microsoft.com/office/drawing/2014/main" id="{F6E0085E-3A04-A661-B90F-D9E47194037F}"/>
                </a:ext>
              </a:extLst>
            </p:cNvPr>
            <p:cNvCxnSpPr/>
            <p:nvPr/>
          </p:nvCxnSpPr>
          <p:spPr>
            <a:xfrm flipH="1">
              <a:off x="6080985" y="3486173"/>
              <a:ext cx="977635" cy="0"/>
            </a:xfrm>
            <a:prstGeom prst="straightConnector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4100" name="Title 1">
            <a:extLst>
              <a:ext uri="{FF2B5EF4-FFF2-40B4-BE49-F238E27FC236}">
                <a16:creationId xmlns:a16="http://schemas.microsoft.com/office/drawing/2014/main" id="{A62332D7-811A-11BE-0F79-14D8F3DEEC05}"/>
              </a:ext>
            </a:extLst>
          </p:cNvPr>
          <p:cNvSpPr txBox="1">
            <a:spLocks/>
          </p:cNvSpPr>
          <p:nvPr/>
        </p:nvSpPr>
        <p:spPr>
          <a:xfrm>
            <a:off x="445245" y="1495594"/>
            <a:ext cx="2633568" cy="1890209"/>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私有网络（ </a:t>
            </a:r>
            <a:r>
              <a:rPr lang="en-US" altLang="zh-CN" sz="1200" err="1">
                <a:solidFill>
                  <a:schemeClr val="tx1"/>
                </a:solidFill>
                <a:latin typeface="Microsoft JhengHei Light" panose="020B0304030504040204" pitchFamily="34" charset="-120"/>
                <a:ea typeface="Microsoft JhengHei Light" panose="020B0304030504040204" pitchFamily="34" charset="-120"/>
              </a:rPr>
              <a:t>vNet</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Private Endpoint/Link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Custom Domain</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CMK</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RBAC/IAM </a:t>
            </a:r>
            <a:r>
              <a:rPr lang="zh-CN" altLang="en-US" sz="1200">
                <a:solidFill>
                  <a:schemeClr val="tx1"/>
                </a:solidFill>
                <a:latin typeface="Microsoft JhengHei Light" panose="020B0304030504040204" pitchFamily="34" charset="-120"/>
                <a:ea typeface="Microsoft JhengHei Light" panose="020B0304030504040204" pitchFamily="34" charset="-120"/>
              </a:rPr>
              <a:t>权限管理</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Azure AD</a:t>
            </a:r>
            <a:r>
              <a:rPr lang="zh-CN" altLang="en-US" sz="1200">
                <a:solidFill>
                  <a:schemeClr val="tx1"/>
                </a:solidFill>
                <a:latin typeface="Microsoft JhengHei Light" panose="020B0304030504040204" pitchFamily="34" charset="-120"/>
                <a:ea typeface="Microsoft JhengHei Light" panose="020B0304030504040204" pitchFamily="34" charset="-120"/>
              </a:rPr>
              <a:t>集成</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托管身份 （</a:t>
            </a:r>
            <a:r>
              <a:rPr lang="en-US" altLang="zh-CN" sz="1200">
                <a:solidFill>
                  <a:schemeClr val="tx1"/>
                </a:solidFill>
                <a:latin typeface="Microsoft JhengHei Light" panose="020B0304030504040204" pitchFamily="34" charset="-120"/>
                <a:ea typeface="Microsoft JhengHei Light" panose="020B0304030504040204" pitchFamily="34" charset="-120"/>
              </a:rPr>
              <a:t>Managed ID</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企业合规 （</a:t>
            </a:r>
            <a:r>
              <a:rPr lang="en-US" altLang="zh-CN" sz="1200">
                <a:solidFill>
                  <a:schemeClr val="tx1"/>
                </a:solidFill>
                <a:latin typeface="Microsoft JhengHei Light" panose="020B0304030504040204" pitchFamily="34" charset="-120"/>
                <a:ea typeface="Microsoft JhengHei Light" panose="020B0304030504040204" pitchFamily="34" charset="-120"/>
              </a:rPr>
              <a:t>SOC2</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HIPAA</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ISO</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GDPR Data Privacy etc.</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企业伦理审查 （</a:t>
            </a:r>
            <a:r>
              <a:rPr lang="en-US" altLang="zh-CN" sz="1200">
                <a:solidFill>
                  <a:schemeClr val="tx1"/>
                </a:solidFill>
                <a:latin typeface="Microsoft JhengHei Light" panose="020B0304030504040204" pitchFamily="34" charset="-120"/>
                <a:ea typeface="Microsoft JhengHei Light" panose="020B0304030504040204" pitchFamily="34" charset="-120"/>
              </a:rPr>
              <a:t>RAI</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企业级有偿</a:t>
            </a:r>
            <a:r>
              <a:rPr lang="en-US" altLang="zh-CN" sz="1200">
                <a:solidFill>
                  <a:schemeClr val="tx1"/>
                </a:solidFill>
                <a:latin typeface="Microsoft JhengHei Light" panose="020B0304030504040204" pitchFamily="34" charset="-120"/>
                <a:ea typeface="Microsoft JhengHei Light" panose="020B0304030504040204" pitchFamily="34" charset="-120"/>
              </a:rPr>
              <a:t>Support</a:t>
            </a:r>
          </a:p>
        </p:txBody>
      </p:sp>
      <p:sp>
        <p:nvSpPr>
          <p:cNvPr id="4101" name="Title 1">
            <a:extLst>
              <a:ext uri="{FF2B5EF4-FFF2-40B4-BE49-F238E27FC236}">
                <a16:creationId xmlns:a16="http://schemas.microsoft.com/office/drawing/2014/main" id="{843D85F1-A7B8-F392-9A89-5BA4599C1F04}"/>
              </a:ext>
            </a:extLst>
          </p:cNvPr>
          <p:cNvSpPr txBox="1">
            <a:spLocks/>
          </p:cNvSpPr>
          <p:nvPr/>
        </p:nvSpPr>
        <p:spPr>
          <a:xfrm>
            <a:off x="457268" y="3688863"/>
            <a:ext cx="2749884" cy="1587502"/>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多区域可用</a:t>
            </a:r>
            <a:r>
              <a:rPr lang="en-US" altLang="zh-CN" sz="1200">
                <a:solidFill>
                  <a:schemeClr val="tx1"/>
                </a:solidFill>
                <a:latin typeface="Microsoft JhengHei Light" panose="020B0304030504040204" pitchFamily="34" charset="-120"/>
                <a:ea typeface="Microsoft JhengHei Light" panose="020B0304030504040204" pitchFamily="34" charset="-120"/>
              </a:rPr>
              <a:t>/</a:t>
            </a:r>
            <a:r>
              <a:rPr lang="zh-CN" altLang="en-US" sz="1200">
                <a:solidFill>
                  <a:schemeClr val="tx1"/>
                </a:solidFill>
                <a:latin typeface="Microsoft JhengHei Light" panose="020B0304030504040204" pitchFamily="34" charset="-120"/>
                <a:ea typeface="Microsoft JhengHei Light" panose="020B0304030504040204" pitchFamily="34" charset="-120"/>
              </a:rPr>
              <a:t>容灾</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保证</a:t>
            </a:r>
            <a:r>
              <a:rPr lang="en-US" altLang="zh-CN" sz="1200">
                <a:solidFill>
                  <a:schemeClr val="tx1"/>
                </a:solidFill>
                <a:latin typeface="Microsoft JhengHei Light" panose="020B0304030504040204" pitchFamily="34" charset="-120"/>
                <a:ea typeface="Microsoft JhengHei Light" panose="020B0304030504040204" pitchFamily="34" charset="-120"/>
              </a:rPr>
              <a:t>SLA 99.9%</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Rate Limit </a:t>
            </a:r>
            <a:r>
              <a:rPr lang="zh-CN" altLang="en-US" sz="1200">
                <a:solidFill>
                  <a:srgbClr val="D59DFF"/>
                </a:solidFill>
                <a:latin typeface="Microsoft JhengHei Light" panose="020B0304030504040204" pitchFamily="34" charset="-120"/>
                <a:ea typeface="Microsoft JhengHei Light" panose="020B0304030504040204" pitchFamily="34" charset="-120"/>
              </a:rPr>
              <a:t>（</a:t>
            </a:r>
            <a:r>
              <a:rPr lang="en-US" altLang="zh-CN" sz="1200">
                <a:solidFill>
                  <a:srgbClr val="D59DFF"/>
                </a:solidFill>
                <a:latin typeface="Microsoft JhengHei Light" panose="020B0304030504040204" pitchFamily="34" charset="-120"/>
                <a:ea typeface="Microsoft JhengHei Light" panose="020B0304030504040204" pitchFamily="34" charset="-120"/>
              </a:rPr>
              <a:t>TPM/QPM</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rgbClr val="D59DFF"/>
                </a:solidFill>
                <a:latin typeface="Microsoft JhengHei Light" panose="020B0304030504040204" pitchFamily="34" charset="-120"/>
                <a:ea typeface="Microsoft JhengHei Light" panose="020B0304030504040204" pitchFamily="34" charset="-120"/>
              </a:rPr>
              <a:t>更高</a:t>
            </a:r>
            <a:r>
              <a:rPr lang="en-US" altLang="zh-CN" sz="1200">
                <a:solidFill>
                  <a:srgbClr val="D59DFF"/>
                </a:solidFill>
                <a:latin typeface="Microsoft JhengHei Light" panose="020B0304030504040204" pitchFamily="34" charset="-120"/>
                <a:ea typeface="Microsoft JhengHei Light" panose="020B0304030504040204" pitchFamily="34" charset="-120"/>
              </a:rPr>
              <a:t>Token</a:t>
            </a:r>
            <a:r>
              <a:rPr lang="zh-CN" altLang="en-US" sz="1200">
                <a:solidFill>
                  <a:srgbClr val="D59DFF"/>
                </a:solidFill>
                <a:latin typeface="Microsoft JhengHei Light" panose="020B0304030504040204" pitchFamily="34" charset="-120"/>
                <a:ea typeface="Microsoft JhengHei Light" panose="020B0304030504040204" pitchFamily="34" charset="-120"/>
              </a:rPr>
              <a:t>上限 （</a:t>
            </a:r>
            <a:r>
              <a:rPr lang="en-US" altLang="zh-CN" sz="1200">
                <a:solidFill>
                  <a:srgbClr val="D59DFF"/>
                </a:solidFill>
                <a:latin typeface="Microsoft JhengHei Light" panose="020B0304030504040204" pitchFamily="34" charset="-120"/>
                <a:ea typeface="Microsoft JhengHei Light" panose="020B0304030504040204" pitchFamily="34" charset="-120"/>
              </a:rPr>
              <a:t>Fine Tuning</a:t>
            </a:r>
            <a:r>
              <a:rPr lang="zh-CN" altLang="en-US" sz="1200">
                <a:solidFill>
                  <a:srgbClr val="D59DFF"/>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Endpoint</a:t>
            </a:r>
            <a:r>
              <a:rPr lang="zh-CN" altLang="en-US" sz="1200">
                <a:solidFill>
                  <a:schemeClr val="tx1"/>
                </a:solidFill>
                <a:latin typeface="Microsoft JhengHei Light" panose="020B0304030504040204" pitchFamily="34" charset="-120"/>
                <a:ea typeface="Microsoft JhengHei Light" panose="020B0304030504040204" pitchFamily="34" charset="-120"/>
              </a:rPr>
              <a:t>部署管理和监控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基于</a:t>
            </a:r>
            <a:r>
              <a:rPr lang="en-US" altLang="zh-CN" sz="1200">
                <a:solidFill>
                  <a:schemeClr val="tx1"/>
                </a:solidFill>
                <a:latin typeface="Microsoft JhengHei Light" panose="020B0304030504040204" pitchFamily="34" charset="-120"/>
                <a:ea typeface="Microsoft JhengHei Light" panose="020B0304030504040204" pitchFamily="34" charset="-120"/>
              </a:rPr>
              <a:t>Azure</a:t>
            </a:r>
            <a:r>
              <a:rPr lang="zh-CN" altLang="en-US" sz="1200">
                <a:solidFill>
                  <a:schemeClr val="tx1"/>
                </a:solidFill>
                <a:latin typeface="Microsoft JhengHei Light" panose="020B0304030504040204" pitchFamily="34" charset="-120"/>
                <a:ea typeface="Microsoft JhengHei Light" panose="020B0304030504040204" pitchFamily="34" charset="-120"/>
              </a:rPr>
              <a:t>的</a:t>
            </a:r>
            <a:r>
              <a:rPr lang="en-US" altLang="zh-CN" sz="1200">
                <a:solidFill>
                  <a:schemeClr val="tx1"/>
                </a:solidFill>
                <a:latin typeface="Microsoft JhengHei Light" panose="020B0304030504040204" pitchFamily="34" charset="-120"/>
                <a:ea typeface="Microsoft JhengHei Light" panose="020B0304030504040204" pitchFamily="34" charset="-120"/>
              </a:rPr>
              <a:t>API</a:t>
            </a:r>
            <a:r>
              <a:rPr lang="zh-CN" altLang="en-US" sz="1200">
                <a:solidFill>
                  <a:schemeClr val="tx1"/>
                </a:solidFill>
                <a:latin typeface="Microsoft JhengHei Light" panose="020B0304030504040204" pitchFamily="34" charset="-120"/>
                <a:ea typeface="Microsoft JhengHei Light" panose="020B0304030504040204" pitchFamily="34" charset="-120"/>
              </a:rPr>
              <a:t>扩充： </a:t>
            </a:r>
          </a:p>
          <a:p>
            <a:pPr marL="171450" indent="-171450" algn="l">
              <a:lnSpc>
                <a:spcPts val="1400"/>
              </a:lnSpc>
              <a:buFont typeface="Arial" panose="020B0604020202020204" pitchFamily="34" charset="0"/>
              <a:buChar char="•"/>
            </a:pPr>
            <a:r>
              <a:rPr lang="en-US" altLang="zh-CN" sz="1200">
                <a:solidFill>
                  <a:schemeClr val="tx1"/>
                </a:solidFill>
                <a:latin typeface="Microsoft JhengHei Light" panose="020B0304030504040204" pitchFamily="34" charset="-120"/>
                <a:ea typeface="Microsoft JhengHei Light" panose="020B0304030504040204" pitchFamily="34" charset="-120"/>
              </a:rPr>
              <a:t>Token</a:t>
            </a:r>
            <a:r>
              <a:rPr lang="zh-CN" altLang="en-US" sz="1200">
                <a:solidFill>
                  <a:schemeClr val="tx1"/>
                </a:solidFill>
                <a:latin typeface="Microsoft JhengHei Light" panose="020B0304030504040204" pitchFamily="34" charset="-120"/>
                <a:ea typeface="Microsoft JhengHei Light" panose="020B0304030504040204" pitchFamily="34" charset="-120"/>
              </a:rPr>
              <a:t>监控</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更好的</a:t>
            </a:r>
            <a:r>
              <a:rPr lang="en-US" altLang="zh-CN" sz="1200">
                <a:solidFill>
                  <a:schemeClr val="tx1"/>
                </a:solidFill>
                <a:latin typeface="Microsoft JhengHei Light" panose="020B0304030504040204" pitchFamily="34" charset="-120"/>
                <a:ea typeface="Microsoft JhengHei Light" panose="020B0304030504040204" pitchFamily="34" charset="-120"/>
              </a:rPr>
              <a:t>Error &amp; debug</a:t>
            </a:r>
            <a:r>
              <a:rPr lang="zh-CN" altLang="en-US" sz="1200">
                <a:solidFill>
                  <a:schemeClr val="tx1"/>
                </a:solidFill>
                <a:latin typeface="Microsoft JhengHei Light" panose="020B0304030504040204" pitchFamily="34" charset="-120"/>
                <a:ea typeface="Microsoft JhengHei Light" panose="020B0304030504040204" pitchFamily="34" charset="-120"/>
              </a:rPr>
              <a:t>支持</a:t>
            </a:r>
          </a:p>
          <a:p>
            <a:pPr marL="171450" indent="-171450" algn="l">
              <a:lnSpc>
                <a:spcPts val="1400"/>
              </a:lnSpc>
              <a:buFont typeface="Arial" panose="020B0604020202020204" pitchFamily="34" charset="0"/>
              <a:buChar char="•"/>
            </a:pPr>
            <a:endParaRPr lang="zh-CN" altLang="en-US" sz="1200">
              <a:solidFill>
                <a:schemeClr val="tx1"/>
              </a:solidFill>
              <a:latin typeface="Microsoft JhengHei Light" panose="020B0304030504040204" pitchFamily="34" charset="-120"/>
              <a:ea typeface="Microsoft JhengHei Light" panose="020B0304030504040204" pitchFamily="34" charset="-120"/>
            </a:endParaRPr>
          </a:p>
        </p:txBody>
      </p:sp>
      <p:sp>
        <p:nvSpPr>
          <p:cNvPr id="4102" name="Title 1">
            <a:extLst>
              <a:ext uri="{FF2B5EF4-FFF2-40B4-BE49-F238E27FC236}">
                <a16:creationId xmlns:a16="http://schemas.microsoft.com/office/drawing/2014/main" id="{E886E40F-A43A-9D91-23FF-8C91C22C3B03}"/>
              </a:ext>
            </a:extLst>
          </p:cNvPr>
          <p:cNvSpPr txBox="1">
            <a:spLocks/>
          </p:cNvSpPr>
          <p:nvPr/>
        </p:nvSpPr>
        <p:spPr>
          <a:xfrm>
            <a:off x="457268" y="5394979"/>
            <a:ext cx="3396520" cy="786964"/>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集成现有</a:t>
            </a:r>
            <a:r>
              <a:rPr lang="en-US" altLang="zh-CN" sz="1200">
                <a:solidFill>
                  <a:schemeClr val="tx1"/>
                </a:solidFill>
                <a:latin typeface="Microsoft JhengHei Light" panose="020B0304030504040204" pitchFamily="34" charset="-120"/>
                <a:ea typeface="Microsoft JhengHei Light" panose="020B0304030504040204" pitchFamily="34" charset="-120"/>
              </a:rPr>
              <a:t>Cognitive Service</a:t>
            </a:r>
            <a:r>
              <a:rPr lang="zh-CN" altLang="en-US" sz="1200">
                <a:solidFill>
                  <a:schemeClr val="tx1"/>
                </a:solidFill>
                <a:latin typeface="Microsoft JhengHei Light" panose="020B0304030504040204" pitchFamily="34" charset="-120"/>
                <a:ea typeface="Microsoft JhengHei Light" panose="020B0304030504040204" pitchFamily="34" charset="-120"/>
              </a:rPr>
              <a:t>的服务架构</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集成资源监控 （</a:t>
            </a:r>
            <a:r>
              <a:rPr lang="en-US" altLang="zh-CN" sz="1200">
                <a:solidFill>
                  <a:schemeClr val="tx1"/>
                </a:solidFill>
                <a:latin typeface="Microsoft JhengHei Light" panose="020B0304030504040204" pitchFamily="34" charset="-120"/>
                <a:ea typeface="Microsoft JhengHei Light" panose="020B0304030504040204" pitchFamily="34" charset="-120"/>
              </a:rPr>
              <a:t>Monitor / Log Analytics</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集成自动化 （</a:t>
            </a:r>
            <a:r>
              <a:rPr lang="en-US" altLang="zh-CN" sz="1200">
                <a:solidFill>
                  <a:schemeClr val="tx1"/>
                </a:solidFill>
                <a:latin typeface="Microsoft JhengHei Light" panose="020B0304030504040204" pitchFamily="34" charset="-120"/>
                <a:ea typeface="Microsoft JhengHei Light" panose="020B0304030504040204" pitchFamily="34" charset="-120"/>
              </a:rPr>
              <a:t>Automation Task</a:t>
            </a:r>
            <a:r>
              <a:rPr lang="zh-CN" altLang="en-US" sz="1200">
                <a:solidFill>
                  <a:schemeClr val="tx1"/>
                </a:solidFill>
                <a:latin typeface="Microsoft JhengHei Light" panose="020B0304030504040204" pitchFamily="34" charset="-120"/>
                <a:ea typeface="Microsoft JhengHei Light" panose="020B0304030504040204" pitchFamily="34" charset="-120"/>
              </a:rPr>
              <a:t>， </a:t>
            </a:r>
            <a:r>
              <a:rPr lang="en-US" altLang="zh-CN" sz="1200">
                <a:solidFill>
                  <a:schemeClr val="tx1"/>
                </a:solidFill>
                <a:latin typeface="Microsoft JhengHei Light" panose="020B0304030504040204" pitchFamily="34" charset="-120"/>
                <a:ea typeface="Microsoft JhengHei Light" panose="020B0304030504040204" pitchFamily="34" charset="-120"/>
              </a:rPr>
              <a:t>ARM</a:t>
            </a:r>
            <a:r>
              <a:rPr lang="zh-CN" altLang="en-US" sz="1200">
                <a:solidFill>
                  <a:schemeClr val="tx1"/>
                </a:solidFill>
                <a:latin typeface="Microsoft JhengHei Light" panose="020B0304030504040204" pitchFamily="34" charset="-120"/>
                <a:ea typeface="Microsoft JhengHei Light" panose="020B0304030504040204" pitchFamily="34" charset="-120"/>
              </a:rPr>
              <a:t>部署）</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a:t>
            </a:r>
            <a:r>
              <a:rPr lang="en-US" altLang="zh-CN" sz="1200">
                <a:solidFill>
                  <a:schemeClr val="tx1"/>
                </a:solidFill>
                <a:latin typeface="Microsoft JhengHei Light" panose="020B0304030504040204" pitchFamily="34" charset="-120"/>
                <a:ea typeface="Microsoft JhengHei Light" panose="020B0304030504040204" pitchFamily="34" charset="-120"/>
              </a:rPr>
              <a:t>Express Route</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集成密匙管理 （</a:t>
            </a:r>
            <a:r>
              <a:rPr lang="en-US" altLang="zh-CN" sz="1200">
                <a:solidFill>
                  <a:schemeClr val="tx1"/>
                </a:solidFill>
                <a:latin typeface="Microsoft JhengHei Light" panose="020B0304030504040204" pitchFamily="34" charset="-120"/>
                <a:ea typeface="Microsoft JhengHei Light" panose="020B0304030504040204" pitchFamily="34" charset="-120"/>
              </a:rPr>
              <a:t>AKV</a:t>
            </a:r>
            <a:r>
              <a:rPr lang="zh-CN" altLang="en-US" sz="1200">
                <a:solidFill>
                  <a:schemeClr val="tx1"/>
                </a:solidFill>
                <a:latin typeface="Microsoft JhengHei Light" panose="020B0304030504040204" pitchFamily="34" charset="-120"/>
                <a:ea typeface="Microsoft JhengHei Light" panose="020B0304030504040204" pitchFamily="34" charset="-120"/>
              </a:rPr>
              <a:t>）</a:t>
            </a:r>
          </a:p>
          <a:p>
            <a:pPr marL="171450" indent="-171450" algn="l">
              <a:lnSpc>
                <a:spcPts val="1400"/>
              </a:lnSpc>
              <a:buFont typeface="Arial" panose="020B0604020202020204" pitchFamily="34" charset="0"/>
              <a:buChar char="•"/>
            </a:pPr>
            <a:r>
              <a:rPr lang="zh-CN" altLang="en-US" sz="1200">
                <a:solidFill>
                  <a:schemeClr val="tx1"/>
                </a:solidFill>
                <a:latin typeface="Microsoft JhengHei Light" panose="020B0304030504040204" pitchFamily="34" charset="-120"/>
                <a:ea typeface="Microsoft JhengHei Light" panose="020B0304030504040204" pitchFamily="34" charset="-120"/>
              </a:rPr>
              <a:t>集成数据加密 （</a:t>
            </a:r>
            <a:r>
              <a:rPr lang="en-US" altLang="zh-CN" sz="1200">
                <a:solidFill>
                  <a:schemeClr val="tx1"/>
                </a:solidFill>
                <a:latin typeface="Microsoft JhengHei Light" panose="020B0304030504040204" pitchFamily="34" charset="-120"/>
                <a:ea typeface="Microsoft JhengHei Light" panose="020B0304030504040204" pitchFamily="34" charset="-120"/>
              </a:rPr>
              <a:t>Azure Storage</a:t>
            </a:r>
            <a:r>
              <a:rPr lang="zh-CN" altLang="en-US" sz="1200">
                <a:solidFill>
                  <a:schemeClr val="tx1"/>
                </a:solidFill>
                <a:latin typeface="Microsoft JhengHei Light" panose="020B0304030504040204" pitchFamily="34" charset="-120"/>
                <a:ea typeface="Microsoft JhengHei Light" panose="020B0304030504040204" pitchFamily="34" charset="-120"/>
              </a:rPr>
              <a:t>）</a:t>
            </a:r>
          </a:p>
        </p:txBody>
      </p:sp>
      <p:grpSp>
        <p:nvGrpSpPr>
          <p:cNvPr id="4115" name="Group 4114">
            <a:extLst>
              <a:ext uri="{FF2B5EF4-FFF2-40B4-BE49-F238E27FC236}">
                <a16:creationId xmlns:a16="http://schemas.microsoft.com/office/drawing/2014/main" id="{C744C9CD-1345-0E33-D34F-91B038184E43}"/>
              </a:ext>
            </a:extLst>
          </p:cNvPr>
          <p:cNvGrpSpPr/>
          <p:nvPr/>
        </p:nvGrpSpPr>
        <p:grpSpPr>
          <a:xfrm>
            <a:off x="4860629" y="1937627"/>
            <a:ext cx="800219" cy="3217283"/>
            <a:chOff x="4232046" y="1993046"/>
            <a:chExt cx="800219" cy="3217283"/>
          </a:xfrm>
        </p:grpSpPr>
        <p:sp>
          <p:nvSpPr>
            <p:cNvPr id="49" name="Rectangle 48">
              <a:extLst>
                <a:ext uri="{FF2B5EF4-FFF2-40B4-BE49-F238E27FC236}">
                  <a16:creationId xmlns:a16="http://schemas.microsoft.com/office/drawing/2014/main" id="{EA249C39-D215-C0F1-B3F4-47355852C21C}"/>
                </a:ext>
              </a:extLst>
            </p:cNvPr>
            <p:cNvSpPr/>
            <p:nvPr/>
          </p:nvSpPr>
          <p:spPr bwMode="auto">
            <a:xfrm>
              <a:off x="4234843" y="1993046"/>
              <a:ext cx="789454" cy="3217283"/>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57" name="TextBox 56">
              <a:extLst>
                <a:ext uri="{FF2B5EF4-FFF2-40B4-BE49-F238E27FC236}">
                  <a16:creationId xmlns:a16="http://schemas.microsoft.com/office/drawing/2014/main" id="{E834AFBD-45AC-51B5-DDB2-3D5E30949774}"/>
                </a:ext>
              </a:extLst>
            </p:cNvPr>
            <p:cNvSpPr txBox="1"/>
            <p:nvPr/>
          </p:nvSpPr>
          <p:spPr>
            <a:xfrm>
              <a:off x="4232046" y="3560995"/>
              <a:ext cx="800219" cy="276999"/>
            </a:xfrm>
            <a:prstGeom prst="rect">
              <a:avLst/>
            </a:prstGeom>
            <a:noFill/>
          </p:spPr>
          <p:txBody>
            <a:bodyPr wrap="none" rtlCol="0">
              <a:spAutoFit/>
            </a:bodyPr>
            <a:lstStyle/>
            <a:p>
              <a:pPr marR="0" lvl="0" indent="0" algn="ctr" fontAlgn="auto">
                <a:spcBef>
                  <a:spcPct val="0"/>
                </a:spcBef>
                <a:spcAft>
                  <a:spcPts val="0"/>
                </a:spcAft>
                <a:buClrTx/>
                <a:buSzTx/>
                <a:buFontTx/>
                <a:buNone/>
                <a:tabLst/>
                <a:defRPr/>
              </a:pPr>
              <a:r>
                <a:rPr lang="zh-CN" altLang="en-US" sz="1200" b="1">
                  <a:latin typeface="Microsoft JhengHei Light" panose="020B0304030504040204" pitchFamily="34" charset="-120"/>
                  <a:ea typeface="Microsoft JhengHei Light" panose="020B0304030504040204" pitchFamily="34" charset="-120"/>
                  <a:cs typeface="Segoe UI" panose="020B0502040204020203" pitchFamily="34" charset="0"/>
                </a:rPr>
                <a:t>认知服务</a:t>
              </a:r>
              <a:endParaRPr lang="en-US" altLang="zh-CN" sz="1200" b="1">
                <a:latin typeface="Microsoft JhengHei Light" panose="020B0304030504040204" pitchFamily="34" charset="-120"/>
                <a:ea typeface="Microsoft JhengHei Light" panose="020B0304030504040204" pitchFamily="34" charset="-120"/>
                <a:cs typeface="Segoe UI" panose="020B0502040204020203" pitchFamily="34" charset="0"/>
              </a:endParaRPr>
            </a:p>
          </p:txBody>
        </p:sp>
        <p:pic>
          <p:nvPicPr>
            <p:cNvPr id="56" name="Picture 55">
              <a:extLst>
                <a:ext uri="{FF2B5EF4-FFF2-40B4-BE49-F238E27FC236}">
                  <a16:creationId xmlns:a16="http://schemas.microsoft.com/office/drawing/2014/main" id="{421FB4BC-5327-B51E-2C03-BF7F0803D71C}"/>
                </a:ext>
              </a:extLst>
            </p:cNvPr>
            <p:cNvPicPr>
              <a:picLocks noChangeAspect="1"/>
            </p:cNvPicPr>
            <p:nvPr/>
          </p:nvPicPr>
          <p:blipFill>
            <a:blip r:embed="rId6">
              <a:biLevel thresh="25000"/>
            </a:blip>
            <a:stretch>
              <a:fillRect/>
            </a:stretch>
          </p:blipFill>
          <p:spPr>
            <a:xfrm>
              <a:off x="4351912" y="3110958"/>
              <a:ext cx="525595" cy="372346"/>
            </a:xfrm>
            <a:prstGeom prst="rect">
              <a:avLst/>
            </a:prstGeom>
          </p:spPr>
        </p:pic>
        <p:pic>
          <p:nvPicPr>
            <p:cNvPr id="4104" name="Picture 4103">
              <a:extLst>
                <a:ext uri="{FF2B5EF4-FFF2-40B4-BE49-F238E27FC236}">
                  <a16:creationId xmlns:a16="http://schemas.microsoft.com/office/drawing/2014/main" id="{E5B92DE2-2673-E257-6FDF-9BD7C63D792B}"/>
                </a:ext>
              </a:extLst>
            </p:cNvPr>
            <p:cNvPicPr>
              <a:picLocks noChangeAspect="1"/>
            </p:cNvPicPr>
            <p:nvPr/>
          </p:nvPicPr>
          <p:blipFill>
            <a:blip r:embed="rId7"/>
            <a:stretch>
              <a:fillRect/>
            </a:stretch>
          </p:blipFill>
          <p:spPr>
            <a:xfrm>
              <a:off x="4490077" y="4623263"/>
              <a:ext cx="292542" cy="331705"/>
            </a:xfrm>
            <a:prstGeom prst="rect">
              <a:avLst/>
            </a:prstGeom>
          </p:spPr>
        </p:pic>
      </p:grpSp>
      <p:grpSp>
        <p:nvGrpSpPr>
          <p:cNvPr id="4108" name="Group 4107">
            <a:extLst>
              <a:ext uri="{FF2B5EF4-FFF2-40B4-BE49-F238E27FC236}">
                <a16:creationId xmlns:a16="http://schemas.microsoft.com/office/drawing/2014/main" id="{B0E1CAED-D741-BF6A-0B53-F67DE676B077}"/>
              </a:ext>
            </a:extLst>
          </p:cNvPr>
          <p:cNvGrpSpPr/>
          <p:nvPr/>
        </p:nvGrpSpPr>
        <p:grpSpPr>
          <a:xfrm>
            <a:off x="7996644" y="881962"/>
            <a:ext cx="1419736" cy="418340"/>
            <a:chOff x="5559746" y="2917240"/>
            <a:chExt cx="1736777" cy="511760"/>
          </a:xfrm>
        </p:grpSpPr>
        <p:pic>
          <p:nvPicPr>
            <p:cNvPr id="4109" name="Picture 4108">
              <a:extLst>
                <a:ext uri="{FF2B5EF4-FFF2-40B4-BE49-F238E27FC236}">
                  <a16:creationId xmlns:a16="http://schemas.microsoft.com/office/drawing/2014/main" id="{EC72DD37-7D38-AFEE-942C-4D79B79F90E5}"/>
                </a:ext>
              </a:extLst>
            </p:cNvPr>
            <p:cNvPicPr>
              <a:picLocks noChangeAspect="1"/>
            </p:cNvPicPr>
            <p:nvPr/>
          </p:nvPicPr>
          <p:blipFill>
            <a:blip r:embed="rId7"/>
            <a:stretch>
              <a:fillRect/>
            </a:stretch>
          </p:blipFill>
          <p:spPr>
            <a:xfrm>
              <a:off x="5559746" y="2917240"/>
              <a:ext cx="451338" cy="511760"/>
            </a:xfrm>
            <a:prstGeom prst="rect">
              <a:avLst/>
            </a:prstGeom>
          </p:spPr>
        </p:pic>
        <p:pic>
          <p:nvPicPr>
            <p:cNvPr id="4110" name="Picture 4109">
              <a:extLst>
                <a:ext uri="{FF2B5EF4-FFF2-40B4-BE49-F238E27FC236}">
                  <a16:creationId xmlns:a16="http://schemas.microsoft.com/office/drawing/2014/main" id="{98CEC2CD-CCAB-196C-F50E-C5ECE66B81D3}"/>
                </a:ext>
              </a:extLst>
            </p:cNvPr>
            <p:cNvPicPr>
              <a:picLocks noChangeAspect="1"/>
            </p:cNvPicPr>
            <p:nvPr/>
          </p:nvPicPr>
          <p:blipFill rotWithShape="1">
            <a:blip r:embed="rId8"/>
            <a:srcRect l="25941" b="-5505"/>
            <a:stretch/>
          </p:blipFill>
          <p:spPr>
            <a:xfrm>
              <a:off x="6115786" y="2957892"/>
              <a:ext cx="1180737" cy="413958"/>
            </a:xfrm>
            <a:prstGeom prst="rect">
              <a:avLst/>
            </a:prstGeom>
          </p:spPr>
        </p:pic>
      </p:grpSp>
      <p:sp>
        <p:nvSpPr>
          <p:cNvPr id="8" name="Rectangle 9">
            <a:extLst>
              <a:ext uri="{FF2B5EF4-FFF2-40B4-BE49-F238E27FC236}">
                <a16:creationId xmlns:a16="http://schemas.microsoft.com/office/drawing/2014/main" id="{EB9CB02A-D022-CFEB-2DF6-2E3E14CD8951}"/>
              </a:ext>
            </a:extLst>
          </p:cNvPr>
          <p:cNvSpPr/>
          <p:nvPr/>
        </p:nvSpPr>
        <p:spPr bwMode="auto">
          <a:xfrm>
            <a:off x="630162" y="54174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业务价值</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649964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50"/>
                                        <p:tgtEl>
                                          <p:spTgt spid="21"/>
                                        </p:tgtEl>
                                      </p:cBhvr>
                                    </p:animEffect>
                                  </p:childTnLst>
                                </p:cTn>
                              </p:par>
                            </p:childTnLst>
                          </p:cTn>
                        </p:par>
                        <p:par>
                          <p:cTn id="8" fill="hold">
                            <p:stCondLst>
                              <p:cond delay="15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150"/>
                                        <p:tgtEl>
                                          <p:spTgt spid="22"/>
                                        </p:tgtEl>
                                      </p:cBhvr>
                                    </p:animEffect>
                                  </p:childTnLst>
                                </p:cTn>
                              </p:par>
                            </p:childTnLst>
                          </p:cTn>
                        </p:par>
                        <p:par>
                          <p:cTn id="12" fill="hold">
                            <p:stCondLst>
                              <p:cond delay="300"/>
                            </p:stCondLst>
                            <p:childTnLst>
                              <p:par>
                                <p:cTn id="13" presetID="10" presetClass="entr" presetSubtype="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150"/>
                                        <p:tgtEl>
                                          <p:spTgt spid="23"/>
                                        </p:tgtEl>
                                      </p:cBhvr>
                                    </p:animEffect>
                                  </p:childTnLst>
                                </p:cTn>
                              </p:par>
                            </p:childTnLst>
                          </p:cTn>
                        </p:par>
                        <p:par>
                          <p:cTn id="16" fill="hold">
                            <p:stCondLst>
                              <p:cond delay="450"/>
                            </p:stCondLst>
                            <p:childTnLst>
                              <p:par>
                                <p:cTn id="17" presetID="10"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150"/>
                                        <p:tgtEl>
                                          <p:spTgt spid="24"/>
                                        </p:tgtEl>
                                      </p:cBhvr>
                                    </p:animEffect>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2"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right)">
                                      <p:cBhvr>
                                        <p:cTn id="33" dur="500"/>
                                        <p:tgtEl>
                                          <p:spTgt spid="3"/>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4114"/>
                                        </p:tgtEl>
                                        <p:attrNameLst>
                                          <p:attrName>style.visibility</p:attrName>
                                        </p:attrNameLst>
                                      </p:cBhvr>
                                      <p:to>
                                        <p:strVal val="visible"/>
                                      </p:to>
                                    </p:set>
                                    <p:animEffect transition="in" filter="fade">
                                      <p:cBhvr>
                                        <p:cTn id="37" dur="250"/>
                                        <p:tgtEl>
                                          <p:spTgt spid="4114"/>
                                        </p:tgtEl>
                                      </p:cBhvr>
                                    </p:animEffect>
                                  </p:childTnLst>
                                </p:cTn>
                              </p:par>
                            </p:childTnLst>
                          </p:cTn>
                        </p:par>
                        <p:par>
                          <p:cTn id="38" fill="hold">
                            <p:stCondLst>
                              <p:cond delay="750"/>
                            </p:stCondLst>
                            <p:childTnLst>
                              <p:par>
                                <p:cTn id="39" presetID="10" presetClass="entr" presetSubtype="0" fill="hold" nodeType="afterEffect">
                                  <p:stCondLst>
                                    <p:cond delay="0"/>
                                  </p:stCondLst>
                                  <p:childTnLst>
                                    <p:set>
                                      <p:cBhvr>
                                        <p:cTn id="40" dur="1" fill="hold">
                                          <p:stCondLst>
                                            <p:cond delay="0"/>
                                          </p:stCondLst>
                                        </p:cTn>
                                        <p:tgtEl>
                                          <p:spTgt spid="4115"/>
                                        </p:tgtEl>
                                        <p:attrNameLst>
                                          <p:attrName>style.visibility</p:attrName>
                                        </p:attrNameLst>
                                      </p:cBhvr>
                                      <p:to>
                                        <p:strVal val="visible"/>
                                      </p:to>
                                    </p:set>
                                    <p:animEffect transition="in" filter="fade">
                                      <p:cBhvr>
                                        <p:cTn id="41" dur="250"/>
                                        <p:tgtEl>
                                          <p:spTgt spid="411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250"/>
                                        <p:tgtEl>
                                          <p:spTgt spid="4"/>
                                        </p:tgtEl>
                                      </p:cBhvr>
                                    </p:animEffect>
                                  </p:childTnLst>
                                </p:cTn>
                              </p:par>
                            </p:childTnLst>
                          </p:cTn>
                        </p:par>
                        <p:par>
                          <p:cTn id="46" fill="hold">
                            <p:stCondLst>
                              <p:cond delay="1250"/>
                            </p:stCondLst>
                            <p:childTnLst>
                              <p:par>
                                <p:cTn id="47" presetID="10" presetClass="entr" presetSubtype="0" fill="hold" nodeType="after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250"/>
                                        <p:tgtEl>
                                          <p:spTgt spid="5"/>
                                        </p:tgtEl>
                                      </p:cBhvr>
                                    </p:animEffect>
                                  </p:childTnLst>
                                </p:cTn>
                              </p:par>
                            </p:childTnLst>
                          </p:cTn>
                        </p:par>
                        <p:par>
                          <p:cTn id="50" fill="hold">
                            <p:stCondLst>
                              <p:cond delay="1500"/>
                            </p:stCondLst>
                            <p:childTnLst>
                              <p:par>
                                <p:cTn id="51" presetID="10" presetClass="entr" presetSubtype="0" fill="hold" nodeType="after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25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100"/>
                                        </p:tgtEl>
                                        <p:attrNameLst>
                                          <p:attrName>style.visibility</p:attrName>
                                        </p:attrNameLst>
                                      </p:cBhvr>
                                      <p:to>
                                        <p:strVal val="visible"/>
                                      </p:to>
                                    </p:set>
                                    <p:animEffect transition="in" filter="fade">
                                      <p:cBhvr>
                                        <p:cTn id="58" dur="500"/>
                                        <p:tgtEl>
                                          <p:spTgt spid="410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101"/>
                                        </p:tgtEl>
                                        <p:attrNameLst>
                                          <p:attrName>style.visibility</p:attrName>
                                        </p:attrNameLst>
                                      </p:cBhvr>
                                      <p:to>
                                        <p:strVal val="visible"/>
                                      </p:to>
                                    </p:set>
                                    <p:animEffect transition="in" filter="fade">
                                      <p:cBhvr>
                                        <p:cTn id="61" dur="500"/>
                                        <p:tgtEl>
                                          <p:spTgt spid="410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02"/>
                                        </p:tgtEl>
                                        <p:attrNameLst>
                                          <p:attrName>style.visibility</p:attrName>
                                        </p:attrNameLst>
                                      </p:cBhvr>
                                      <p:to>
                                        <p:strVal val="visible"/>
                                      </p:to>
                                    </p:set>
                                    <p:animEffect transition="in" filter="fade">
                                      <p:cBhvr>
                                        <p:cTn id="64"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4100" grpId="0"/>
      <p:bldP spid="4101" grpId="0"/>
      <p:bldP spid="410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0E84BE-71C6-E32A-0153-27229568AD38}"/>
              </a:ext>
              <a:ext uri="{C183D7F6-B498-43B3-948B-1728B52AA6E4}">
                <adec:decorative xmlns:adec="http://schemas.microsoft.com/office/drawing/2017/decorative" val="1"/>
              </a:ext>
            </a:extLst>
          </p:cNvPr>
          <p:cNvSpPr/>
          <p:nvPr/>
        </p:nvSpPr>
        <p:spPr>
          <a:xfrm>
            <a:off x="3525072" y="2204899"/>
            <a:ext cx="22860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8E313DEF-5C64-4719-378B-112217014096}"/>
              </a:ext>
            </a:extLst>
          </p:cNvPr>
          <p:cNvSpPr txBox="1">
            <a:spLocks/>
          </p:cNvSpPr>
          <p:nvPr/>
        </p:nvSpPr>
        <p:spPr>
          <a:xfrm>
            <a:off x="3979720" y="2213047"/>
            <a:ext cx="137844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ltLang="zh-CN" sz="1200" b="1" spc="0" dirty="0">
                <a:solidFill>
                  <a:srgbClr val="FFFFFF"/>
                </a:solidFill>
                <a:latin typeface="Segoe UI"/>
                <a:cs typeface="Segoe UI Semilight" panose="020B0402040204020203" pitchFamily="34" charset="0"/>
              </a:rPr>
              <a:t>Semantic </a:t>
            </a: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Compute Engine</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grpSp>
        <p:nvGrpSpPr>
          <p:cNvPr id="47" name="Group 46">
            <a:extLst>
              <a:ext uri="{FF2B5EF4-FFF2-40B4-BE49-F238E27FC236}">
                <a16:creationId xmlns:a16="http://schemas.microsoft.com/office/drawing/2014/main" id="{5C8B2B1B-81EE-004C-8A25-93554D4263A5}"/>
              </a:ext>
            </a:extLst>
          </p:cNvPr>
          <p:cNvGrpSpPr/>
          <p:nvPr/>
        </p:nvGrpSpPr>
        <p:grpSpPr>
          <a:xfrm>
            <a:off x="2426932" y="3830687"/>
            <a:ext cx="635274" cy="635274"/>
            <a:chOff x="2597981" y="2943083"/>
            <a:chExt cx="635274" cy="635274"/>
          </a:xfrm>
        </p:grpSpPr>
        <p:sp>
          <p:nvSpPr>
            <p:cNvPr id="6" name="Rectangle: Rounded Corners 5">
              <a:extLst>
                <a:ext uri="{FF2B5EF4-FFF2-40B4-BE49-F238E27FC236}">
                  <a16:creationId xmlns:a16="http://schemas.microsoft.com/office/drawing/2014/main" id="{7FBF9642-B06D-B017-59B6-3AD796F2E67F}"/>
                </a:ext>
                <a:ext uri="{C183D7F6-B498-43B3-948B-1728B52AA6E4}">
                  <adec:decorative xmlns:adec="http://schemas.microsoft.com/office/drawing/2017/decorative" val="1"/>
                </a:ext>
              </a:extLst>
            </p:cNvPr>
            <p:cNvSpPr/>
            <p:nvPr/>
          </p:nvSpPr>
          <p:spPr bwMode="auto">
            <a:xfrm>
              <a:off x="2597981" y="294308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Graphic 6">
              <a:extLst>
                <a:ext uri="{FF2B5EF4-FFF2-40B4-BE49-F238E27FC236}">
                  <a16:creationId xmlns:a16="http://schemas.microsoft.com/office/drawing/2014/main" id="{CE42C1AD-25B6-7673-0155-1C066BD1A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89341" y="3034443"/>
              <a:ext cx="452555" cy="452555"/>
            </a:xfrm>
            <a:prstGeom prst="rect">
              <a:avLst/>
            </a:prstGeom>
          </p:spPr>
        </p:pic>
      </p:grpSp>
      <p:sp>
        <p:nvSpPr>
          <p:cNvPr id="10" name="Rectangle 9">
            <a:extLst>
              <a:ext uri="{FF2B5EF4-FFF2-40B4-BE49-F238E27FC236}">
                <a16:creationId xmlns:a16="http://schemas.microsoft.com/office/drawing/2014/main" id="{DE02FD85-9A72-A07B-2C5D-5A51B6CE6AFB}"/>
              </a:ext>
              <a:ext uri="{C183D7F6-B498-43B3-948B-1728B52AA6E4}">
                <adec:decorative xmlns:adec="http://schemas.microsoft.com/office/drawing/2017/decorative" val="1"/>
              </a:ext>
            </a:extLst>
          </p:cNvPr>
          <p:cNvSpPr/>
          <p:nvPr/>
        </p:nvSpPr>
        <p:spPr>
          <a:xfrm>
            <a:off x="7402903" y="2215563"/>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9" name="Rectangle: Rounded Corners 18">
            <a:extLst>
              <a:ext uri="{FF2B5EF4-FFF2-40B4-BE49-F238E27FC236}">
                <a16:creationId xmlns:a16="http://schemas.microsoft.com/office/drawing/2014/main" id="{7F049B04-AB02-3FA3-7E26-C4F463E5670E}"/>
              </a:ext>
              <a:ext uri="{C183D7F6-B498-43B3-948B-1728B52AA6E4}">
                <adec:decorative xmlns:adec="http://schemas.microsoft.com/office/drawing/2017/decorative" val="1"/>
              </a:ext>
            </a:extLst>
          </p:cNvPr>
          <p:cNvSpPr/>
          <p:nvPr/>
        </p:nvSpPr>
        <p:spPr bwMode="auto">
          <a:xfrm>
            <a:off x="10544852" y="232522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9" name="Group 48">
            <a:extLst>
              <a:ext uri="{FF2B5EF4-FFF2-40B4-BE49-F238E27FC236}">
                <a16:creationId xmlns:a16="http://schemas.microsoft.com/office/drawing/2014/main" id="{09FA7AC9-8D9E-C744-0E0F-4C739C5FFE42}"/>
              </a:ext>
            </a:extLst>
          </p:cNvPr>
          <p:cNvGrpSpPr/>
          <p:nvPr/>
        </p:nvGrpSpPr>
        <p:grpSpPr>
          <a:xfrm>
            <a:off x="6272498" y="4370015"/>
            <a:ext cx="640080" cy="640080"/>
            <a:chOff x="3606049" y="4974128"/>
            <a:chExt cx="640080" cy="640080"/>
          </a:xfrm>
        </p:grpSpPr>
        <p:sp>
          <p:nvSpPr>
            <p:cNvPr id="18" name="Rectangle: Rounded Corners 17">
              <a:extLst>
                <a:ext uri="{FF2B5EF4-FFF2-40B4-BE49-F238E27FC236}">
                  <a16:creationId xmlns:a16="http://schemas.microsoft.com/office/drawing/2014/main" id="{11531368-CF1B-BDD0-07EC-E0871B60C663}"/>
                </a:ext>
                <a:ext uri="{C183D7F6-B498-43B3-948B-1728B52AA6E4}">
                  <adec:decorative xmlns:adec="http://schemas.microsoft.com/office/drawing/2017/decorative" val="1"/>
                </a:ext>
              </a:extLst>
            </p:cNvPr>
            <p:cNvSpPr/>
            <p:nvPr/>
          </p:nvSpPr>
          <p:spPr bwMode="auto">
            <a:xfrm>
              <a:off x="3606049" y="497412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3" name="Graphic 22">
              <a:extLst>
                <a:ext uri="{FF2B5EF4-FFF2-40B4-BE49-F238E27FC236}">
                  <a16:creationId xmlns:a16="http://schemas.microsoft.com/office/drawing/2014/main" id="{89173620-AF33-0E8B-7EDF-522994EE5B2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697489" y="5065568"/>
              <a:ext cx="457200" cy="457200"/>
            </a:xfrm>
            <a:prstGeom prst="rect">
              <a:avLst/>
            </a:prstGeom>
          </p:spPr>
        </p:pic>
      </p:grpSp>
      <p:grpSp>
        <p:nvGrpSpPr>
          <p:cNvPr id="48" name="Group 47">
            <a:extLst>
              <a:ext uri="{FF2B5EF4-FFF2-40B4-BE49-F238E27FC236}">
                <a16:creationId xmlns:a16="http://schemas.microsoft.com/office/drawing/2014/main" id="{16605DA5-E0D0-608D-14C8-102A7E381BDA}"/>
              </a:ext>
            </a:extLst>
          </p:cNvPr>
          <p:cNvGrpSpPr/>
          <p:nvPr/>
        </p:nvGrpSpPr>
        <p:grpSpPr>
          <a:xfrm>
            <a:off x="6272498" y="3235751"/>
            <a:ext cx="640080" cy="640080"/>
            <a:chOff x="2618441" y="4962915"/>
            <a:chExt cx="640080" cy="640080"/>
          </a:xfrm>
        </p:grpSpPr>
        <p:sp>
          <p:nvSpPr>
            <p:cNvPr id="34" name="Rectangle: Rounded Corners 33">
              <a:extLst>
                <a:ext uri="{FF2B5EF4-FFF2-40B4-BE49-F238E27FC236}">
                  <a16:creationId xmlns:a16="http://schemas.microsoft.com/office/drawing/2014/main" id="{2045296C-941C-9833-D915-1373192866D6}"/>
                </a:ext>
                <a:ext uri="{C183D7F6-B498-43B3-948B-1728B52AA6E4}">
                  <adec:decorative xmlns:adec="http://schemas.microsoft.com/office/drawing/2017/decorative" val="1"/>
                </a:ext>
              </a:extLst>
            </p:cNvPr>
            <p:cNvSpPr/>
            <p:nvPr/>
          </p:nvSpPr>
          <p:spPr bwMode="auto">
            <a:xfrm>
              <a:off x="2618441" y="496291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32FC4C49-412E-A23D-3218-4BAD6DD80C5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2709609" y="5039642"/>
              <a:ext cx="457200" cy="457200"/>
            </a:xfrm>
            <a:prstGeom prst="rect">
              <a:avLst/>
            </a:prstGeom>
          </p:spPr>
        </p:pic>
      </p:grpSp>
      <p:grpSp>
        <p:nvGrpSpPr>
          <p:cNvPr id="46" name="Group 45">
            <a:extLst>
              <a:ext uri="{FF2B5EF4-FFF2-40B4-BE49-F238E27FC236}">
                <a16:creationId xmlns:a16="http://schemas.microsoft.com/office/drawing/2014/main" id="{2BC29712-C0BF-AAC8-3619-E63EC7DF8EB9}"/>
              </a:ext>
            </a:extLst>
          </p:cNvPr>
          <p:cNvGrpSpPr/>
          <p:nvPr/>
        </p:nvGrpSpPr>
        <p:grpSpPr>
          <a:xfrm>
            <a:off x="2429474" y="2890358"/>
            <a:ext cx="640080" cy="640080"/>
            <a:chOff x="1210027" y="3159105"/>
            <a:chExt cx="640080" cy="640080"/>
          </a:xfrm>
        </p:grpSpPr>
        <p:sp>
          <p:nvSpPr>
            <p:cNvPr id="37" name="Rectangle: Rounded Corners 36">
              <a:extLst>
                <a:ext uri="{FF2B5EF4-FFF2-40B4-BE49-F238E27FC236}">
                  <a16:creationId xmlns:a16="http://schemas.microsoft.com/office/drawing/2014/main" id="{1A6ACACC-42EB-9203-FD8C-A37271BD0B29}"/>
                </a:ext>
                <a:ext uri="{C183D7F6-B498-43B3-948B-1728B52AA6E4}">
                  <adec:decorative xmlns:adec="http://schemas.microsoft.com/office/drawing/2017/decorative" val="1"/>
                </a:ext>
              </a:extLst>
            </p:cNvPr>
            <p:cNvSpPr/>
            <p:nvPr/>
          </p:nvSpPr>
          <p:spPr bwMode="auto">
            <a:xfrm>
              <a:off x="1210027" y="3159105"/>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 name="Graphic 39">
              <a:extLst>
                <a:ext uri="{FF2B5EF4-FFF2-40B4-BE49-F238E27FC236}">
                  <a16:creationId xmlns:a16="http://schemas.microsoft.com/office/drawing/2014/main" id="{9A4CECF8-1AEC-2DA9-222A-48C19FE5FB6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1467" y="3250545"/>
              <a:ext cx="457200" cy="457200"/>
            </a:xfrm>
            <a:prstGeom prst="rect">
              <a:avLst/>
            </a:prstGeom>
          </p:spPr>
        </p:pic>
      </p:grpSp>
      <p:sp>
        <p:nvSpPr>
          <p:cNvPr id="50" name="Rectangle: Rounded Corners 49">
            <a:extLst>
              <a:ext uri="{FF2B5EF4-FFF2-40B4-BE49-F238E27FC236}">
                <a16:creationId xmlns:a16="http://schemas.microsoft.com/office/drawing/2014/main" id="{9A8C3C6D-8B21-346A-480E-6B3E4706C529}"/>
              </a:ext>
              <a:ext uri="{C183D7F6-B498-43B3-948B-1728B52AA6E4}">
                <adec:decorative xmlns:adec="http://schemas.microsoft.com/office/drawing/2017/decorative" val="1"/>
              </a:ext>
            </a:extLst>
          </p:cNvPr>
          <p:cNvSpPr/>
          <p:nvPr/>
        </p:nvSpPr>
        <p:spPr bwMode="auto">
          <a:xfrm>
            <a:off x="3848542" y="394550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C09EDFD3-A225-FB10-2E8A-DC2DF439A78F}"/>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39982" y="4036940"/>
            <a:ext cx="457200" cy="457200"/>
          </a:xfrm>
          <a:prstGeom prst="rect">
            <a:avLst/>
          </a:prstGeom>
        </p:spPr>
      </p:pic>
      <p:sp>
        <p:nvSpPr>
          <p:cNvPr id="54" name="Rectangle: Rounded Corners 53">
            <a:extLst>
              <a:ext uri="{FF2B5EF4-FFF2-40B4-BE49-F238E27FC236}">
                <a16:creationId xmlns:a16="http://schemas.microsoft.com/office/drawing/2014/main" id="{2BCC4FB2-CA06-37B1-835A-50A675481EF6}"/>
              </a:ext>
              <a:ext uri="{C183D7F6-B498-43B3-948B-1728B52AA6E4}">
                <adec:decorative xmlns:adec="http://schemas.microsoft.com/office/drawing/2017/decorative" val="1"/>
              </a:ext>
            </a:extLst>
          </p:cNvPr>
          <p:cNvSpPr/>
          <p:nvPr/>
        </p:nvSpPr>
        <p:spPr bwMode="auto">
          <a:xfrm>
            <a:off x="10557826" y="4844719"/>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Rounded Corners 55">
            <a:extLst>
              <a:ext uri="{FF2B5EF4-FFF2-40B4-BE49-F238E27FC236}">
                <a16:creationId xmlns:a16="http://schemas.microsoft.com/office/drawing/2014/main" id="{B58E6657-68F4-C4B8-0E3E-1A6E971CC6FF}"/>
              </a:ext>
              <a:ext uri="{C183D7F6-B498-43B3-948B-1728B52AA6E4}">
                <adec:decorative xmlns:adec="http://schemas.microsoft.com/office/drawing/2017/decorative" val="1"/>
              </a:ext>
            </a:extLst>
          </p:cNvPr>
          <p:cNvSpPr/>
          <p:nvPr/>
        </p:nvSpPr>
        <p:spPr bwMode="auto">
          <a:xfrm>
            <a:off x="4813625" y="3948010"/>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7FC756E9-F9AC-7E98-7636-0D12E091879C}"/>
              </a:ext>
              <a:ext uri="{C183D7F6-B498-43B3-948B-1728B52AA6E4}">
                <adec:decorative xmlns:adec="http://schemas.microsoft.com/office/drawing/2017/decorative" val="1"/>
              </a:ext>
            </a:extLst>
          </p:cNvPr>
          <p:cNvSpPr/>
          <p:nvPr/>
        </p:nvSpPr>
        <p:spPr bwMode="auto">
          <a:xfrm>
            <a:off x="4813625"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F969D664-B951-C0F7-713E-1C92E06A774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909038" y="4039671"/>
            <a:ext cx="457200" cy="457200"/>
          </a:xfrm>
          <a:prstGeom prst="rect">
            <a:avLst/>
          </a:prstGeom>
          <a:solidFill>
            <a:srgbClr val="000000"/>
          </a:solidFill>
        </p:spPr>
      </p:pic>
      <p:grpSp>
        <p:nvGrpSpPr>
          <p:cNvPr id="65" name="storage 1" descr="storage">
            <a:extLst>
              <a:ext uri="{FF2B5EF4-FFF2-40B4-BE49-F238E27FC236}">
                <a16:creationId xmlns:a16="http://schemas.microsoft.com/office/drawing/2014/main" id="{993CD123-3A1D-F74E-407E-320E5EFCA808}"/>
              </a:ext>
            </a:extLst>
          </p:cNvPr>
          <p:cNvGrpSpPr/>
          <p:nvPr/>
        </p:nvGrpSpPr>
        <p:grpSpPr>
          <a:xfrm>
            <a:off x="7888695" y="4929196"/>
            <a:ext cx="457200" cy="457200"/>
            <a:chOff x="4501240" y="2176494"/>
            <a:chExt cx="344605" cy="374856"/>
          </a:xfrm>
        </p:grpSpPr>
        <p:sp>
          <p:nvSpPr>
            <p:cNvPr id="66" name="Freeform 5">
              <a:extLst>
                <a:ext uri="{FF2B5EF4-FFF2-40B4-BE49-F238E27FC236}">
                  <a16:creationId xmlns:a16="http://schemas.microsoft.com/office/drawing/2014/main" id="{CDDB1D30-46DE-D381-D665-1EBFAFAB8F7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703496AD-7AC9-7929-8274-F3B6C1AF9CB5}"/>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8F0F85C7-2A68-7D29-A6BB-648DAA74DEFB}"/>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4B4C2E97-E5EF-C508-64D7-385DC2F8D1BD}"/>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file" descr="file, paper, sheet">
            <a:extLst>
              <a:ext uri="{FF2B5EF4-FFF2-40B4-BE49-F238E27FC236}">
                <a16:creationId xmlns:a16="http://schemas.microsoft.com/office/drawing/2014/main" id="{77CE6249-F70C-FE97-F5B0-B102497FB34B}"/>
              </a:ext>
            </a:extLst>
          </p:cNvPr>
          <p:cNvGrpSpPr/>
          <p:nvPr/>
        </p:nvGrpSpPr>
        <p:grpSpPr>
          <a:xfrm>
            <a:off x="7894306" y="2401652"/>
            <a:ext cx="457200" cy="457200"/>
            <a:chOff x="8018464" y="4649789"/>
            <a:chExt cx="225425" cy="279400"/>
          </a:xfrm>
        </p:grpSpPr>
        <p:sp>
          <p:nvSpPr>
            <p:cNvPr id="71" name="Freeform 88">
              <a:extLst>
                <a:ext uri="{FF2B5EF4-FFF2-40B4-BE49-F238E27FC236}">
                  <a16:creationId xmlns:a16="http://schemas.microsoft.com/office/drawing/2014/main" id="{64679417-7676-9EFF-20CC-FAB57B32BF1C}"/>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89">
              <a:extLst>
                <a:ext uri="{FF2B5EF4-FFF2-40B4-BE49-F238E27FC236}">
                  <a16:creationId xmlns:a16="http://schemas.microsoft.com/office/drawing/2014/main" id="{6BF2C48B-71DE-48C0-E248-84769A98E4BC}"/>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Line 90">
              <a:extLst>
                <a:ext uri="{FF2B5EF4-FFF2-40B4-BE49-F238E27FC236}">
                  <a16:creationId xmlns:a16="http://schemas.microsoft.com/office/drawing/2014/main" id="{90AA5313-3A96-5643-08CC-C429F7E89C7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Line 91">
              <a:extLst>
                <a:ext uri="{FF2B5EF4-FFF2-40B4-BE49-F238E27FC236}">
                  <a16:creationId xmlns:a16="http://schemas.microsoft.com/office/drawing/2014/main" id="{DAD14B1E-21FB-AA71-85A5-CA48BBD771C6}"/>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75" name="TextBox 74">
            <a:extLst>
              <a:ext uri="{FF2B5EF4-FFF2-40B4-BE49-F238E27FC236}">
                <a16:creationId xmlns:a16="http://schemas.microsoft.com/office/drawing/2014/main" id="{2F2FE6E7-82CD-AEDB-A308-C7A468E63705}"/>
              </a:ext>
            </a:extLst>
          </p:cNvPr>
          <p:cNvSpPr txBox="1"/>
          <p:nvPr/>
        </p:nvSpPr>
        <p:spPr>
          <a:xfrm>
            <a:off x="7544062" y="5452114"/>
            <a:ext cx="11576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Knowledge-base</a:t>
            </a:r>
          </a:p>
        </p:txBody>
      </p:sp>
      <p:sp>
        <p:nvSpPr>
          <p:cNvPr id="76" name="TextBox 75">
            <a:extLst>
              <a:ext uri="{FF2B5EF4-FFF2-40B4-BE49-F238E27FC236}">
                <a16:creationId xmlns:a16="http://schemas.microsoft.com/office/drawing/2014/main" id="{D07741F2-1A61-2D8F-808E-F872A6987BCC}"/>
              </a:ext>
            </a:extLst>
          </p:cNvPr>
          <p:cNvSpPr txBox="1"/>
          <p:nvPr/>
        </p:nvSpPr>
        <p:spPr>
          <a:xfrm>
            <a:off x="7532366" y="2915081"/>
            <a:ext cx="11915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Non-</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structured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77" name="Rectangle 76">
            <a:extLst>
              <a:ext uri="{FF2B5EF4-FFF2-40B4-BE49-F238E27FC236}">
                <a16:creationId xmlns:a16="http://schemas.microsoft.com/office/drawing/2014/main" id="{9C0FA6F0-E2AA-C8CE-8077-E0DDEA5EF8EB}"/>
              </a:ext>
              <a:ext uri="{C183D7F6-B498-43B3-948B-1728B52AA6E4}">
                <adec:decorative xmlns:adec="http://schemas.microsoft.com/office/drawing/2017/decorative" val="1"/>
              </a:ext>
            </a:extLst>
          </p:cNvPr>
          <p:cNvSpPr/>
          <p:nvPr/>
        </p:nvSpPr>
        <p:spPr>
          <a:xfrm>
            <a:off x="2041497" y="2204899"/>
            <a:ext cx="1371600"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8" name="Title 1">
            <a:extLst>
              <a:ext uri="{FF2B5EF4-FFF2-40B4-BE49-F238E27FC236}">
                <a16:creationId xmlns:a16="http://schemas.microsoft.com/office/drawing/2014/main" id="{AB8DA2A3-250D-5A32-2ECD-53B55A303F8D}"/>
              </a:ext>
            </a:extLst>
          </p:cNvPr>
          <p:cNvSpPr txBox="1">
            <a:spLocks/>
          </p:cNvSpPr>
          <p:nvPr/>
        </p:nvSpPr>
        <p:spPr>
          <a:xfrm>
            <a:off x="2153751" y="2213047"/>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Secure Frontend Tier</a:t>
            </a:r>
          </a:p>
        </p:txBody>
      </p:sp>
      <p:sp>
        <p:nvSpPr>
          <p:cNvPr id="79" name="Rectangle 78">
            <a:extLst>
              <a:ext uri="{FF2B5EF4-FFF2-40B4-BE49-F238E27FC236}">
                <a16:creationId xmlns:a16="http://schemas.microsoft.com/office/drawing/2014/main" id="{65548DEB-A938-B605-DE8A-1E63A66858CB}"/>
              </a:ext>
              <a:ext uri="{C183D7F6-B498-43B3-948B-1728B52AA6E4}">
                <adec:decorative xmlns:adec="http://schemas.microsoft.com/office/drawing/2017/decorative" val="1"/>
              </a:ext>
            </a:extLst>
          </p:cNvPr>
          <p:cNvSpPr/>
          <p:nvPr/>
        </p:nvSpPr>
        <p:spPr>
          <a:xfrm>
            <a:off x="562385" y="2203335"/>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10939A92-F9DB-CC55-6840-B5D172418CB3}"/>
              </a:ext>
              <a:ext uri="{C183D7F6-B498-43B3-948B-1728B52AA6E4}">
                <adec:decorative xmlns:adec="http://schemas.microsoft.com/office/drawing/2017/decorative" val="1"/>
              </a:ext>
            </a:extLst>
          </p:cNvPr>
          <p:cNvSpPr/>
          <p:nvPr/>
        </p:nvSpPr>
        <p:spPr>
          <a:xfrm>
            <a:off x="5927686" y="2210871"/>
            <a:ext cx="1366951" cy="365760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1F8AF791-2458-D87F-9C19-6D96DF51E096}"/>
              </a:ext>
            </a:extLst>
          </p:cNvPr>
          <p:cNvSpPr txBox="1">
            <a:spLocks/>
          </p:cNvSpPr>
          <p:nvPr/>
        </p:nvSpPr>
        <p:spPr>
          <a:xfrm>
            <a:off x="6002332" y="2229762"/>
            <a:ext cx="122922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Session &amp; Token Data Tier</a:t>
            </a:r>
            <a:endParaRPr kumimoji="0" lang="en-US"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pic>
        <p:nvPicPr>
          <p:cNvPr id="82" name="Picture 6" descr="See the source image">
            <a:extLst>
              <a:ext uri="{FF2B5EF4-FFF2-40B4-BE49-F238E27FC236}">
                <a16:creationId xmlns:a16="http://schemas.microsoft.com/office/drawing/2014/main" id="{DAE79095-9445-CFF4-0D42-C56608707FB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60934" y="2412229"/>
            <a:ext cx="914400" cy="480060"/>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Rounded Corners 82">
            <a:extLst>
              <a:ext uri="{FF2B5EF4-FFF2-40B4-BE49-F238E27FC236}">
                <a16:creationId xmlns:a16="http://schemas.microsoft.com/office/drawing/2014/main" id="{976525C9-7050-535C-98EF-657C46734A5F}"/>
              </a:ext>
              <a:ext uri="{C183D7F6-B498-43B3-948B-1728B52AA6E4}">
                <adec:decorative xmlns:adec="http://schemas.microsoft.com/office/drawing/2017/decorative" val="1"/>
              </a:ext>
            </a:extLst>
          </p:cNvPr>
          <p:cNvSpPr/>
          <p:nvPr/>
        </p:nvSpPr>
        <p:spPr bwMode="auto">
          <a:xfrm>
            <a:off x="9192645" y="23402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086E59A3-966F-7304-4788-A3295E9F1A89}"/>
              </a:ext>
              <a:ext uri="{C183D7F6-B498-43B3-948B-1728B52AA6E4}">
                <adec:decorative xmlns:adec="http://schemas.microsoft.com/office/drawing/2017/decorative" val="1"/>
              </a:ext>
            </a:extLst>
          </p:cNvPr>
          <p:cNvSpPr/>
          <p:nvPr/>
        </p:nvSpPr>
        <p:spPr>
          <a:xfrm>
            <a:off x="7402903" y="4754956"/>
            <a:ext cx="4132633" cy="1097280"/>
          </a:xfrm>
          <a:prstGeom prst="rect">
            <a:avLst/>
          </a:prstGeom>
          <a:noFill/>
          <a:ln w="12700" cap="flat" cmpd="sng" algn="ctr">
            <a:solidFill>
              <a:srgbClr val="FFFFFF"/>
            </a:solidFill>
            <a:prstDash val="solid"/>
            <a:miter lim="800000"/>
          </a:ln>
          <a:effectLst/>
        </p:spPr>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85" name="Microsoft Teams" descr="Microsoft Teams">
            <a:extLst>
              <a:ext uri="{FF2B5EF4-FFF2-40B4-BE49-F238E27FC236}">
                <a16:creationId xmlns:a16="http://schemas.microsoft.com/office/drawing/2014/main" id="{F9C4E758-FFB9-ED29-CCCE-343BE17993F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6784" y="5154906"/>
            <a:ext cx="457550" cy="457550"/>
          </a:xfrm>
          <a:prstGeom prst="rect">
            <a:avLst/>
          </a:prstGeom>
        </p:spPr>
      </p:pic>
      <p:pic>
        <p:nvPicPr>
          <p:cNvPr id="90" name="Graphic 89" descr="Smart Phone with solid fill">
            <a:extLst>
              <a:ext uri="{FF2B5EF4-FFF2-40B4-BE49-F238E27FC236}">
                <a16:creationId xmlns:a16="http://schemas.microsoft.com/office/drawing/2014/main" id="{D312DDA6-0BF8-20C6-C8C8-2968882AF86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6206" y="2768036"/>
            <a:ext cx="548640" cy="548640"/>
          </a:xfrm>
          <a:prstGeom prst="rect">
            <a:avLst/>
          </a:prstGeom>
        </p:spPr>
      </p:pic>
      <p:pic>
        <p:nvPicPr>
          <p:cNvPr id="63" name="Picture 62">
            <a:extLst>
              <a:ext uri="{FF2B5EF4-FFF2-40B4-BE49-F238E27FC236}">
                <a16:creationId xmlns:a16="http://schemas.microsoft.com/office/drawing/2014/main" id="{8D30522C-DFE2-7974-0407-3A3DE6F4EF6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504982" y="4875596"/>
            <a:ext cx="457200" cy="457200"/>
          </a:xfrm>
          <a:prstGeom prst="rect">
            <a:avLst/>
          </a:prstGeom>
        </p:spPr>
      </p:pic>
      <p:sp>
        <p:nvSpPr>
          <p:cNvPr id="94" name="Rectangle: Rounded Corners 93">
            <a:extLst>
              <a:ext uri="{FF2B5EF4-FFF2-40B4-BE49-F238E27FC236}">
                <a16:creationId xmlns:a16="http://schemas.microsoft.com/office/drawing/2014/main" id="{D49D974B-0A0F-05C9-586F-C58403765C3D}"/>
              </a:ext>
              <a:ext uri="{C183D7F6-B498-43B3-948B-1728B52AA6E4}">
                <adec:decorative xmlns:adec="http://schemas.microsoft.com/office/drawing/2017/decorative" val="1"/>
              </a:ext>
            </a:extLst>
          </p:cNvPr>
          <p:cNvSpPr/>
          <p:nvPr/>
        </p:nvSpPr>
        <p:spPr bwMode="auto">
          <a:xfrm>
            <a:off x="2413542" y="4786801"/>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TextBox 96">
            <a:extLst>
              <a:ext uri="{FF2B5EF4-FFF2-40B4-BE49-F238E27FC236}">
                <a16:creationId xmlns:a16="http://schemas.microsoft.com/office/drawing/2014/main" id="{0F3409C2-6D1A-791A-4756-C4784DA79EC3}"/>
              </a:ext>
            </a:extLst>
          </p:cNvPr>
          <p:cNvSpPr txBox="1"/>
          <p:nvPr/>
        </p:nvSpPr>
        <p:spPr>
          <a:xfrm>
            <a:off x="2373951" y="3512689"/>
            <a:ext cx="73873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B8851152-356D-CAE1-CB95-CDE42E3441EA}"/>
              </a:ext>
            </a:extLst>
          </p:cNvPr>
          <p:cNvSpPr txBox="1"/>
          <p:nvPr/>
        </p:nvSpPr>
        <p:spPr>
          <a:xfrm>
            <a:off x="2201737" y="543050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Gateway</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0" name="TextBox 99">
            <a:extLst>
              <a:ext uri="{FF2B5EF4-FFF2-40B4-BE49-F238E27FC236}">
                <a16:creationId xmlns:a16="http://schemas.microsoft.com/office/drawing/2014/main" id="{9CEAA899-5542-55F7-0916-7EF2A03F51F1}"/>
              </a:ext>
            </a:extLst>
          </p:cNvPr>
          <p:cNvSpPr txBox="1"/>
          <p:nvPr/>
        </p:nvSpPr>
        <p:spPr>
          <a:xfrm>
            <a:off x="1960246" y="4460822"/>
            <a:ext cx="162684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API Management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1" name="TextBox 100">
            <a:extLst>
              <a:ext uri="{FF2B5EF4-FFF2-40B4-BE49-F238E27FC236}">
                <a16:creationId xmlns:a16="http://schemas.microsoft.com/office/drawing/2014/main" id="{5530A160-ED10-1305-9A0B-C33223E18CAF}"/>
              </a:ext>
            </a:extLst>
          </p:cNvPr>
          <p:cNvSpPr txBox="1"/>
          <p:nvPr/>
        </p:nvSpPr>
        <p:spPr>
          <a:xfrm>
            <a:off x="4581301" y="5484799"/>
            <a:ext cx="12113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zure </a:t>
            </a: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Kubernetes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2" name="TextBox 101">
            <a:extLst>
              <a:ext uri="{FF2B5EF4-FFF2-40B4-BE49-F238E27FC236}">
                <a16:creationId xmlns:a16="http://schemas.microsoft.com/office/drawing/2014/main" id="{325FAE57-323B-ED9D-25DF-D097CE175E73}"/>
              </a:ext>
            </a:extLst>
          </p:cNvPr>
          <p:cNvSpPr txBox="1"/>
          <p:nvPr/>
        </p:nvSpPr>
        <p:spPr>
          <a:xfrm>
            <a:off x="3673741" y="456929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Function</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3" name="TextBox 102">
            <a:extLst>
              <a:ext uri="{FF2B5EF4-FFF2-40B4-BE49-F238E27FC236}">
                <a16:creationId xmlns:a16="http://schemas.microsoft.com/office/drawing/2014/main" id="{B07F53FF-68C0-C5EB-924F-4A5EB7695840}"/>
              </a:ext>
            </a:extLst>
          </p:cNvPr>
          <p:cNvSpPr txBox="1"/>
          <p:nvPr/>
        </p:nvSpPr>
        <p:spPr>
          <a:xfrm>
            <a:off x="4617330" y="4576895"/>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 Service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6ECD1E02-749A-DEE8-DEC0-32BA73BD79B5}"/>
              </a:ext>
            </a:extLst>
          </p:cNvPr>
          <p:cNvSpPr txBox="1"/>
          <p:nvPr/>
        </p:nvSpPr>
        <p:spPr>
          <a:xfrm>
            <a:off x="6060693" y="5028264"/>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CosmosDB</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5" name="TextBox 104">
            <a:extLst>
              <a:ext uri="{FF2B5EF4-FFF2-40B4-BE49-F238E27FC236}">
                <a16:creationId xmlns:a16="http://schemas.microsoft.com/office/drawing/2014/main" id="{A26306A2-74B4-BA97-1676-C0F07AAA0D92}"/>
              </a:ext>
            </a:extLst>
          </p:cNvPr>
          <p:cNvSpPr txBox="1"/>
          <p:nvPr/>
        </p:nvSpPr>
        <p:spPr>
          <a:xfrm>
            <a:off x="6112455" y="3854776"/>
            <a:ext cx="106368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Cache for Redis</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6" name="TextBox 105">
            <a:extLst>
              <a:ext uri="{FF2B5EF4-FFF2-40B4-BE49-F238E27FC236}">
                <a16:creationId xmlns:a16="http://schemas.microsoft.com/office/drawing/2014/main" id="{24BA0B4B-5AA0-97C2-777E-FF23E4EE6097}"/>
              </a:ext>
            </a:extLst>
          </p:cNvPr>
          <p:cNvSpPr txBox="1"/>
          <p:nvPr/>
        </p:nvSpPr>
        <p:spPr>
          <a:xfrm>
            <a:off x="714674" y="331543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Mobile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7" name="Title 1">
            <a:extLst>
              <a:ext uri="{FF2B5EF4-FFF2-40B4-BE49-F238E27FC236}">
                <a16:creationId xmlns:a16="http://schemas.microsoft.com/office/drawing/2014/main" id="{4CD2768C-2C39-F547-E939-54FD66F21061}"/>
              </a:ext>
            </a:extLst>
          </p:cNvPr>
          <p:cNvSpPr txBox="1">
            <a:spLocks/>
          </p:cNvSpPr>
          <p:nvPr/>
        </p:nvSpPr>
        <p:spPr>
          <a:xfrm>
            <a:off x="679261" y="2194882"/>
            <a:ext cx="1143000"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altLang="zh-CN" sz="1200" b="1"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Client Integration</a:t>
            </a:r>
            <a:endParaRPr kumimoji="0" lang="en-US" sz="1200" b="1"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108" name="TextBox 107">
            <a:extLst>
              <a:ext uri="{FF2B5EF4-FFF2-40B4-BE49-F238E27FC236}">
                <a16:creationId xmlns:a16="http://schemas.microsoft.com/office/drawing/2014/main" id="{39CD899F-3CD8-EAD3-E316-5E082C77B405}"/>
              </a:ext>
            </a:extLst>
          </p:cNvPr>
          <p:cNvSpPr txBox="1"/>
          <p:nvPr/>
        </p:nvSpPr>
        <p:spPr>
          <a:xfrm>
            <a:off x="831446" y="3962533"/>
            <a:ext cx="89845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Web-Base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09" name="TextBox 108">
            <a:extLst>
              <a:ext uri="{FF2B5EF4-FFF2-40B4-BE49-F238E27FC236}">
                <a16:creationId xmlns:a16="http://schemas.microsoft.com/office/drawing/2014/main" id="{536BB764-50ED-1A71-F136-63CC0399B686}"/>
              </a:ext>
            </a:extLst>
          </p:cNvPr>
          <p:cNvSpPr txBox="1"/>
          <p:nvPr/>
        </p:nvSpPr>
        <p:spPr>
          <a:xfrm>
            <a:off x="704796" y="5553612"/>
            <a:ext cx="106368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Teams Agent</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1" name="TextBox 110">
            <a:extLst>
              <a:ext uri="{FF2B5EF4-FFF2-40B4-BE49-F238E27FC236}">
                <a16:creationId xmlns:a16="http://schemas.microsoft.com/office/drawing/2014/main" id="{15A46926-0D2D-1EFE-8485-9FF22EFD7923}"/>
              </a:ext>
            </a:extLst>
          </p:cNvPr>
          <p:cNvSpPr txBox="1"/>
          <p:nvPr/>
        </p:nvSpPr>
        <p:spPr>
          <a:xfrm>
            <a:off x="8949498" y="2994724"/>
            <a:ext cx="1168911"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00" dirty="0">
                <a:solidFill>
                  <a:prstClr val="white"/>
                </a:solidFill>
                <a:latin typeface="Segoe UI Semibold" panose="020B0702040204020203" pitchFamily="34" charset="0"/>
                <a:cs typeface="Segoe UI Semibold" panose="020B0702040204020203" pitchFamily="34" charset="0"/>
              </a:rPr>
              <a:t>Cognitive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Search</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2" name="Rectangle: Rounded Corners 111">
            <a:extLst>
              <a:ext uri="{FF2B5EF4-FFF2-40B4-BE49-F238E27FC236}">
                <a16:creationId xmlns:a16="http://schemas.microsoft.com/office/drawing/2014/main" id="{BB0CA8C2-2AE0-45B7-1384-23A5CC29DCB9}"/>
              </a:ext>
              <a:ext uri="{C183D7F6-B498-43B3-948B-1728B52AA6E4}">
                <adec:decorative xmlns:adec="http://schemas.microsoft.com/office/drawing/2017/decorative" val="1"/>
              </a:ext>
            </a:extLst>
          </p:cNvPr>
          <p:cNvSpPr/>
          <p:nvPr/>
        </p:nvSpPr>
        <p:spPr bwMode="auto">
          <a:xfrm>
            <a:off x="7801256" y="2329948"/>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FB159DBF-D7EE-181B-9CC6-5FA3231752EE}"/>
              </a:ext>
              <a:ext uri="{C183D7F6-B498-43B3-948B-1728B52AA6E4}">
                <adec:decorative xmlns:adec="http://schemas.microsoft.com/office/drawing/2017/decorative" val="1"/>
              </a:ext>
            </a:extLst>
          </p:cNvPr>
          <p:cNvSpPr/>
          <p:nvPr/>
        </p:nvSpPr>
        <p:spPr bwMode="auto">
          <a:xfrm>
            <a:off x="7795509" y="4836494"/>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TextBox 113">
            <a:extLst>
              <a:ext uri="{FF2B5EF4-FFF2-40B4-BE49-F238E27FC236}">
                <a16:creationId xmlns:a16="http://schemas.microsoft.com/office/drawing/2014/main" id="{D3481542-5181-5D16-811F-00CB7DE3F930}"/>
              </a:ext>
            </a:extLst>
          </p:cNvPr>
          <p:cNvSpPr txBox="1"/>
          <p:nvPr/>
        </p:nvSpPr>
        <p:spPr>
          <a:xfrm>
            <a:off x="10362104" y="2998483"/>
            <a:ext cx="1013419"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Storage</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15" name="TextBox 114">
            <a:extLst>
              <a:ext uri="{FF2B5EF4-FFF2-40B4-BE49-F238E27FC236}">
                <a16:creationId xmlns:a16="http://schemas.microsoft.com/office/drawing/2014/main" id="{22B467B5-2F56-A9FE-5A58-63ED443791E4}"/>
              </a:ext>
            </a:extLst>
          </p:cNvPr>
          <p:cNvSpPr txBox="1"/>
          <p:nvPr/>
        </p:nvSpPr>
        <p:spPr>
          <a:xfrm>
            <a:off x="10328677" y="5524382"/>
            <a:ext cx="109837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Database</a:t>
            </a:r>
          </a:p>
        </p:txBody>
      </p:sp>
      <p:pic>
        <p:nvPicPr>
          <p:cNvPr id="116" name="Picture 115" descr="Word">
            <a:extLst>
              <a:ext uri="{FF2B5EF4-FFF2-40B4-BE49-F238E27FC236}">
                <a16:creationId xmlns:a16="http://schemas.microsoft.com/office/drawing/2014/main" id="{DFDA5D83-377C-4F4F-F2CC-8D83CB9F2928}"/>
              </a:ext>
            </a:extLst>
          </p:cNvPr>
          <p:cNvPicPr>
            <a:picLocks noChangeAspect="1"/>
          </p:cNvPicPr>
          <p:nvPr/>
        </p:nvPicPr>
        <p:blipFill rotWithShape="1">
          <a:blip r:embed="rId19"/>
          <a:srcRect l="21842" t="25181" r="20937" b="23372"/>
          <a:stretch/>
        </p:blipFill>
        <p:spPr>
          <a:xfrm>
            <a:off x="10589581" y="2383816"/>
            <a:ext cx="254255" cy="228600"/>
          </a:xfrm>
          <a:prstGeom prst="rect">
            <a:avLst/>
          </a:prstGeom>
        </p:spPr>
      </p:pic>
      <p:pic>
        <p:nvPicPr>
          <p:cNvPr id="117" name="Picture 116" descr="Excel">
            <a:extLst>
              <a:ext uri="{FF2B5EF4-FFF2-40B4-BE49-F238E27FC236}">
                <a16:creationId xmlns:a16="http://schemas.microsoft.com/office/drawing/2014/main" id="{EEA9C482-D663-2C2C-DA8D-EC1CEACD90B9}"/>
              </a:ext>
            </a:extLst>
          </p:cNvPr>
          <p:cNvPicPr>
            <a:picLocks noChangeAspect="1"/>
          </p:cNvPicPr>
          <p:nvPr/>
        </p:nvPicPr>
        <p:blipFill rotWithShape="1">
          <a:blip r:embed="rId20"/>
          <a:srcRect l="21024" t="24285" r="22194" b="21859"/>
          <a:stretch/>
        </p:blipFill>
        <p:spPr>
          <a:xfrm>
            <a:off x="10899181" y="2381780"/>
            <a:ext cx="241023" cy="228600"/>
          </a:xfrm>
          <a:prstGeom prst="rect">
            <a:avLst/>
          </a:prstGeom>
        </p:spPr>
      </p:pic>
      <p:pic>
        <p:nvPicPr>
          <p:cNvPr id="118" name="Picture 117" descr="OpenAI">
            <a:extLst>
              <a:ext uri="{FF2B5EF4-FFF2-40B4-BE49-F238E27FC236}">
                <a16:creationId xmlns:a16="http://schemas.microsoft.com/office/drawing/2014/main" id="{8DA228B9-05D6-6D34-1284-C8C228F4A788}"/>
              </a:ext>
            </a:extLst>
          </p:cNvPr>
          <p:cNvPicPr>
            <a:picLocks noChangeAspect="1"/>
          </p:cNvPicPr>
          <p:nvPr/>
        </p:nvPicPr>
        <p:blipFill rotWithShape="1">
          <a:blip r:embed="rId21">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5365" t="15897" r="6531" b="15897"/>
          <a:stretch/>
        </p:blipFill>
        <p:spPr>
          <a:xfrm>
            <a:off x="8949498" y="3701238"/>
            <a:ext cx="2398539" cy="649894"/>
          </a:xfrm>
          <a:prstGeom prst="rect">
            <a:avLst/>
          </a:prstGeom>
        </p:spPr>
      </p:pic>
      <p:sp>
        <p:nvSpPr>
          <p:cNvPr id="120" name="Rectangle: Rounded Corners 119">
            <a:extLst>
              <a:ext uri="{FF2B5EF4-FFF2-40B4-BE49-F238E27FC236}">
                <a16:creationId xmlns:a16="http://schemas.microsoft.com/office/drawing/2014/main" id="{F4B5A83C-6C57-692F-B26B-C3373CAA3538}"/>
              </a:ext>
              <a:ext uri="{C183D7F6-B498-43B3-948B-1728B52AA6E4}">
                <adec:decorative xmlns:adec="http://schemas.microsoft.com/office/drawing/2017/decorative" val="1"/>
              </a:ext>
            </a:extLst>
          </p:cNvPr>
          <p:cNvSpPr/>
          <p:nvPr/>
        </p:nvSpPr>
        <p:spPr bwMode="auto">
          <a:xfrm>
            <a:off x="7411229" y="3462166"/>
            <a:ext cx="4115979" cy="1097280"/>
          </a:xfrm>
          <a:prstGeom prst="roundRect">
            <a:avLst>
              <a:gd name="adj" fmla="val 5334"/>
            </a:avLst>
          </a:pr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122" descr="Text&#10;&#10;Description automatically generated">
            <a:extLst>
              <a:ext uri="{FF2B5EF4-FFF2-40B4-BE49-F238E27FC236}">
                <a16:creationId xmlns:a16="http://schemas.microsoft.com/office/drawing/2014/main" id="{6F42C121-C7BB-33E7-5952-450E730286A0}"/>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630427" y="2671315"/>
            <a:ext cx="228600" cy="228600"/>
          </a:xfrm>
          <a:prstGeom prst="rect">
            <a:avLst/>
          </a:prstGeom>
        </p:spPr>
      </p:pic>
      <p:pic>
        <p:nvPicPr>
          <p:cNvPr id="125" name="Graphic 124" descr="Images with solid fill">
            <a:extLst>
              <a:ext uri="{FF2B5EF4-FFF2-40B4-BE49-F238E27FC236}">
                <a16:creationId xmlns:a16="http://schemas.microsoft.com/office/drawing/2014/main" id="{EFEDC057-CF3F-E42C-F38D-1D1E3B391CB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905392" y="2669830"/>
            <a:ext cx="228600" cy="228600"/>
          </a:xfrm>
          <a:prstGeom prst="rect">
            <a:avLst/>
          </a:prstGeom>
        </p:spPr>
      </p:pic>
      <p:pic>
        <p:nvPicPr>
          <p:cNvPr id="126" name="Graphic 125">
            <a:extLst>
              <a:ext uri="{FF2B5EF4-FFF2-40B4-BE49-F238E27FC236}">
                <a16:creationId xmlns:a16="http://schemas.microsoft.com/office/drawing/2014/main" id="{DAA06237-99B4-F568-BDF3-02FA529715E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495845" y="3530438"/>
            <a:ext cx="1168282" cy="972313"/>
          </a:xfrm>
          <a:prstGeom prst="rect">
            <a:avLst/>
          </a:prstGeom>
        </p:spPr>
      </p:pic>
      <p:pic>
        <p:nvPicPr>
          <p:cNvPr id="127" name="Picture 4">
            <a:extLst>
              <a:ext uri="{FF2B5EF4-FFF2-40B4-BE49-F238E27FC236}">
                <a16:creationId xmlns:a16="http://schemas.microsoft.com/office/drawing/2014/main" id="{B6E15CC4-A242-EF93-98B7-BEBC3E9A6E89}"/>
              </a:ext>
              <a:ext uri="{C183D7F6-B498-43B3-948B-1728B52AA6E4}">
                <adec:decorative xmlns:adec="http://schemas.microsoft.com/office/drawing/2017/decorative" val="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944710" y="3838397"/>
            <a:ext cx="356392" cy="356394"/>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migrate 2">
            <a:extLst>
              <a:ext uri="{FF2B5EF4-FFF2-40B4-BE49-F238E27FC236}">
                <a16:creationId xmlns:a16="http://schemas.microsoft.com/office/drawing/2014/main" id="{AC5E5738-D0B7-5F03-59D1-D7B66555C1F6}"/>
              </a:ext>
              <a:ext uri="{C183D7F6-B498-43B3-948B-1728B52AA6E4}">
                <adec:decorative xmlns:adec="http://schemas.microsoft.com/office/drawing/2017/decorative" val="1"/>
              </a:ext>
            </a:extLst>
          </p:cNvPr>
          <p:cNvGrpSpPr>
            <a:grpSpLocks noChangeAspect="1"/>
          </p:cNvGrpSpPr>
          <p:nvPr/>
        </p:nvGrpSpPr>
        <p:grpSpPr>
          <a:xfrm>
            <a:off x="9282702" y="4945416"/>
            <a:ext cx="458808" cy="457200"/>
            <a:chOff x="697286" y="2098371"/>
            <a:chExt cx="443544" cy="441988"/>
          </a:xfrm>
        </p:grpSpPr>
        <p:sp>
          <p:nvSpPr>
            <p:cNvPr id="133" name="Freeform 765">
              <a:extLst>
                <a:ext uri="{FF2B5EF4-FFF2-40B4-BE49-F238E27FC236}">
                  <a16:creationId xmlns:a16="http://schemas.microsoft.com/office/drawing/2014/main" id="{7ADEDB5E-09CB-86C0-4D50-3B0DA4960926}"/>
                </a:ext>
              </a:extLst>
            </p:cNvPr>
            <p:cNvSpPr>
              <a:spLocks/>
            </p:cNvSpPr>
            <p:nvPr/>
          </p:nvSpPr>
          <p:spPr bwMode="auto">
            <a:xfrm>
              <a:off x="1024108" y="2099928"/>
              <a:ext cx="116722" cy="116722"/>
            </a:xfrm>
            <a:custGeom>
              <a:avLst/>
              <a:gdLst>
                <a:gd name="T0" fmla="*/ 50 w 101"/>
                <a:gd name="T1" fmla="*/ 101 h 101"/>
                <a:gd name="T2" fmla="*/ 0 w 101"/>
                <a:gd name="T3" fmla="*/ 51 h 101"/>
                <a:gd name="T4" fmla="*/ 50 w 101"/>
                <a:gd name="T5" fmla="*/ 0 h 101"/>
                <a:gd name="T6" fmla="*/ 101 w 101"/>
                <a:gd name="T7" fmla="*/ 51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9"/>
                    <a:pt x="0" y="51"/>
                  </a:cubicBezTo>
                  <a:cubicBezTo>
                    <a:pt x="0" y="23"/>
                    <a:pt x="22" y="0"/>
                    <a:pt x="50" y="0"/>
                  </a:cubicBezTo>
                  <a:cubicBezTo>
                    <a:pt x="78" y="0"/>
                    <a:pt x="101" y="23"/>
                    <a:pt x="101" y="51"/>
                  </a:cubicBezTo>
                  <a:cubicBezTo>
                    <a:pt x="101" y="79"/>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766">
              <a:extLst>
                <a:ext uri="{FF2B5EF4-FFF2-40B4-BE49-F238E27FC236}">
                  <a16:creationId xmlns:a16="http://schemas.microsoft.com/office/drawing/2014/main" id="{3DEE0B50-CDB8-680C-F1E3-F2015B2AD632}"/>
                </a:ext>
              </a:extLst>
            </p:cNvPr>
            <p:cNvSpPr>
              <a:spLocks/>
            </p:cNvSpPr>
            <p:nvPr/>
          </p:nvSpPr>
          <p:spPr bwMode="auto">
            <a:xfrm>
              <a:off x="1024108" y="2261782"/>
              <a:ext cx="116722" cy="116722"/>
            </a:xfrm>
            <a:custGeom>
              <a:avLst/>
              <a:gdLst>
                <a:gd name="T0" fmla="*/ 50 w 101"/>
                <a:gd name="T1" fmla="*/ 101 h 101"/>
                <a:gd name="T2" fmla="*/ 0 w 101"/>
                <a:gd name="T3" fmla="*/ 50 h 101"/>
                <a:gd name="T4" fmla="*/ 50 w 101"/>
                <a:gd name="T5" fmla="*/ 0 h 101"/>
                <a:gd name="T6" fmla="*/ 101 w 101"/>
                <a:gd name="T7" fmla="*/ 50 h 101"/>
                <a:gd name="T8" fmla="*/ 50 w 101"/>
                <a:gd name="T9" fmla="*/ 101 h 101"/>
              </a:gdLst>
              <a:ahLst/>
              <a:cxnLst>
                <a:cxn ang="0">
                  <a:pos x="T0" y="T1"/>
                </a:cxn>
                <a:cxn ang="0">
                  <a:pos x="T2" y="T3"/>
                </a:cxn>
                <a:cxn ang="0">
                  <a:pos x="T4" y="T5"/>
                </a:cxn>
                <a:cxn ang="0">
                  <a:pos x="T6" y="T7"/>
                </a:cxn>
                <a:cxn ang="0">
                  <a:pos x="T8" y="T9"/>
                </a:cxn>
              </a:cxnLst>
              <a:rect l="0" t="0" r="r" b="b"/>
              <a:pathLst>
                <a:path w="101" h="101">
                  <a:moveTo>
                    <a:pt x="50" y="101"/>
                  </a:moveTo>
                  <a:cubicBezTo>
                    <a:pt x="22" y="101"/>
                    <a:pt x="0" y="78"/>
                    <a:pt x="0" y="50"/>
                  </a:cubicBezTo>
                  <a:cubicBezTo>
                    <a:pt x="0" y="22"/>
                    <a:pt x="22" y="0"/>
                    <a:pt x="50" y="0"/>
                  </a:cubicBezTo>
                  <a:cubicBezTo>
                    <a:pt x="78" y="0"/>
                    <a:pt x="101" y="22"/>
                    <a:pt x="101" y="50"/>
                  </a:cubicBezTo>
                  <a:cubicBezTo>
                    <a:pt x="101" y="78"/>
                    <a:pt x="79" y="101"/>
                    <a:pt x="50" y="10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767">
              <a:extLst>
                <a:ext uri="{FF2B5EF4-FFF2-40B4-BE49-F238E27FC236}">
                  <a16:creationId xmlns:a16="http://schemas.microsoft.com/office/drawing/2014/main" id="{1570D782-31BA-DBA3-E519-3889BBA7B918}"/>
                </a:ext>
              </a:extLst>
            </p:cNvPr>
            <p:cNvSpPr>
              <a:spLocks noChangeArrowheads="1"/>
            </p:cNvSpPr>
            <p:nvPr/>
          </p:nvSpPr>
          <p:spPr bwMode="auto">
            <a:xfrm>
              <a:off x="697286" y="2261782"/>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768">
              <a:extLst>
                <a:ext uri="{FF2B5EF4-FFF2-40B4-BE49-F238E27FC236}">
                  <a16:creationId xmlns:a16="http://schemas.microsoft.com/office/drawing/2014/main" id="{4F5EBE3D-50C6-B708-3A5E-CE46556CF193}"/>
                </a:ext>
              </a:extLst>
            </p:cNvPr>
            <p:cNvSpPr>
              <a:spLocks noChangeArrowheads="1"/>
            </p:cNvSpPr>
            <p:nvPr/>
          </p:nvSpPr>
          <p:spPr bwMode="auto">
            <a:xfrm>
              <a:off x="697286" y="2098371"/>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769">
              <a:extLst>
                <a:ext uri="{FF2B5EF4-FFF2-40B4-BE49-F238E27FC236}">
                  <a16:creationId xmlns:a16="http://schemas.microsoft.com/office/drawing/2014/main" id="{AEBFC037-003D-0045-AF08-A10586E0F054}"/>
                </a:ext>
              </a:extLst>
            </p:cNvPr>
            <p:cNvSpPr>
              <a:spLocks noChangeArrowheads="1"/>
            </p:cNvSpPr>
            <p:nvPr/>
          </p:nvSpPr>
          <p:spPr bwMode="auto">
            <a:xfrm>
              <a:off x="697286" y="2423637"/>
              <a:ext cx="116722" cy="1167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770">
              <a:extLst>
                <a:ext uri="{FF2B5EF4-FFF2-40B4-BE49-F238E27FC236}">
                  <a16:creationId xmlns:a16="http://schemas.microsoft.com/office/drawing/2014/main" id="{B5CCA901-1FBF-554C-4370-C630F22B2575}"/>
                </a:ext>
              </a:extLst>
            </p:cNvPr>
            <p:cNvSpPr>
              <a:spLocks/>
            </p:cNvSpPr>
            <p:nvPr/>
          </p:nvSpPr>
          <p:spPr bwMode="auto">
            <a:xfrm>
              <a:off x="1024108" y="2423637"/>
              <a:ext cx="116722" cy="116722"/>
            </a:xfrm>
            <a:custGeom>
              <a:avLst/>
              <a:gdLst>
                <a:gd name="T0" fmla="*/ 50 w 101"/>
                <a:gd name="T1" fmla="*/ 102 h 102"/>
                <a:gd name="T2" fmla="*/ 0 w 101"/>
                <a:gd name="T3" fmla="*/ 51 h 102"/>
                <a:gd name="T4" fmla="*/ 50 w 101"/>
                <a:gd name="T5" fmla="*/ 0 h 102"/>
                <a:gd name="T6" fmla="*/ 101 w 101"/>
                <a:gd name="T7" fmla="*/ 51 h 102"/>
                <a:gd name="T8" fmla="*/ 50 w 101"/>
                <a:gd name="T9" fmla="*/ 102 h 102"/>
              </a:gdLst>
              <a:ahLst/>
              <a:cxnLst>
                <a:cxn ang="0">
                  <a:pos x="T0" y="T1"/>
                </a:cxn>
                <a:cxn ang="0">
                  <a:pos x="T2" y="T3"/>
                </a:cxn>
                <a:cxn ang="0">
                  <a:pos x="T4" y="T5"/>
                </a:cxn>
                <a:cxn ang="0">
                  <a:pos x="T6" y="T7"/>
                </a:cxn>
                <a:cxn ang="0">
                  <a:pos x="T8" y="T9"/>
                </a:cxn>
              </a:cxnLst>
              <a:rect l="0" t="0" r="r" b="b"/>
              <a:pathLst>
                <a:path w="101" h="102">
                  <a:moveTo>
                    <a:pt x="50" y="102"/>
                  </a:moveTo>
                  <a:cubicBezTo>
                    <a:pt x="22" y="102"/>
                    <a:pt x="0" y="79"/>
                    <a:pt x="0" y="51"/>
                  </a:cubicBezTo>
                  <a:cubicBezTo>
                    <a:pt x="0" y="23"/>
                    <a:pt x="22" y="0"/>
                    <a:pt x="50" y="0"/>
                  </a:cubicBezTo>
                  <a:cubicBezTo>
                    <a:pt x="78" y="0"/>
                    <a:pt x="101" y="23"/>
                    <a:pt x="101" y="51"/>
                  </a:cubicBezTo>
                  <a:cubicBezTo>
                    <a:pt x="101" y="79"/>
                    <a:pt x="79" y="102"/>
                    <a:pt x="50" y="10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771">
              <a:extLst>
                <a:ext uri="{FF2B5EF4-FFF2-40B4-BE49-F238E27FC236}">
                  <a16:creationId xmlns:a16="http://schemas.microsoft.com/office/drawing/2014/main" id="{6EF4B3CC-F3D1-F311-09DE-1E7A848F35E8}"/>
                </a:ext>
              </a:extLst>
            </p:cNvPr>
            <p:cNvSpPr>
              <a:spLocks/>
            </p:cNvSpPr>
            <p:nvPr/>
          </p:nvSpPr>
          <p:spPr bwMode="auto">
            <a:xfrm>
              <a:off x="873147" y="2436087"/>
              <a:ext cx="116722" cy="94934"/>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772">
              <a:extLst>
                <a:ext uri="{FF2B5EF4-FFF2-40B4-BE49-F238E27FC236}">
                  <a16:creationId xmlns:a16="http://schemas.microsoft.com/office/drawing/2014/main" id="{73EFE611-38A5-8363-E93D-D3FA97E16084}"/>
                </a:ext>
              </a:extLst>
            </p:cNvPr>
            <p:cNvSpPr>
              <a:spLocks/>
            </p:cNvSpPr>
            <p:nvPr/>
          </p:nvSpPr>
          <p:spPr bwMode="auto">
            <a:xfrm>
              <a:off x="873147" y="2274233"/>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773">
              <a:extLst>
                <a:ext uri="{FF2B5EF4-FFF2-40B4-BE49-F238E27FC236}">
                  <a16:creationId xmlns:a16="http://schemas.microsoft.com/office/drawing/2014/main" id="{A624B354-CE23-5A3B-1A1B-1023F6713523}"/>
                </a:ext>
              </a:extLst>
            </p:cNvPr>
            <p:cNvSpPr>
              <a:spLocks/>
            </p:cNvSpPr>
            <p:nvPr/>
          </p:nvSpPr>
          <p:spPr bwMode="auto">
            <a:xfrm>
              <a:off x="873147" y="2110821"/>
              <a:ext cx="116722" cy="93378"/>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ctr" defTabSz="914224" rtl="0" eaLnBrk="1" fontAlgn="base"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2" name="Rectangle: Rounded Corners 141">
            <a:extLst>
              <a:ext uri="{FF2B5EF4-FFF2-40B4-BE49-F238E27FC236}">
                <a16:creationId xmlns:a16="http://schemas.microsoft.com/office/drawing/2014/main" id="{5C71A95E-FD23-04BB-5B3E-7E267FB077AF}"/>
              </a:ext>
              <a:ext uri="{C183D7F6-B498-43B3-948B-1728B52AA6E4}">
                <adec:decorative xmlns:adec="http://schemas.microsoft.com/office/drawing/2017/decorative" val="1"/>
              </a:ext>
            </a:extLst>
          </p:cNvPr>
          <p:cNvSpPr/>
          <p:nvPr/>
        </p:nvSpPr>
        <p:spPr bwMode="auto">
          <a:xfrm>
            <a:off x="9178422" y="4853976"/>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3BBA0D65-DBAF-C9D3-EB19-0C357A525104}"/>
              </a:ext>
            </a:extLst>
          </p:cNvPr>
          <p:cNvSpPr txBox="1"/>
          <p:nvPr/>
        </p:nvSpPr>
        <p:spPr>
          <a:xfrm>
            <a:off x="8882171" y="5524382"/>
            <a:ext cx="1303563"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Vector Embedding </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 name="Rectangle: Rounded Corners 8">
            <a:extLst>
              <a:ext uri="{FF2B5EF4-FFF2-40B4-BE49-F238E27FC236}">
                <a16:creationId xmlns:a16="http://schemas.microsoft.com/office/drawing/2014/main" id="{173D3A95-F756-8772-B77E-791C20EA1179}"/>
              </a:ext>
              <a:ext uri="{C183D7F6-B498-43B3-948B-1728B52AA6E4}">
                <adec:decorative xmlns:adec="http://schemas.microsoft.com/office/drawing/2017/decorative" val="1"/>
              </a:ext>
            </a:extLst>
          </p:cNvPr>
          <p:cNvSpPr/>
          <p:nvPr/>
        </p:nvSpPr>
        <p:spPr bwMode="auto">
          <a:xfrm>
            <a:off x="3859301" y="4877173"/>
            <a:ext cx="640080" cy="640080"/>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6AA4BDD-9778-802C-8976-B4694E45DEBD}"/>
              </a:ext>
            </a:extLst>
          </p:cNvPr>
          <p:cNvSpPr txBox="1"/>
          <p:nvPr/>
        </p:nvSpPr>
        <p:spPr>
          <a:xfrm>
            <a:off x="3768638" y="5492402"/>
            <a:ext cx="81266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Container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2" name="Graphic 11">
            <a:extLst>
              <a:ext uri="{FF2B5EF4-FFF2-40B4-BE49-F238E27FC236}">
                <a16:creationId xmlns:a16="http://schemas.microsoft.com/office/drawing/2014/main" id="{28705AE8-5735-6058-CF22-BB11D4C5F7B8}"/>
              </a:ext>
            </a:extLst>
          </p:cNvPr>
          <p:cNvPicPr>
            <a:picLocks/>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3950650" y="4994914"/>
            <a:ext cx="457200" cy="457200"/>
          </a:xfrm>
          <a:prstGeom prst="rect">
            <a:avLst/>
          </a:prstGeom>
          <a:effectLst>
            <a:outerShdw blurRad="127000" algn="ctr" rotWithShape="0">
              <a:prstClr val="black">
                <a:alpha val="20000"/>
              </a:prstClr>
            </a:outerShdw>
          </a:effectLst>
        </p:spPr>
      </p:pic>
      <p:pic>
        <p:nvPicPr>
          <p:cNvPr id="8" name="Graphic 7" descr="Vlog with solid fill">
            <a:extLst>
              <a:ext uri="{FF2B5EF4-FFF2-40B4-BE49-F238E27FC236}">
                <a16:creationId xmlns:a16="http://schemas.microsoft.com/office/drawing/2014/main" id="{43593761-6308-5AE5-5498-2ADD134D9BE4}"/>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1051501" y="3604152"/>
            <a:ext cx="457200" cy="457200"/>
          </a:xfrm>
          <a:prstGeom prst="rect">
            <a:avLst/>
          </a:prstGeom>
        </p:spPr>
      </p:pic>
      <p:pic>
        <p:nvPicPr>
          <p:cNvPr id="14" name="Graphic 13" descr="Ui Ux with solid fill">
            <a:extLst>
              <a:ext uri="{FF2B5EF4-FFF2-40B4-BE49-F238E27FC236}">
                <a16:creationId xmlns:a16="http://schemas.microsoft.com/office/drawing/2014/main" id="{91E23364-D5CB-A502-8348-B8EEF837B7B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1010119" y="4388159"/>
            <a:ext cx="457200" cy="457200"/>
          </a:xfrm>
          <a:prstGeom prst="rect">
            <a:avLst/>
          </a:prstGeom>
        </p:spPr>
      </p:pic>
      <p:sp>
        <p:nvSpPr>
          <p:cNvPr id="15" name="TextBox 14">
            <a:extLst>
              <a:ext uri="{FF2B5EF4-FFF2-40B4-BE49-F238E27FC236}">
                <a16:creationId xmlns:a16="http://schemas.microsoft.com/office/drawing/2014/main" id="{D8F790A2-F0DE-B8E5-BC1E-57F15B53912C}"/>
              </a:ext>
            </a:extLst>
          </p:cNvPr>
          <p:cNvSpPr txBox="1"/>
          <p:nvPr/>
        </p:nvSpPr>
        <p:spPr>
          <a:xfrm>
            <a:off x="738553" y="4782043"/>
            <a:ext cx="99851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Desktop App</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3" name="Graphic 2">
            <a:extLst>
              <a:ext uri="{FF2B5EF4-FFF2-40B4-BE49-F238E27FC236}">
                <a16:creationId xmlns:a16="http://schemas.microsoft.com/office/drawing/2014/main" id="{54ECF7BF-5021-8473-DE41-BA14E43818D1}"/>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4927274" y="4968613"/>
            <a:ext cx="457200" cy="457200"/>
          </a:xfrm>
          <a:prstGeom prst="rect">
            <a:avLst/>
          </a:prstGeom>
        </p:spPr>
      </p:pic>
      <p:grpSp>
        <p:nvGrpSpPr>
          <p:cNvPr id="13" name="Group 12">
            <a:extLst>
              <a:ext uri="{FF2B5EF4-FFF2-40B4-BE49-F238E27FC236}">
                <a16:creationId xmlns:a16="http://schemas.microsoft.com/office/drawing/2014/main" id="{C0872755-1D92-9A4D-7464-43DCAE907847}"/>
              </a:ext>
            </a:extLst>
          </p:cNvPr>
          <p:cNvGrpSpPr/>
          <p:nvPr/>
        </p:nvGrpSpPr>
        <p:grpSpPr>
          <a:xfrm>
            <a:off x="3820863" y="2871290"/>
            <a:ext cx="1700630" cy="602374"/>
            <a:chOff x="3713206" y="2441146"/>
            <a:chExt cx="1828800" cy="556604"/>
          </a:xfrm>
        </p:grpSpPr>
        <p:pic>
          <p:nvPicPr>
            <p:cNvPr id="16" name="Picture 2" descr="pink circles of semantic kernel">
              <a:extLst>
                <a:ext uri="{FF2B5EF4-FFF2-40B4-BE49-F238E27FC236}">
                  <a16:creationId xmlns:a16="http://schemas.microsoft.com/office/drawing/2014/main" id="{83276DC7-487F-1BD8-4301-F985555E5084}"/>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flipV="1">
              <a:off x="3713206" y="2790857"/>
              <a:ext cx="1828800" cy="2068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pink circles of semantic kernel">
              <a:extLst>
                <a:ext uri="{FF2B5EF4-FFF2-40B4-BE49-F238E27FC236}">
                  <a16:creationId xmlns:a16="http://schemas.microsoft.com/office/drawing/2014/main" id="{A3192CEC-C9CA-AE1C-7035-55552F61370F}"/>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713206" y="2602125"/>
              <a:ext cx="1828800" cy="183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pink circles of semantic kernel">
              <a:extLst>
                <a:ext uri="{FF2B5EF4-FFF2-40B4-BE49-F238E27FC236}">
                  <a16:creationId xmlns:a16="http://schemas.microsoft.com/office/drawing/2014/main" id="{92BF0F5D-9190-885A-7A70-C690F4AA45E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3713206" y="2441146"/>
              <a:ext cx="1828800" cy="15192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5F39F659-C941-B075-EE4C-86A91767B725}"/>
              </a:ext>
            </a:extLst>
          </p:cNvPr>
          <p:cNvSpPr txBox="1"/>
          <p:nvPr/>
        </p:nvSpPr>
        <p:spPr>
          <a:xfrm>
            <a:off x="3757909" y="3437589"/>
            <a:ext cx="18359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LLM AI App Dev SDK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Semantic Kernel</a:t>
            </a:r>
            <a:endParaRPr kumimoji="0" lang="en-CA"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22" name="Group 21">
            <a:extLst>
              <a:ext uri="{FF2B5EF4-FFF2-40B4-BE49-F238E27FC236}">
                <a16:creationId xmlns:a16="http://schemas.microsoft.com/office/drawing/2014/main" id="{3B4B7451-BB62-839D-302F-70F8EAA7B3E6}"/>
              </a:ext>
              <a:ext uri="{C183D7F6-B498-43B3-948B-1728B52AA6E4}">
                <adec:decorative xmlns:adec="http://schemas.microsoft.com/office/drawing/2017/decorative" val="1"/>
              </a:ext>
            </a:extLst>
          </p:cNvPr>
          <p:cNvGrpSpPr/>
          <p:nvPr/>
        </p:nvGrpSpPr>
        <p:grpSpPr>
          <a:xfrm>
            <a:off x="10640211" y="4903474"/>
            <a:ext cx="457200" cy="548640"/>
            <a:chOff x="2946335" y="2890143"/>
            <a:chExt cx="365761" cy="477414"/>
          </a:xfrm>
        </p:grpSpPr>
        <p:sp>
          <p:nvSpPr>
            <p:cNvPr id="24" name="Rectangle 23">
              <a:extLst>
                <a:ext uri="{FF2B5EF4-FFF2-40B4-BE49-F238E27FC236}">
                  <a16:creationId xmlns:a16="http://schemas.microsoft.com/office/drawing/2014/main" id="{DDD2F210-333D-8199-6E2B-70E862F80697}"/>
                </a:ext>
              </a:extLst>
            </p:cNvPr>
            <p:cNvSpPr/>
            <p:nvPr/>
          </p:nvSpPr>
          <p:spPr>
            <a:xfrm>
              <a:off x="2946335" y="2890143"/>
              <a:ext cx="365761" cy="47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48193"/>
              <a:endParaRPr lang="en-US">
                <a:solidFill>
                  <a:schemeClr val="tx1"/>
                </a:solidFill>
                <a:latin typeface="Segoe UI"/>
              </a:endParaRPr>
            </a:p>
          </p:txBody>
        </p:sp>
        <p:pic>
          <p:nvPicPr>
            <p:cNvPr id="25" name="Graphic 195">
              <a:extLst>
                <a:ext uri="{FF2B5EF4-FFF2-40B4-BE49-F238E27FC236}">
                  <a16:creationId xmlns:a16="http://schemas.microsoft.com/office/drawing/2014/main" id="{921DEF66-E54A-31D8-8072-880434443025}"/>
                </a:ext>
              </a:extLst>
            </p:cNvPr>
            <p:cNvPicPr>
              <a:picLocks noChangeAspect="1"/>
            </p:cNvPicPr>
            <p:nvPr/>
          </p:nvPicPr>
          <p:blipFill>
            <a:blip r:embed="rId40">
              <a:extLst>
                <a:ext uri="{28A0092B-C50C-407E-A947-70E740481C1C}">
                  <a14:useLocalDpi xmlns:a14="http://schemas.microsoft.com/office/drawing/2010/main"/>
                </a:ext>
                <a:ext uri="{96DAC541-7B7A-43D3-8B79-37D633B846F1}">
                  <asvg:svgBlip xmlns:asvg="http://schemas.microsoft.com/office/drawing/2016/SVG/main" r:embed="rId41"/>
                </a:ext>
              </a:extLst>
            </a:blip>
            <a:stretch>
              <a:fillRect/>
            </a:stretch>
          </p:blipFill>
          <p:spPr>
            <a:xfrm>
              <a:off x="2946336" y="2945970"/>
              <a:ext cx="365760" cy="365760"/>
            </a:xfrm>
            <a:prstGeom prst="rect">
              <a:avLst/>
            </a:prstGeom>
          </p:spPr>
        </p:pic>
      </p:grpSp>
      <p:sp>
        <p:nvSpPr>
          <p:cNvPr id="26" name="Rectangle 9">
            <a:extLst>
              <a:ext uri="{FF2B5EF4-FFF2-40B4-BE49-F238E27FC236}">
                <a16:creationId xmlns:a16="http://schemas.microsoft.com/office/drawing/2014/main" id="{8113C98D-F5E7-54D6-65BA-222D801D53CB}"/>
              </a:ext>
            </a:extLst>
          </p:cNvPr>
          <p:cNvSpPr/>
          <p:nvPr/>
        </p:nvSpPr>
        <p:spPr bwMode="auto">
          <a:xfrm>
            <a:off x="640318" y="508567"/>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企业“</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GPT</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化”智能应用架构</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3165254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7E3B651-F9A3-7ADA-290F-6F142C4A101B}"/>
              </a:ext>
            </a:extLst>
          </p:cNvPr>
          <p:cNvSpPr txBox="1">
            <a:spLocks/>
          </p:cNvSpPr>
          <p:nvPr/>
        </p:nvSpPr>
        <p:spPr>
          <a:xfrm>
            <a:off x="969633" y="2539305"/>
            <a:ext cx="3589115" cy="135421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algn="ctr"/>
            <a:r>
              <a:rPr lang="zh-CN" altLang="en-US"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创新场景及客户案例分享</a:t>
            </a:r>
          </a:p>
        </p:txBody>
      </p:sp>
      <p:pic>
        <p:nvPicPr>
          <p:cNvPr id="2" name="图片 1">
            <a:extLst>
              <a:ext uri="{FF2B5EF4-FFF2-40B4-BE49-F238E27FC236}">
                <a16:creationId xmlns:a16="http://schemas.microsoft.com/office/drawing/2014/main" id="{10E7EDE5-18C9-45A5-EA9C-DA4507FF9612}"/>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3968848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结构化和非结构化数据的推理：分类，情感，实体提取，搜索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使用嵌入模型改进文本搜索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产品反馈情绪</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客户和员工反馈分类</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索赔和风险分析</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支持邮件和通话记录</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写作辅助</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营销文案</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邮件标语</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长格式文本</a:t>
            </a:r>
            <a:endPar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根据要点分段</a:t>
            </a:r>
            <a:endParaRPr kumimoji="0" 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619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自然语言转换成代码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自然语言</a:t>
            </a:r>
            <a:r>
              <a:rPr lang="zh-CN" altLang="en-US" sz="1400" dirty="0">
                <a:solidFill>
                  <a:srgbClr val="FFFFFF"/>
                </a:solidFill>
                <a:latin typeface="微软雅黑" panose="020B0503020204020204" pitchFamily="34" charset="-122"/>
                <a:ea typeface="微软雅黑" panose="020B0503020204020204" pitchFamily="34" charset="-122"/>
              </a:rPr>
              <a:t>转换成</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SQL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代码</a:t>
            </a:r>
            <a:r>
              <a:rPr lang="zh-CN" altLang="en-US" sz="1400" dirty="0">
                <a:solidFill>
                  <a:srgbClr val="FFFFFF"/>
                </a:solidFill>
                <a:latin typeface="微软雅黑" panose="020B0503020204020204" pitchFamily="34" charset="-122"/>
                <a:ea typeface="微软雅黑" panose="020B0503020204020204" pitchFamily="34" charset="-122"/>
              </a:rPr>
              <a:t>转换成</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自然语言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代码</a:t>
            </a:r>
            <a:r>
              <a:rPr lang="zh-CN" altLang="en-US" sz="1400" dirty="0">
                <a:solidFill>
                  <a:srgbClr val="FFFFFF"/>
                </a:solidFill>
                <a:latin typeface="微软雅黑" panose="020B0503020204020204" pitchFamily="34" charset="-122"/>
                <a:ea typeface="微软雅黑" panose="020B0503020204020204" pitchFamily="34" charset="-122"/>
              </a:rPr>
              <a:t>注释</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代码重构</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TextBox 27">
            <a:extLst>
              <a:ext uri="{FF2B5EF4-FFF2-40B4-BE49-F238E27FC236}">
                <a16:creationId xmlns:a16="http://schemas.microsoft.com/office/drawing/2014/main" id="{D5BF66DB-A06E-7528-77A8-1D4C22E163E9}"/>
              </a:ext>
            </a:extLst>
          </p:cNvPr>
          <p:cNvSpPr txBox="1"/>
          <p:nvPr/>
        </p:nvSpPr>
        <p:spPr>
          <a:xfrm>
            <a:off x="8985436" y="511825"/>
            <a:ext cx="2563199" cy="44935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摘要模型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呼叫中心电话记录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SME</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文档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竞争性分析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同行分析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技术报告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产品和服务反馈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 </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会话 </a:t>
            </a:r>
            <a:r>
              <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AI</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为呼叫中心提供智能协助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技术支持聊天机器人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虚拟助手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虚拟人</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360252" y="136844"/>
            <a:ext cx="154985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语言模型</a:t>
            </a:r>
            <a:endParaRPr kumimoji="0" lang="en-US" altLang="zh-CN"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211683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078D4">
                    <a:lumMod val="60000"/>
                    <a:lumOff val="40000"/>
                  </a:srgbClr>
                </a:solidFill>
                <a:latin typeface="微软雅黑" panose="020B0503020204020204" pitchFamily="34" charset="-122"/>
                <a:ea typeface="微软雅黑" panose="020B0503020204020204" pitchFamily="34" charset="-122"/>
              </a:rPr>
              <a:t>GPT</a:t>
            </a:r>
            <a:r>
              <a:rPr lang="en-US" altLang="zh-CN" sz="2000" dirty="0">
                <a:solidFill>
                  <a:srgbClr val="0078D4">
                    <a:lumMod val="60000"/>
                    <a:lumOff val="40000"/>
                  </a:srgbClr>
                </a:solidFill>
                <a:latin typeface="微软雅黑" panose="020B0503020204020204" pitchFamily="34" charset="-122"/>
                <a:ea typeface="微软雅黑" panose="020B0503020204020204" pitchFamily="34" charset="-122"/>
              </a:rPr>
              <a:t>-4</a:t>
            </a:r>
            <a:r>
              <a:rPr lang="zh-CN" altLang="en-US" sz="2000" dirty="0">
                <a:solidFill>
                  <a:srgbClr val="0078D4">
                    <a:lumMod val="60000"/>
                    <a:lumOff val="40000"/>
                  </a:srgbClr>
                </a:solidFill>
                <a:latin typeface="微软雅黑" panose="020B0503020204020204" pitchFamily="34" charset="-122"/>
                <a:ea typeface="微软雅黑" panose="020B0503020204020204" pitchFamily="34" charset="-122"/>
              </a:rPr>
              <a:t>代码生成</a:t>
            </a:r>
            <a:endParaRPr kumimoji="0" lang="en-US" sz="2000" b="0" i="0" u="none" strike="noStrike" kern="1200" cap="none" spc="0" normalizeH="0" baseline="0" noProof="0" dirty="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35449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多模型应用场景 </a:t>
            </a:r>
            <a:endPar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客服中心</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分类</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将邮件发送到合适的分组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情绪</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优先应对情绪不佳的客户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实体提取和搜索</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分析责任和风险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邮件和电话记录总结</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客户邮件答复的生成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营销活动快速响应：分类、情感、汇总、内容生成、图像生成</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创意构思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播客和音乐播放列表图像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内容聚合</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营销活动个性化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a:solidFill>
                  <a:srgbClr val="FFFFFF"/>
                </a:solidFill>
                <a:latin typeface="微软雅黑" panose="020B0503020204020204" pitchFamily="34" charset="-122"/>
                <a:ea typeface="微软雅黑" panose="020B0503020204020204" pitchFamily="34" charset="-122"/>
              </a:rPr>
              <a:t>高级定制</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DALL·E </a:t>
            </a:r>
          </a:p>
        </p:txBody>
      </p:sp>
      <p:sp>
        <p:nvSpPr>
          <p:cNvPr id="2" name="Rectangle 9">
            <a:extLst>
              <a:ext uri="{FF2B5EF4-FFF2-40B4-BE49-F238E27FC236}">
                <a16:creationId xmlns:a16="http://schemas.microsoft.com/office/drawing/2014/main" id="{64DEC344-A7D1-CE42-A52C-E4440E8CA99C}"/>
              </a:ext>
            </a:extLst>
          </p:cNvPr>
          <p:cNvSpPr/>
          <p:nvPr/>
        </p:nvSpPr>
        <p:spPr bwMode="auto">
          <a:xfrm>
            <a:off x="588265" y="316330"/>
            <a:ext cx="2811152" cy="1117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Azure OpenAI </a:t>
            </a:r>
          </a:p>
          <a:p>
            <a:pPr lvl="0" algn="ctr"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应用场景</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004600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26">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6">
                                            <p:txEl>
                                              <p:pRg st="1" end="1"/>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6">
                                            <p:txEl>
                                              <p:pRg st="2" end="2"/>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6">
                                            <p:txEl>
                                              <p:pRg st="3" end="3"/>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630659" y="1497765"/>
            <a:ext cx="10070109" cy="1349868"/>
            <a:chOff x="1097007" y="754124"/>
            <a:chExt cx="10070109" cy="1349868"/>
          </a:xfrm>
        </p:grpSpPr>
        <p:sp>
          <p:nvSpPr>
            <p:cNvPr id="2" name="TextBox 1">
              <a:extLst>
                <a:ext uri="{FF2B5EF4-FFF2-40B4-BE49-F238E27FC236}">
                  <a16:creationId xmlns:a16="http://schemas.microsoft.com/office/drawing/2014/main" id="{54F9EBE8-22F2-46CE-F61F-A52FBC9F1B77}"/>
                </a:ext>
              </a:extLst>
            </p:cNvPr>
            <p:cNvSpPr txBox="1"/>
            <p:nvPr/>
          </p:nvSpPr>
          <p:spPr>
            <a:xfrm>
              <a:off x="1097007" y="1568461"/>
              <a:ext cx="1132452"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客户服务</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10770055" y="754124"/>
              <a:ext cx="397061" cy="38187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solidFill>
              <a:srgbClr val="00B0F0"/>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cs typeface="+mn-cs"/>
              </a:endParaRPr>
            </a:p>
          </p:txBody>
        </p:sp>
      </p:grpSp>
      <p:sp>
        <p:nvSpPr>
          <p:cNvPr id="42" name="TextBox 41">
            <a:extLst>
              <a:ext uri="{FF2B5EF4-FFF2-40B4-BE49-F238E27FC236}">
                <a16:creationId xmlns:a16="http://schemas.microsoft.com/office/drawing/2014/main" id="{EE3C946A-F25A-916A-6FF0-0F48C21B3822}"/>
              </a:ext>
            </a:extLst>
          </p:cNvPr>
          <p:cNvSpPr txBox="1"/>
          <p:nvPr/>
        </p:nvSpPr>
        <p:spPr>
          <a:xfrm>
            <a:off x="3328138" y="1576942"/>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销售市场</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7825392" y="1555557"/>
            <a:ext cx="2119635" cy="365553"/>
            <a:chOff x="9552195" y="1513523"/>
            <a:chExt cx="2119635" cy="365553"/>
          </a:xfrm>
        </p:grpSpPr>
        <p:sp>
          <p:nvSpPr>
            <p:cNvPr id="54" name="Graphic 15">
              <a:extLst>
                <a:ext uri="{FF2B5EF4-FFF2-40B4-BE49-F238E27FC236}">
                  <a16:creationId xmlns:a16="http://schemas.microsoft.com/office/drawing/2014/main" id="{55095135-A0DB-9BF4-C811-4BA4702E7817}"/>
                </a:ext>
              </a:extLst>
            </p:cNvPr>
            <p:cNvSpPr/>
            <p:nvPr/>
          </p:nvSpPr>
          <p:spPr>
            <a:xfrm>
              <a:off x="9552195" y="1513523"/>
              <a:ext cx="431720" cy="365553"/>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solidFill>
              <a:srgbClr val="00B0F0"/>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164536" y="153314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anose="020B0502040204020203" pitchFamily="34" charset="0"/>
                </a:rPr>
                <a:t>知识管理</a:t>
              </a:r>
              <a:endParaRPr kumimoji="0" 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2809106" y="2196183"/>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舆情监控</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社交媒体趋势总结</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7368677" y="1680817"/>
            <a:ext cx="0" cy="228087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5254350" y="2201617"/>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专业主题文档生成</a:t>
            </a:r>
            <a:endPar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财务报告，分析师文章</a:t>
            </a:r>
            <a:r>
              <a:rPr kumimoji="0" lang="en-CA"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2809106" y="3167946"/>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客制化的产品推荐</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5254350" y="3173380"/>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代码生成和代码注释</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4941399" y="1618964"/>
            <a:ext cx="0" cy="2357970"/>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2479927" y="1603724"/>
            <a:ext cx="0" cy="2357970"/>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7681629" y="2144571"/>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企业内部的知识挖掘和检索</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7689005" y="3116334"/>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针对特定知识体系的</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培训资料和问答系统</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493561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问答式企业知识搜索（</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Chat your</a:t>
            </a:r>
            <a:r>
              <a:rPr kumimoji="0" lang="en-US" altLang="zh-CN" sz="1400" b="0" i="0" u="none" strike="noStrike" kern="1200" cap="none" spc="0" normalizeH="0" noProof="0">
                <a:ln>
                  <a:noFill/>
                </a:ln>
                <a:solidFill>
                  <a:srgbClr val="FFFFFF"/>
                </a:solidFill>
                <a:effectLst/>
                <a:uLnTx/>
                <a:uFillTx/>
                <a:latin typeface="微软雅黑" panose="020B0503020204020204" pitchFamily="34" charset="-122"/>
                <a:ea typeface="微软雅黑" panose="020B0503020204020204" pitchFamily="34" charset="-122"/>
                <a:cs typeface="+mn-cs"/>
              </a:rPr>
              <a:t> Web</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针对特定文章做内容检索</a:t>
            </a: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、摘要</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生成</a:t>
            </a: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、自然语言答复，做企业内部的</a:t>
            </a:r>
            <a:r>
              <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New Bing</a:t>
            </a:r>
            <a:endPar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4042" y="4646002"/>
            <a:ext cx="11430923" cy="0"/>
          </a:xfrm>
          <a:prstGeom prst="line">
            <a:avLst/>
          </a:prstGeom>
          <a:ln w="15875"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02224" y="4543764"/>
            <a:ext cx="4473800" cy="307777"/>
          </a:xfrm>
          <a:prstGeom prst="rect">
            <a:avLst/>
          </a:prstGeom>
          <a:solidFill>
            <a:schemeClr val="bg1"/>
          </a:solid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微软雅黑"/>
                <a:ea typeface="微软雅黑"/>
              </a:rPr>
              <a:t>案例</a:t>
            </a:r>
            <a:endParaRPr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微软雅黑" panose="020B0503020204020204" pitchFamily="34" charset="-122"/>
              <a:ea typeface="微软雅黑" panose="020B0503020204020204" pitchFamily="34" charset="-122"/>
            </a:endParaRP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404588"/>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lang="zh-CN" altLang="en-US" sz="1400">
                <a:latin typeface="微软雅黑"/>
                <a:ea typeface="微软雅黑"/>
              </a:rPr>
              <a:t>智能文档处理 </a:t>
            </a:r>
            <a:r>
              <a:rPr lang="en-US" altLang="zh-CN" sz="1400">
                <a:latin typeface="微软雅黑"/>
                <a:ea typeface="微软雅黑"/>
              </a:rPr>
              <a:t>(Chat your Doc )</a:t>
            </a:r>
            <a:r>
              <a:rPr kumimoji="0" lang="zh-CN" altLang="en-US" sz="1400" b="0" i="0" u="none" strike="noStrike" kern="1200" cap="none" spc="0" normalizeH="0" baseline="0" noProof="0">
                <a:ln>
                  <a:noFill/>
                </a:ln>
                <a:effectLst/>
                <a:uLnTx/>
                <a:uFillTx/>
                <a:latin typeface="微软雅黑"/>
                <a:ea typeface="微软雅黑"/>
              </a:rPr>
              <a:t>：</a:t>
            </a:r>
            <a:r>
              <a:rPr lang="zh-CN" altLang="en-US" sz="1400">
                <a:latin typeface="微软雅黑"/>
                <a:ea typeface="微软雅黑"/>
              </a:rPr>
              <a:t>针对纸质化，图片等非结构化数据进行文字识别和关键信息抽取，并通过RPA系统进行自动录入</a:t>
            </a:r>
            <a:endParaRPr kumimoji="0" lang="en-CA" sz="1400" b="0" i="0" u="none" strike="noStrike" kern="1200" cap="none" spc="0" normalizeH="0" baseline="0" noProof="0">
              <a:ln>
                <a:noFill/>
              </a:ln>
              <a:effectLst/>
              <a:uLnTx/>
              <a:uFillTx/>
              <a:latin typeface="微软雅黑"/>
              <a:ea typeface="微软雅黑"/>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334042" y="2193537"/>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基于特定任务或知识的</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问答机器人</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334042" y="3168629"/>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泛化的闲聊机器人</a:t>
            </a:r>
            <a:endPar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582919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altLang="zh-CN" sz="1400" err="1">
                <a:solidFill>
                  <a:schemeClr val="tx1"/>
                </a:solidFill>
                <a:latin typeface="微软雅黑"/>
                <a:ea typeface="微软雅黑"/>
              </a:rPr>
              <a:t>智能数据Copilot</a:t>
            </a:r>
            <a:r>
              <a:rPr lang="en-US" altLang="zh-CN" sz="1400">
                <a:solidFill>
                  <a:schemeClr val="tx1"/>
                </a:solidFill>
                <a:latin typeface="微软雅黑"/>
                <a:ea typeface="微软雅黑"/>
              </a:rPr>
              <a:t> (Chat your Data)：</a:t>
            </a:r>
            <a:r>
              <a:rPr lang="en-US" altLang="zh-CN" sz="1400" err="1">
                <a:solidFill>
                  <a:schemeClr val="tx1"/>
                </a:solidFill>
                <a:latin typeface="微软雅黑"/>
                <a:ea typeface="微软雅黑"/>
              </a:rPr>
              <a:t>针对企业现有数据提供基于自然语言实现零代码的数据自服务查询</a:t>
            </a:r>
            <a:endParaRPr lang="en-US" altLang="zh-CN" sz="1400" b="0" i="0" u="none" strike="noStrike" kern="1200" cap="none" spc="0" normalizeH="0" baseline="0" noProof="0">
              <a:ln>
                <a:noFill/>
              </a:ln>
              <a:solidFill>
                <a:schemeClr val="tx1"/>
              </a:solidFill>
              <a:effectLst/>
              <a:uLnTx/>
              <a:uFillTx/>
              <a:latin typeface="微软雅黑"/>
              <a:ea typeface="微软雅黑"/>
            </a:endParaRP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5374355" y="1505561"/>
            <a:ext cx="2143395" cy="516155"/>
            <a:chOff x="6477793" y="1427148"/>
            <a:chExt cx="2143395" cy="516155"/>
          </a:xfrm>
        </p:grpSpPr>
        <p:sp>
          <p:nvSpPr>
            <p:cNvPr id="53" name="TextBox 52">
              <a:extLst>
                <a:ext uri="{FF2B5EF4-FFF2-40B4-BE49-F238E27FC236}">
                  <a16:creationId xmlns:a16="http://schemas.microsoft.com/office/drawing/2014/main" id="{4DC40F92-A716-4A06-9433-3B4DE3442E31}"/>
                </a:ext>
              </a:extLst>
            </p:cNvPr>
            <p:cNvSpPr txBox="1"/>
            <p:nvPr/>
          </p:nvSpPr>
          <p:spPr>
            <a:xfrm>
              <a:off x="7197714" y="1517012"/>
              <a:ext cx="142347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anose="020B0502040204020203" pitchFamily="34" charset="0"/>
                </a:rPr>
                <a:t>内容生成</a:t>
              </a:r>
              <a:endParaRPr kumimoji="0" 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solidFill>
                <a:srgbClr val="00B0F0"/>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
        <p:nvSpPr>
          <p:cNvPr id="18" name="TextBox 17">
            <a:extLst>
              <a:ext uri="{FF2B5EF4-FFF2-40B4-BE49-F238E27FC236}">
                <a16:creationId xmlns:a16="http://schemas.microsoft.com/office/drawing/2014/main" id="{3DF7C39A-01A8-DD7C-DAED-8FE41C5A74B1}"/>
              </a:ext>
            </a:extLst>
          </p:cNvPr>
          <p:cNvSpPr txBox="1"/>
          <p:nvPr/>
        </p:nvSpPr>
        <p:spPr>
          <a:xfrm>
            <a:off x="10818037" y="1565709"/>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辅助决策</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19" name="Straight Connector 18">
            <a:extLst>
              <a:ext uri="{FF2B5EF4-FFF2-40B4-BE49-F238E27FC236}">
                <a16:creationId xmlns:a16="http://schemas.microsoft.com/office/drawing/2014/main" id="{1F3617E9-E362-87CD-E29A-AC4AB3CE415B}"/>
              </a:ext>
              <a:ext uri="{C183D7F6-B498-43B3-948B-1728B52AA6E4}">
                <adec:decorative xmlns:adec="http://schemas.microsoft.com/office/drawing/2017/decorative" val="1"/>
              </a:ext>
            </a:extLst>
          </p:cNvPr>
          <p:cNvCxnSpPr>
            <a:cxnSpLocks/>
          </p:cNvCxnSpPr>
          <p:nvPr/>
        </p:nvCxnSpPr>
        <p:spPr>
          <a:xfrm>
            <a:off x="9788369" y="1688703"/>
            <a:ext cx="0" cy="228087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Rectangle 19">
            <a:extLst>
              <a:ext uri="{FF2B5EF4-FFF2-40B4-BE49-F238E27FC236}">
                <a16:creationId xmlns:a16="http://schemas.microsoft.com/office/drawing/2014/main" id="{BCCAE705-8DA2-A13C-B5B0-086081E04216}"/>
              </a:ext>
            </a:extLst>
          </p:cNvPr>
          <p:cNvSpPr/>
          <p:nvPr/>
        </p:nvSpPr>
        <p:spPr bwMode="auto">
          <a:xfrm>
            <a:off x="10101321" y="2152457"/>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自然语言交互的</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自服务数据查询</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Rectangle 20">
            <a:extLst>
              <a:ext uri="{FF2B5EF4-FFF2-40B4-BE49-F238E27FC236}">
                <a16:creationId xmlns:a16="http://schemas.microsoft.com/office/drawing/2014/main" id="{314493A8-B509-CD17-6F84-40D9AA42AEA0}"/>
              </a:ext>
            </a:extLst>
          </p:cNvPr>
          <p:cNvSpPr/>
          <p:nvPr/>
        </p:nvSpPr>
        <p:spPr bwMode="auto">
          <a:xfrm>
            <a:off x="10108697" y="3124220"/>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决策者的数据顾问</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22" name="Group 21">
            <a:extLst>
              <a:ext uri="{FF2B5EF4-FFF2-40B4-BE49-F238E27FC236}">
                <a16:creationId xmlns:a16="http://schemas.microsoft.com/office/drawing/2014/main" id="{F291A574-ED67-93F1-E8A3-ED6EA6D042BA}"/>
              </a:ext>
            </a:extLst>
          </p:cNvPr>
          <p:cNvGrpSpPr>
            <a:grpSpLocks noChangeAspect="1"/>
          </p:cNvGrpSpPr>
          <p:nvPr/>
        </p:nvGrpSpPr>
        <p:grpSpPr>
          <a:xfrm>
            <a:off x="2774153" y="1505132"/>
            <a:ext cx="421646" cy="421646"/>
            <a:chOff x="3185969" y="2626948"/>
            <a:chExt cx="513650" cy="513650"/>
          </a:xfrm>
        </p:grpSpPr>
        <p:sp>
          <p:nvSpPr>
            <p:cNvPr id="23" name="Partial Circle 22">
              <a:extLst>
                <a:ext uri="{FF2B5EF4-FFF2-40B4-BE49-F238E27FC236}">
                  <a16:creationId xmlns:a16="http://schemas.microsoft.com/office/drawing/2014/main" id="{DD6955CB-9D5D-1D28-98E8-C17931E529ED}"/>
                </a:ext>
              </a:extLst>
            </p:cNvPr>
            <p:cNvSpPr/>
            <p:nvPr/>
          </p:nvSpPr>
          <p:spPr bwMode="auto">
            <a:xfrm>
              <a:off x="3185969" y="2626948"/>
              <a:ext cx="513650" cy="513650"/>
            </a:xfrm>
            <a:prstGeom prst="pi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4F88DA7C-3E20-82F0-2EDF-434B63E4AC2F}"/>
                </a:ext>
              </a:extLst>
            </p:cNvPr>
            <p:cNvCxnSpPr/>
            <p:nvPr/>
          </p:nvCxnSpPr>
          <p:spPr>
            <a:xfrm>
              <a:off x="3476945" y="2628853"/>
              <a:ext cx="0" cy="22962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650D01-3172-668B-1D2B-71FD96BD363B}"/>
                </a:ext>
              </a:extLst>
            </p:cNvPr>
            <p:cNvCxnSpPr>
              <a:cxnSpLocks/>
            </p:cNvCxnSpPr>
            <p:nvPr/>
          </p:nvCxnSpPr>
          <p:spPr>
            <a:xfrm>
              <a:off x="3509330" y="2711789"/>
              <a:ext cx="0" cy="14668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65029D-FB8E-56F6-7C0E-F1499A1A08C1}"/>
                </a:ext>
              </a:extLst>
            </p:cNvPr>
            <p:cNvCxnSpPr>
              <a:cxnSpLocks/>
            </p:cNvCxnSpPr>
            <p:nvPr/>
          </p:nvCxnSpPr>
          <p:spPr>
            <a:xfrm>
              <a:off x="3541715" y="2741758"/>
              <a:ext cx="0" cy="116716"/>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0BF96F-59EE-1613-D2D0-E551D70FD4EB}"/>
                </a:ext>
              </a:extLst>
            </p:cNvPr>
            <p:cNvCxnSpPr>
              <a:cxnSpLocks/>
            </p:cNvCxnSpPr>
            <p:nvPr/>
          </p:nvCxnSpPr>
          <p:spPr>
            <a:xfrm>
              <a:off x="3574100" y="2677499"/>
              <a:ext cx="0" cy="18097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8C5E48-776D-5146-E4BA-BE2C2EA4AE60}"/>
                </a:ext>
              </a:extLst>
            </p:cNvPr>
            <p:cNvCxnSpPr>
              <a:cxnSpLocks/>
            </p:cNvCxnSpPr>
            <p:nvPr/>
          </p:nvCxnSpPr>
          <p:spPr>
            <a:xfrm>
              <a:off x="3606485" y="2677499"/>
              <a:ext cx="0" cy="18097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23D0F8-C8DA-F8A8-079A-AD8FDC0A8233}"/>
                </a:ext>
              </a:extLst>
            </p:cNvPr>
            <p:cNvCxnSpPr>
              <a:cxnSpLocks/>
            </p:cNvCxnSpPr>
            <p:nvPr/>
          </p:nvCxnSpPr>
          <p:spPr>
            <a:xfrm>
              <a:off x="3642680" y="2727029"/>
              <a:ext cx="0" cy="13144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D32172-A979-ECB5-802E-09D3DF16EF04}"/>
                </a:ext>
              </a:extLst>
            </p:cNvPr>
            <p:cNvCxnSpPr>
              <a:cxnSpLocks/>
            </p:cNvCxnSpPr>
            <p:nvPr/>
          </p:nvCxnSpPr>
          <p:spPr>
            <a:xfrm>
              <a:off x="3678875" y="2692739"/>
              <a:ext cx="0" cy="16573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26B08AA-E99B-7F23-12EB-2E33FFDB4C14}"/>
              </a:ext>
            </a:extLst>
          </p:cNvPr>
          <p:cNvGrpSpPr>
            <a:grpSpLocks noChangeAspect="1"/>
          </p:cNvGrpSpPr>
          <p:nvPr/>
        </p:nvGrpSpPr>
        <p:grpSpPr>
          <a:xfrm>
            <a:off x="429228" y="1505279"/>
            <a:ext cx="434517" cy="388569"/>
            <a:chOff x="5973127" y="2543175"/>
            <a:chExt cx="431483" cy="385857"/>
          </a:xfrm>
        </p:grpSpPr>
        <p:sp>
          <p:nvSpPr>
            <p:cNvPr id="33" name="Freeform: Shape 32">
              <a:extLst>
                <a:ext uri="{FF2B5EF4-FFF2-40B4-BE49-F238E27FC236}">
                  <a16:creationId xmlns:a16="http://schemas.microsoft.com/office/drawing/2014/main" id="{8941F7F2-EE30-5180-4978-B24044CD3F6F}"/>
                </a:ext>
              </a:extLst>
            </p:cNvPr>
            <p:cNvSpPr/>
            <p:nvPr/>
          </p:nvSpPr>
          <p:spPr>
            <a:xfrm>
              <a:off x="5973127" y="2681382"/>
              <a:ext cx="200025" cy="247650"/>
            </a:xfrm>
            <a:custGeom>
              <a:avLst/>
              <a:gdLst>
                <a:gd name="connsiteX0" fmla="*/ 7348 w 200025"/>
                <a:gd name="connsiteY0" fmla="*/ 242616 h 247650"/>
                <a:gd name="connsiteX1" fmla="*/ 104503 w 200025"/>
                <a:gd name="connsiteY1" fmla="*/ 144508 h 247650"/>
                <a:gd name="connsiteX2" fmla="*/ 201658 w 200025"/>
                <a:gd name="connsiteY2" fmla="*/ 243568 h 247650"/>
                <a:gd name="connsiteX3" fmla="*/ 52116 w 200025"/>
                <a:gd name="connsiteY3" fmla="*/ 114028 h 247650"/>
                <a:gd name="connsiteX4" fmla="*/ 52116 w 200025"/>
                <a:gd name="connsiteY4" fmla="*/ 53068 h 247650"/>
                <a:gd name="connsiteX5" fmla="*/ 36876 w 200025"/>
                <a:gd name="connsiteY5" fmla="*/ 37828 h 247650"/>
                <a:gd name="connsiteX6" fmla="*/ 21636 w 200025"/>
                <a:gd name="connsiteY6" fmla="*/ 53068 h 247650"/>
                <a:gd name="connsiteX7" fmla="*/ 21636 w 200025"/>
                <a:gd name="connsiteY7" fmla="*/ 98788 h 247650"/>
                <a:gd name="connsiteX8" fmla="*/ 36876 w 200025"/>
                <a:gd name="connsiteY8" fmla="*/ 114028 h 247650"/>
                <a:gd name="connsiteX9" fmla="*/ 96883 w 200025"/>
                <a:gd name="connsiteY9" fmla="*/ 114028 h 247650"/>
                <a:gd name="connsiteX10" fmla="*/ 48306 w 200025"/>
                <a:gd name="connsiteY10" fmla="*/ 114028 h 247650"/>
                <a:gd name="connsiteX11" fmla="*/ 103551 w 200025"/>
                <a:gd name="connsiteY11" fmla="*/ 144508 h 247650"/>
                <a:gd name="connsiteX12" fmla="*/ 170226 w 200025"/>
                <a:gd name="connsiteY12" fmla="*/ 75928 h 247650"/>
                <a:gd name="connsiteX13" fmla="*/ 103551 w 200025"/>
                <a:gd name="connsiteY13" fmla="*/ 7348 h 247650"/>
                <a:gd name="connsiteX14" fmla="*/ 47353 w 200025"/>
                <a:gd name="connsiteY14" fmla="*/ 3782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25" h="247650">
                  <a:moveTo>
                    <a:pt x="7348" y="242616"/>
                  </a:moveTo>
                  <a:cubicBezTo>
                    <a:pt x="7348" y="188323"/>
                    <a:pt x="51163" y="144508"/>
                    <a:pt x="104503" y="144508"/>
                  </a:cubicBezTo>
                  <a:cubicBezTo>
                    <a:pt x="157843" y="144508"/>
                    <a:pt x="201658" y="188323"/>
                    <a:pt x="201658" y="243568"/>
                  </a:cubicBezTo>
                  <a:moveTo>
                    <a:pt x="52116" y="114028"/>
                  </a:moveTo>
                  <a:cubicBezTo>
                    <a:pt x="52116" y="53068"/>
                    <a:pt x="52116" y="53068"/>
                    <a:pt x="52116" y="53068"/>
                  </a:cubicBezTo>
                  <a:cubicBezTo>
                    <a:pt x="52116" y="44496"/>
                    <a:pt x="45448" y="37828"/>
                    <a:pt x="36876" y="37828"/>
                  </a:cubicBezTo>
                  <a:cubicBezTo>
                    <a:pt x="28303" y="37828"/>
                    <a:pt x="21636" y="44496"/>
                    <a:pt x="21636" y="53068"/>
                  </a:cubicBezTo>
                  <a:cubicBezTo>
                    <a:pt x="21636" y="98788"/>
                    <a:pt x="21636" y="98788"/>
                    <a:pt x="21636" y="98788"/>
                  </a:cubicBezTo>
                  <a:cubicBezTo>
                    <a:pt x="21636" y="107361"/>
                    <a:pt x="28303" y="114028"/>
                    <a:pt x="36876" y="114028"/>
                  </a:cubicBezTo>
                  <a:cubicBezTo>
                    <a:pt x="96883" y="114028"/>
                    <a:pt x="96883" y="114028"/>
                    <a:pt x="96883" y="114028"/>
                  </a:cubicBezTo>
                  <a:moveTo>
                    <a:pt x="48306" y="114028"/>
                  </a:moveTo>
                  <a:cubicBezTo>
                    <a:pt x="60688" y="132126"/>
                    <a:pt x="80691" y="144508"/>
                    <a:pt x="103551" y="144508"/>
                  </a:cubicBezTo>
                  <a:cubicBezTo>
                    <a:pt x="140698" y="144508"/>
                    <a:pt x="170226" y="114028"/>
                    <a:pt x="170226" y="75928"/>
                  </a:cubicBezTo>
                  <a:cubicBezTo>
                    <a:pt x="170226" y="37828"/>
                    <a:pt x="139746" y="7348"/>
                    <a:pt x="103551" y="7348"/>
                  </a:cubicBezTo>
                  <a:cubicBezTo>
                    <a:pt x="80691" y="7348"/>
                    <a:pt x="59736" y="19731"/>
                    <a:pt x="47353" y="37828"/>
                  </a:cubicBezTo>
                </a:path>
              </a:pathLst>
            </a:custGeom>
            <a:solidFill>
              <a:schemeClr val="accent1"/>
            </a:solidFill>
            <a:ln w="19050" cap="sq">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33">
              <a:extLst>
                <a:ext uri="{FF2B5EF4-FFF2-40B4-BE49-F238E27FC236}">
                  <a16:creationId xmlns:a16="http://schemas.microsoft.com/office/drawing/2014/main" id="{4BD5B09B-1009-25E7-388D-C5F893340BB5}"/>
                </a:ext>
              </a:extLst>
            </p:cNvPr>
            <p:cNvSpPr/>
            <p:nvPr/>
          </p:nvSpPr>
          <p:spPr bwMode="auto">
            <a:xfrm>
              <a:off x="6075045" y="2543175"/>
              <a:ext cx="329565" cy="243840"/>
            </a:xfrm>
            <a:custGeom>
              <a:avLst/>
              <a:gdLst>
                <a:gd name="connsiteX0" fmla="*/ 0 w 329565"/>
                <a:gd name="connsiteY0" fmla="*/ 123825 h 243840"/>
                <a:gd name="connsiteX1" fmla="*/ 0 w 329565"/>
                <a:gd name="connsiteY1" fmla="*/ 0 h 243840"/>
                <a:gd name="connsiteX2" fmla="*/ 329565 w 329565"/>
                <a:gd name="connsiteY2" fmla="*/ 0 h 243840"/>
                <a:gd name="connsiteX3" fmla="*/ 329565 w 329565"/>
                <a:gd name="connsiteY3" fmla="*/ 200025 h 243840"/>
                <a:gd name="connsiteX4" fmla="*/ 272415 w 329565"/>
                <a:gd name="connsiteY4" fmla="*/ 200025 h 243840"/>
                <a:gd name="connsiteX5" fmla="*/ 228600 w 329565"/>
                <a:gd name="connsiteY5" fmla="*/ 243840 h 243840"/>
                <a:gd name="connsiteX6" fmla="*/ 228600 w 329565"/>
                <a:gd name="connsiteY6" fmla="*/ 192405 h 243840"/>
                <a:gd name="connsiteX7" fmla="*/ 85725 w 329565"/>
                <a:gd name="connsiteY7" fmla="*/ 192405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565" h="243840">
                  <a:moveTo>
                    <a:pt x="0" y="123825"/>
                  </a:moveTo>
                  <a:lnTo>
                    <a:pt x="0" y="0"/>
                  </a:lnTo>
                  <a:lnTo>
                    <a:pt x="329565" y="0"/>
                  </a:lnTo>
                  <a:lnTo>
                    <a:pt x="329565" y="200025"/>
                  </a:lnTo>
                  <a:lnTo>
                    <a:pt x="272415" y="200025"/>
                  </a:lnTo>
                  <a:lnTo>
                    <a:pt x="228600" y="243840"/>
                  </a:lnTo>
                  <a:lnTo>
                    <a:pt x="228600" y="192405"/>
                  </a:lnTo>
                  <a:lnTo>
                    <a:pt x="85725" y="192405"/>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5" name="TextBox 34">
            <a:extLst>
              <a:ext uri="{FF2B5EF4-FFF2-40B4-BE49-F238E27FC236}">
                <a16:creationId xmlns:a16="http://schemas.microsoft.com/office/drawing/2014/main" id="{579FD10A-3679-E1E5-D660-CA9D6ED2F160}"/>
              </a:ext>
            </a:extLst>
          </p:cNvPr>
          <p:cNvSpPr txBox="1"/>
          <p:nvPr/>
        </p:nvSpPr>
        <p:spPr>
          <a:xfrm>
            <a:off x="934995" y="1566707"/>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客户服务</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4" name="TextBox 3">
            <a:extLst>
              <a:ext uri="{FF2B5EF4-FFF2-40B4-BE49-F238E27FC236}">
                <a16:creationId xmlns:a16="http://schemas.microsoft.com/office/drawing/2014/main" id="{53557F5A-3695-F5AC-C91D-8ACAF30E914E}"/>
              </a:ext>
            </a:extLst>
          </p:cNvPr>
          <p:cNvSpPr txBox="1"/>
          <p:nvPr/>
        </p:nvSpPr>
        <p:spPr>
          <a:xfrm>
            <a:off x="429228" y="4180281"/>
            <a:ext cx="2010166"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Customers</a:t>
            </a:r>
            <a:endParaRPr lang="zh-CN" altLang="en-US" sz="1600" b="1">
              <a:cs typeface="Segoe UI"/>
            </a:endParaRPr>
          </a:p>
        </p:txBody>
      </p:sp>
      <p:sp>
        <p:nvSpPr>
          <p:cNvPr id="6" name="TextBox 5">
            <a:extLst>
              <a:ext uri="{FF2B5EF4-FFF2-40B4-BE49-F238E27FC236}">
                <a16:creationId xmlns:a16="http://schemas.microsoft.com/office/drawing/2014/main" id="{1C1E9CD2-1D64-7D21-BFC6-D5E074EECD2D}"/>
              </a:ext>
            </a:extLst>
          </p:cNvPr>
          <p:cNvSpPr txBox="1"/>
          <p:nvPr/>
        </p:nvSpPr>
        <p:spPr>
          <a:xfrm>
            <a:off x="5254350" y="4149785"/>
            <a:ext cx="1843838"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Products</a:t>
            </a:r>
            <a:endParaRPr lang="zh-CN" sz="1600" b="1">
              <a:cs typeface="Segoe UI"/>
            </a:endParaRPr>
          </a:p>
        </p:txBody>
      </p:sp>
      <p:sp>
        <p:nvSpPr>
          <p:cNvPr id="7" name="TextBox 6">
            <a:extLst>
              <a:ext uri="{FF2B5EF4-FFF2-40B4-BE49-F238E27FC236}">
                <a16:creationId xmlns:a16="http://schemas.microsoft.com/office/drawing/2014/main" id="{5B58EC4B-677B-B8A6-3499-C58BC0719AD5}"/>
              </a:ext>
            </a:extLst>
          </p:cNvPr>
          <p:cNvSpPr txBox="1"/>
          <p:nvPr/>
        </p:nvSpPr>
        <p:spPr>
          <a:xfrm>
            <a:off x="7898466" y="4156173"/>
            <a:ext cx="1456745"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Docs</a:t>
            </a:r>
            <a:endParaRPr lang="zh-CN" sz="1600" b="1">
              <a:cs typeface="Segoe UI"/>
            </a:endParaRPr>
          </a:p>
        </p:txBody>
      </p:sp>
      <p:sp>
        <p:nvSpPr>
          <p:cNvPr id="8" name="TextBox 7">
            <a:extLst>
              <a:ext uri="{FF2B5EF4-FFF2-40B4-BE49-F238E27FC236}">
                <a16:creationId xmlns:a16="http://schemas.microsoft.com/office/drawing/2014/main" id="{7D80DF9E-BA26-17FB-1F51-F45492CD3D8D}"/>
              </a:ext>
            </a:extLst>
          </p:cNvPr>
          <p:cNvSpPr txBox="1"/>
          <p:nvPr/>
        </p:nvSpPr>
        <p:spPr>
          <a:xfrm>
            <a:off x="10297886" y="4149251"/>
            <a:ext cx="1445524"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Data</a:t>
            </a:r>
            <a:endParaRPr lang="zh-CN" sz="1600" b="1">
              <a:cs typeface="Segoe UI"/>
            </a:endParaRPr>
          </a:p>
        </p:txBody>
      </p:sp>
      <p:sp>
        <p:nvSpPr>
          <p:cNvPr id="9" name="TextBox 8">
            <a:extLst>
              <a:ext uri="{FF2B5EF4-FFF2-40B4-BE49-F238E27FC236}">
                <a16:creationId xmlns:a16="http://schemas.microsoft.com/office/drawing/2014/main" id="{CED30136-6016-7C09-669A-D2FEF8DE24E0}"/>
              </a:ext>
            </a:extLst>
          </p:cNvPr>
          <p:cNvSpPr txBox="1"/>
          <p:nvPr/>
        </p:nvSpPr>
        <p:spPr>
          <a:xfrm>
            <a:off x="146957" y="5535386"/>
            <a:ext cx="65" cy="307777"/>
          </a:xfrm>
          <a:prstGeom prst="rect">
            <a:avLst/>
          </a:prstGeom>
          <a:noFill/>
        </p:spPr>
        <p:txBody>
          <a:bodyPr wrap="none" lIns="0" tIns="0" rIns="0" bIns="0" rtlCol="0">
            <a:spAutoFit/>
          </a:bodyPr>
          <a:lstStyle/>
          <a:p>
            <a:pPr algn="l"/>
            <a:endParaRPr lang="en-CN" sz="2000"/>
          </a:p>
        </p:txBody>
      </p:sp>
      <p:sp>
        <p:nvSpPr>
          <p:cNvPr id="10" name="TextBox 9">
            <a:extLst>
              <a:ext uri="{FF2B5EF4-FFF2-40B4-BE49-F238E27FC236}">
                <a16:creationId xmlns:a16="http://schemas.microsoft.com/office/drawing/2014/main" id="{992F39B0-B379-AB9D-D0A6-5016FCA533F2}"/>
              </a:ext>
            </a:extLst>
          </p:cNvPr>
          <p:cNvSpPr txBox="1"/>
          <p:nvPr/>
        </p:nvSpPr>
        <p:spPr>
          <a:xfrm>
            <a:off x="2975459" y="4180281"/>
            <a:ext cx="1431995"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Web</a:t>
            </a:r>
            <a:endParaRPr lang="zh-CN" altLang="en-US" sz="1600" b="1">
              <a:cs typeface="Segoe UI"/>
            </a:endParaRPr>
          </a:p>
        </p:txBody>
      </p:sp>
      <p:sp>
        <p:nvSpPr>
          <p:cNvPr id="5" name="Rectangle 9">
            <a:extLst>
              <a:ext uri="{FF2B5EF4-FFF2-40B4-BE49-F238E27FC236}">
                <a16:creationId xmlns:a16="http://schemas.microsoft.com/office/drawing/2014/main" id="{7378A94C-9313-BD69-0F57-2371D21628EA}"/>
              </a:ext>
            </a:extLst>
          </p:cNvPr>
          <p:cNvSpPr/>
          <p:nvPr/>
        </p:nvSpPr>
        <p:spPr bwMode="auto">
          <a:xfrm>
            <a:off x="508322" y="523419"/>
            <a:ext cx="6813311"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Azure OpenAI | Top 5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功能和用户案例</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6651888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99CD628-6919-F85E-911B-5F946CB2891C}"/>
              </a:ext>
              <a:ext uri="{C183D7F6-B498-43B3-948B-1728B52AA6E4}">
                <adec:decorative xmlns:adec="http://schemas.microsoft.com/office/drawing/2017/decorative" val="1"/>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31145" y="-14404"/>
                <a:ext cx="394711" cy="394711"/>
              </a:xfrm>
              <a:prstGeom prst="rect">
                <a:avLst/>
              </a:prstGeom>
            </p:spPr>
          </p:pic>
        </p:grpSp>
      </p:grpSp>
      <p:sp>
        <p:nvSpPr>
          <p:cNvPr id="230" name="TextBox 229">
            <a:extLst>
              <a:ext uri="{FF2B5EF4-FFF2-40B4-BE49-F238E27FC236}">
                <a16:creationId xmlns:a16="http://schemas.microsoft.com/office/drawing/2014/main" id="{9FD5F569-5125-603E-18F9-C7A3B5D5A706}"/>
              </a:ext>
              <a:ext uri="{C183D7F6-B498-43B3-948B-1728B52AA6E4}">
                <adec:decorative xmlns:adec="http://schemas.microsoft.com/office/drawing/2017/decorative" val="0"/>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 uri="{C183D7F6-B498-43B3-948B-1728B52AA6E4}">
                <adec:decorative xmlns:adec="http://schemas.microsoft.com/office/drawing/2017/decorative" val="0"/>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Azure Machine Learning</a:t>
              </a:r>
            </a:p>
          </p:txBody>
        </p:sp>
      </p:grpSp>
      <p:sp>
        <p:nvSpPr>
          <p:cNvPr id="229" name="TextBox 228">
            <a:extLst>
              <a:ext uri="{FF2B5EF4-FFF2-40B4-BE49-F238E27FC236}">
                <a16:creationId xmlns:a16="http://schemas.microsoft.com/office/drawing/2014/main" id="{DE836F1B-1A6E-067D-0F03-B10511EB022C}"/>
              </a:ext>
              <a:ext uri="{C183D7F6-B498-43B3-948B-1728B52AA6E4}">
                <adec:decorative xmlns:adec="http://schemas.microsoft.com/office/drawing/2017/decorative" val="0"/>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 uri="{C183D7F6-B498-43B3-948B-1728B52AA6E4}">
                <adec:decorative xmlns:adec="http://schemas.microsoft.com/office/drawing/2017/decorative" val="0"/>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Cognitive Services</a:t>
            </a:r>
          </a:p>
        </p:txBody>
      </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service icon">
            <a:extLst>
              <a:ext uri="{FF2B5EF4-FFF2-40B4-BE49-F238E27FC236}">
                <a16:creationId xmlns:a16="http://schemas.microsoft.com/office/drawing/2014/main" id="{4E020AD1-EAE9-73AB-C869-ADFBE1871074}"/>
              </a:ext>
              <a:ext uri="{C183D7F6-B498-43B3-948B-1728B52AA6E4}">
                <adec:decorative xmlns:adec="http://schemas.microsoft.com/office/drawing/2017/decorative" val="0"/>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 uri="{C183D7F6-B498-43B3-948B-1728B52AA6E4}">
                <adec:decorative xmlns:adec="http://schemas.microsoft.com/office/drawing/2017/decorative" val="1"/>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Vision</a:t>
            </a:r>
          </a:p>
        </p:txBody>
      </p:sp>
      <p:grpSp>
        <p:nvGrpSpPr>
          <p:cNvPr id="263" name="Group 262" descr="speech service icon">
            <a:extLst>
              <a:ext uri="{FF2B5EF4-FFF2-40B4-BE49-F238E27FC236}">
                <a16:creationId xmlns:a16="http://schemas.microsoft.com/office/drawing/2014/main" id="{C7C8D046-16EA-A9A0-90DA-C7D3A120FC0E}"/>
              </a:ext>
              <a:ext uri="{C183D7F6-B498-43B3-948B-1728B52AA6E4}">
                <adec:decorative xmlns:adec="http://schemas.microsoft.com/office/drawing/2017/decorative" val="0"/>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 uri="{C183D7F6-B498-43B3-948B-1728B52AA6E4}">
                <adec:decorative xmlns:adec="http://schemas.microsoft.com/office/drawing/2017/decorative" val="1"/>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Speech</a:t>
            </a:r>
          </a:p>
        </p:txBody>
      </p:sp>
      <p:grpSp>
        <p:nvGrpSpPr>
          <p:cNvPr id="247" name="Group 246" descr="language service icon">
            <a:extLst>
              <a:ext uri="{FF2B5EF4-FFF2-40B4-BE49-F238E27FC236}">
                <a16:creationId xmlns:a16="http://schemas.microsoft.com/office/drawing/2014/main" id="{15140C14-5D40-6667-E5EA-23DE65700B5E}"/>
              </a:ext>
              <a:ext uri="{C183D7F6-B498-43B3-948B-1728B52AA6E4}">
                <adec:decorative xmlns:adec="http://schemas.microsoft.com/office/drawing/2017/decorative" val="0"/>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 uri="{C183D7F6-B498-43B3-948B-1728B52AA6E4}">
                <adec:decorative xmlns:adec="http://schemas.microsoft.com/office/drawing/2017/decorative" val="1"/>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Language</a:t>
            </a:r>
          </a:p>
        </p:txBody>
      </p:sp>
      <p:grpSp>
        <p:nvGrpSpPr>
          <p:cNvPr id="251" name="Group 250" descr="decision service icon">
            <a:extLst>
              <a:ext uri="{FF2B5EF4-FFF2-40B4-BE49-F238E27FC236}">
                <a16:creationId xmlns:a16="http://schemas.microsoft.com/office/drawing/2014/main" id="{8CDEE925-8F91-5850-BCCB-A8CD48FEDF74}"/>
              </a:ext>
              <a:ext uri="{C183D7F6-B498-43B3-948B-1728B52AA6E4}">
                <adec:decorative xmlns:adec="http://schemas.microsoft.com/office/drawing/2017/decorative" val="0"/>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 uri="{C183D7F6-B498-43B3-948B-1728B52AA6E4}">
                <adec:decorative xmlns:adec="http://schemas.microsoft.com/office/drawing/2017/decorative" val="1"/>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Decision</a:t>
            </a:r>
          </a:p>
        </p:txBody>
      </p:sp>
      <p:pic>
        <p:nvPicPr>
          <p:cNvPr id="303" name="2F358329-2C19-4FBA-B51C-51CE75BE790F" descr="openai service icon">
            <a:extLst>
              <a:ext uri="{FF2B5EF4-FFF2-40B4-BE49-F238E27FC236}">
                <a16:creationId xmlns:a16="http://schemas.microsoft.com/office/drawing/2014/main" id="{AEA0DD43-AF5C-7D54-5ACD-865AFF374CC0}"/>
              </a:ext>
              <a:ext uri="{C183D7F6-B498-43B3-948B-1728B52AA6E4}">
                <adec:decorative xmlns:adec="http://schemas.microsoft.com/office/drawing/2017/decorative" val="0"/>
              </a:ext>
            </a:extLst>
          </p:cNvPr>
          <p:cNvPicPr>
            <a:picLocks noChangeAspect="1" noChangeArrowheads="1"/>
          </p:cNvPicPr>
          <p:nvPr/>
        </p:nvPicPr>
        <p:blipFill rotWithShape="1">
          <a:blip r:embed="rId9">
            <a:extLst>
              <a:ext uri="{96DAC541-7B7A-43D3-8B79-37D633B846F1}">
                <asvg:svgBlip xmlns:asvg="http://schemas.microsoft.com/office/drawing/2016/SVG/main" r:embed="rId10"/>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TextBox 301">
            <a:extLst>
              <a:ext uri="{FF2B5EF4-FFF2-40B4-BE49-F238E27FC236}">
                <a16:creationId xmlns:a16="http://schemas.microsoft.com/office/drawing/2014/main" id="{7EAEF2FE-FD9C-0BC7-B69B-9D3DD7B0BEDD}"/>
              </a:ext>
              <a:ext uri="{C183D7F6-B498-43B3-948B-1728B52AA6E4}">
                <adec:decorative xmlns:adec="http://schemas.microsoft.com/office/drawing/2017/decorative" val="1"/>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Segoe UI"/>
                <a:ea typeface="+mn-ea"/>
                <a:cs typeface="+mn-cs"/>
              </a:rPr>
              <a:t>OpenAI</a:t>
            </a:r>
            <a:r>
              <a:rPr kumimoji="0" lang="en-US" sz="1200" b="0" i="0" u="none" strike="noStrike" kern="0" cap="none" spc="0" normalizeH="0" baseline="0" noProof="0" dirty="0">
                <a:ln>
                  <a:noFill/>
                </a:ln>
                <a:solidFill>
                  <a:srgbClr val="FFFFFF"/>
                </a:solidFill>
                <a:effectLst/>
                <a:uLnTx/>
                <a:uFillTx/>
                <a:latin typeface="Segoe UI"/>
                <a:ea typeface="+mn-ea"/>
                <a:cs typeface="+mn-cs"/>
              </a:rPr>
              <a:t> Service</a:t>
            </a:r>
          </a:p>
        </p:txBody>
      </p:sp>
      <p:sp>
        <p:nvSpPr>
          <p:cNvPr id="304" name="TextBox 303">
            <a:extLst>
              <a:ext uri="{FF2B5EF4-FFF2-40B4-BE49-F238E27FC236}">
                <a16:creationId xmlns:a16="http://schemas.microsoft.com/office/drawing/2014/main" id="{2A988C05-FDDD-9ABB-178D-F3814AEACF33}"/>
              </a:ext>
              <a:ext uri="{C183D7F6-B498-43B3-948B-1728B52AA6E4}">
                <adec:decorative xmlns:adec="http://schemas.microsoft.com/office/drawing/2017/decorative" val="0"/>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 uri="{C183D7F6-B498-43B3-948B-1728B52AA6E4}">
                <adec:decorative xmlns:adec="http://schemas.microsoft.com/office/drawing/2017/decorative" val="0"/>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pic>
        <p:nvPicPr>
          <p:cNvPr id="240" name="Graphic 239" descr="bot service icon">
            <a:extLst>
              <a:ext uri="{FF2B5EF4-FFF2-40B4-BE49-F238E27FC236}">
                <a16:creationId xmlns:a16="http://schemas.microsoft.com/office/drawing/2014/main" id="{C4077C7F-8E35-843B-566A-38BC0CDBCE5C}"/>
              </a:ext>
              <a:ext uri="{C183D7F6-B498-43B3-948B-1728B52AA6E4}">
                <adec:decorative xmlns:adec="http://schemas.microsoft.com/office/drawing/2017/decorative" val="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27099" y="3336358"/>
            <a:ext cx="365760" cy="365761"/>
          </a:xfrm>
          <a:prstGeom prst="rect">
            <a:avLst/>
          </a:prstGeom>
        </p:spPr>
      </p:pic>
      <p:sp>
        <p:nvSpPr>
          <p:cNvPr id="232" name="TextBox 231">
            <a:extLst>
              <a:ext uri="{FF2B5EF4-FFF2-40B4-BE49-F238E27FC236}">
                <a16:creationId xmlns:a16="http://schemas.microsoft.com/office/drawing/2014/main" id="{0B6D9E71-CAAA-25D1-9174-698C5C5B9148}"/>
              </a:ext>
              <a:ext uri="{C183D7F6-B498-43B3-948B-1728B52AA6E4}">
                <adec:decorative xmlns:adec="http://schemas.microsoft.com/office/drawing/2017/decorative" val="1"/>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3" name="Graphic 242" descr="cognitive search icon">
            <a:extLst>
              <a:ext uri="{FF2B5EF4-FFF2-40B4-BE49-F238E27FC236}">
                <a16:creationId xmlns:a16="http://schemas.microsoft.com/office/drawing/2014/main" id="{6512B17B-DBD5-63ED-134E-2364E6102C6F}"/>
              </a:ext>
              <a:ext uri="{C183D7F6-B498-43B3-948B-1728B52AA6E4}">
                <adec:decorative xmlns:adec="http://schemas.microsoft.com/office/drawing/2017/decorative" val="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00789" y="3336358"/>
            <a:ext cx="365760" cy="365761"/>
          </a:xfrm>
          <a:prstGeom prst="rect">
            <a:avLst/>
          </a:prstGeom>
        </p:spPr>
      </p:pic>
      <p:sp>
        <p:nvSpPr>
          <p:cNvPr id="233" name="TextBox 232">
            <a:extLst>
              <a:ext uri="{FF2B5EF4-FFF2-40B4-BE49-F238E27FC236}">
                <a16:creationId xmlns:a16="http://schemas.microsoft.com/office/drawing/2014/main" id="{C50B60AA-CC26-2B34-ADED-7A703C35B866}"/>
              </a:ext>
              <a:ext uri="{C183D7F6-B498-43B3-948B-1728B52AA6E4}">
                <adec:decorative xmlns:adec="http://schemas.microsoft.com/office/drawing/2017/decorative" val="1"/>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39" name="Graphic 238" descr="form recognizer icon">
            <a:extLst>
              <a:ext uri="{FF2B5EF4-FFF2-40B4-BE49-F238E27FC236}">
                <a16:creationId xmlns:a16="http://schemas.microsoft.com/office/drawing/2014/main" id="{B1F8EAD3-8914-EDB1-34D4-629798C55208}"/>
              </a:ext>
              <a:ext uri="{C183D7F6-B498-43B3-948B-1728B52AA6E4}">
                <adec:decorative xmlns:adec="http://schemas.microsoft.com/office/drawing/2017/decorative" val="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98969" y="3336358"/>
            <a:ext cx="365760" cy="365760"/>
          </a:xfrm>
          <a:prstGeom prst="rect">
            <a:avLst/>
          </a:prstGeom>
        </p:spPr>
      </p:pic>
      <p:sp>
        <p:nvSpPr>
          <p:cNvPr id="234" name="TextBox 233">
            <a:extLst>
              <a:ext uri="{FF2B5EF4-FFF2-40B4-BE49-F238E27FC236}">
                <a16:creationId xmlns:a16="http://schemas.microsoft.com/office/drawing/2014/main" id="{AC208AA6-864D-B0BD-5678-F1A1383B8856}"/>
              </a:ext>
              <a:ext uri="{C183D7F6-B498-43B3-948B-1728B52AA6E4}">
                <adec:decorative xmlns:adec="http://schemas.microsoft.com/office/drawing/2017/decorative" val="1"/>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41" name="Graphic 240" descr="video indexer icon">
            <a:extLst>
              <a:ext uri="{FF2B5EF4-FFF2-40B4-BE49-F238E27FC236}">
                <a16:creationId xmlns:a16="http://schemas.microsoft.com/office/drawing/2014/main" id="{4CA26F3A-464F-26F9-647F-1B4924AA1C2C}"/>
              </a:ext>
              <a:ext uri="{C183D7F6-B498-43B3-948B-1728B52AA6E4}">
                <adec:decorative xmlns:adec="http://schemas.microsoft.com/office/drawing/2017/decorative" val="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41431"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 uri="{C183D7F6-B498-43B3-948B-1728B52AA6E4}">
                <adec:decorative xmlns:adec="http://schemas.microsoft.com/office/drawing/2017/decorative" val="1"/>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2" name="Graphic 241" descr="metrics advisor icon">
            <a:extLst>
              <a:ext uri="{FF2B5EF4-FFF2-40B4-BE49-F238E27FC236}">
                <a16:creationId xmlns:a16="http://schemas.microsoft.com/office/drawing/2014/main" id="{53CD5C4D-1A8B-A622-55C1-D9924FF53220}"/>
              </a:ext>
              <a:ext uri="{C183D7F6-B498-43B3-948B-1728B52AA6E4}">
                <adec:decorative xmlns:adec="http://schemas.microsoft.com/office/drawing/2017/decorative" val="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29391" y="3336358"/>
            <a:ext cx="365760" cy="365760"/>
          </a:xfrm>
          <a:prstGeom prst="rect">
            <a:avLst/>
          </a:prstGeom>
        </p:spPr>
      </p:pic>
      <p:sp>
        <p:nvSpPr>
          <p:cNvPr id="236" name="TextBox 235">
            <a:extLst>
              <a:ext uri="{FF2B5EF4-FFF2-40B4-BE49-F238E27FC236}">
                <a16:creationId xmlns:a16="http://schemas.microsoft.com/office/drawing/2014/main" id="{36F4E90D-3FF7-8A56-F10B-F47DAB4738AF}"/>
              </a:ext>
              <a:ext uri="{C183D7F6-B498-43B3-948B-1728B52AA6E4}">
                <adec:decorative xmlns:adec="http://schemas.microsoft.com/office/drawing/2017/decorative" val="1"/>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38" name="Picture 237" descr="immersive reader icon">
            <a:extLst>
              <a:ext uri="{FF2B5EF4-FFF2-40B4-BE49-F238E27FC236}">
                <a16:creationId xmlns:a16="http://schemas.microsoft.com/office/drawing/2014/main" id="{3C0ED577-AE91-9A7D-571F-D44B1E9A36FC}"/>
              </a:ext>
              <a:ext uri="{C183D7F6-B498-43B3-948B-1728B52AA6E4}">
                <adec:decorative xmlns:adec="http://schemas.microsoft.com/office/drawing/2017/decorative" val="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7" name="TextBox 236">
            <a:extLst>
              <a:ext uri="{FF2B5EF4-FFF2-40B4-BE49-F238E27FC236}">
                <a16:creationId xmlns:a16="http://schemas.microsoft.com/office/drawing/2014/main" id="{0F04C122-448B-ED91-1713-129B6E063CBF}"/>
              </a:ext>
              <a:ext uri="{C183D7F6-B498-43B3-948B-1728B52AA6E4}">
                <adec:decorative xmlns:adec="http://schemas.microsoft.com/office/drawing/2017/decorative" val="1"/>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BC5F570D-0172-7721-0F2C-8625FCC4C1D8}"/>
              </a:ext>
              <a:ext uri="{C183D7F6-B498-43B3-948B-1728B52AA6E4}">
                <adec:decorative xmlns:adec="http://schemas.microsoft.com/office/drawing/2017/decorative" val="1"/>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3860" y="-1838330"/>
                <a:ext cx="394711" cy="394711"/>
              </a:xfrm>
              <a:prstGeom prst="rect">
                <a:avLst/>
              </a:prstGeom>
            </p:spPr>
          </p:pic>
        </p:grpSp>
      </p:grpSp>
      <p:sp>
        <p:nvSpPr>
          <p:cNvPr id="309" name="TextBox 308">
            <a:extLst>
              <a:ext uri="{FF2B5EF4-FFF2-40B4-BE49-F238E27FC236}">
                <a16:creationId xmlns:a16="http://schemas.microsoft.com/office/drawing/2014/main" id="{41FE4C9A-531F-1C41-2AEE-B514AE2CB8E3}"/>
              </a:ext>
              <a:ext uri="{C183D7F6-B498-43B3-948B-1728B52AA6E4}">
                <adec:decorative xmlns:adec="http://schemas.microsoft.com/office/drawing/2017/decorative" val="0"/>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 uri="{C183D7F6-B498-43B3-948B-1728B52AA6E4}">
                <adec:decorative xmlns:adec="http://schemas.microsoft.com/office/drawing/2017/decorative" val="0"/>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 uri="{C183D7F6-B498-43B3-948B-1728B52AA6E4}">
                <adec:decorative xmlns:adec="http://schemas.microsoft.com/office/drawing/2017/decorative" val="0"/>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26"/>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27"/>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28"/>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29"/>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
        <p:nvSpPr>
          <p:cNvPr id="5" name="Rectangle 9">
            <a:extLst>
              <a:ext uri="{FF2B5EF4-FFF2-40B4-BE49-F238E27FC236}">
                <a16:creationId xmlns:a16="http://schemas.microsoft.com/office/drawing/2014/main" id="{4EBF64B7-9E09-2099-C500-1BC4076BC8CA}"/>
              </a:ext>
            </a:extLst>
          </p:cNvPr>
          <p:cNvSpPr/>
          <p:nvPr/>
        </p:nvSpPr>
        <p:spPr bwMode="auto">
          <a:xfrm>
            <a:off x="757942" y="369917"/>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企业级</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AI</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能力输出</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62763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38B981B-764F-A501-95A2-83909297E2C4}"/>
              </a:ext>
            </a:extLst>
          </p:cNvPr>
          <p:cNvGrpSpPr/>
          <p:nvPr/>
        </p:nvGrpSpPr>
        <p:grpSpPr>
          <a:xfrm>
            <a:off x="1" y="1131915"/>
            <a:ext cx="5080848" cy="234517"/>
            <a:chOff x="0" y="4228754"/>
            <a:chExt cx="6098965" cy="228600"/>
          </a:xfrm>
        </p:grpSpPr>
        <p:cxnSp>
          <p:nvCxnSpPr>
            <p:cNvPr id="26" name="Straight Connector 25">
              <a:extLst>
                <a:ext uri="{FF2B5EF4-FFF2-40B4-BE49-F238E27FC236}">
                  <a16:creationId xmlns:a16="http://schemas.microsoft.com/office/drawing/2014/main" id="{E0AFB687-5380-FF22-BF73-E6AEB5AA8D9A}"/>
                </a:ext>
              </a:extLst>
            </p:cNvPr>
            <p:cNvCxnSpPr>
              <a:cxnSpLocks/>
            </p:cNvCxnSpPr>
            <p:nvPr/>
          </p:nvCxnSpPr>
          <p:spPr>
            <a:xfrm>
              <a:off x="456591" y="4228754"/>
              <a:ext cx="5642374"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F6C4E4-F7BF-E19B-347D-A792920FA4C8}"/>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82D3907B-EE78-4CA0-AC92-8CF7F1B30968}"/>
              </a:ext>
            </a:extLst>
          </p:cNvPr>
          <p:cNvCxnSpPr>
            <a:cxnSpLocks/>
          </p:cNvCxnSpPr>
          <p:nvPr/>
        </p:nvCxnSpPr>
        <p:spPr>
          <a:xfrm>
            <a:off x="2854227" y="1137833"/>
            <a:ext cx="2238704"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18162D2-5566-AF0C-BC85-0682296811F9}"/>
              </a:ext>
            </a:extLst>
          </p:cNvPr>
          <p:cNvCxnSpPr>
            <a:cxnSpLocks/>
          </p:cNvCxnSpPr>
          <p:nvPr/>
        </p:nvCxnSpPr>
        <p:spPr>
          <a:xfrm>
            <a:off x="0" y="93650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6E5DCB6-BF72-3937-48ED-F732DE5AA68F}"/>
              </a:ext>
            </a:extLst>
          </p:cNvPr>
          <p:cNvCxnSpPr>
            <a:cxnSpLocks/>
          </p:cNvCxnSpPr>
          <p:nvPr/>
        </p:nvCxnSpPr>
        <p:spPr>
          <a:xfrm>
            <a:off x="0" y="936505"/>
            <a:ext cx="510286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86" name="Group 1085">
            <a:extLst>
              <a:ext uri="{FF2B5EF4-FFF2-40B4-BE49-F238E27FC236}">
                <a16:creationId xmlns:a16="http://schemas.microsoft.com/office/drawing/2014/main" id="{E35001DD-18E1-B65C-B92C-A58E98CEC94D}"/>
              </a:ext>
            </a:extLst>
          </p:cNvPr>
          <p:cNvGrpSpPr/>
          <p:nvPr/>
        </p:nvGrpSpPr>
        <p:grpSpPr>
          <a:xfrm>
            <a:off x="439188" y="297635"/>
            <a:ext cx="11481817" cy="6504000"/>
            <a:chOff x="585584" y="268687"/>
            <a:chExt cx="10908214" cy="6604955"/>
          </a:xfrm>
        </p:grpSpPr>
        <p:pic>
          <p:nvPicPr>
            <p:cNvPr id="1087" name="Picture 2" descr="Television Repair - iFixit">
              <a:extLst>
                <a:ext uri="{FF2B5EF4-FFF2-40B4-BE49-F238E27FC236}">
                  <a16:creationId xmlns:a16="http://schemas.microsoft.com/office/drawing/2014/main" id="{477A1578-36C4-DC56-FBBF-8820A34B31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584" y="2353352"/>
              <a:ext cx="2471646" cy="1711391"/>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1087">
              <a:extLst>
                <a:ext uri="{FF2B5EF4-FFF2-40B4-BE49-F238E27FC236}">
                  <a16:creationId xmlns:a16="http://schemas.microsoft.com/office/drawing/2014/main" id="{688DF30D-1B71-6FF5-CA2D-E1B935A087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4518" y="2548762"/>
              <a:ext cx="1693778" cy="1128356"/>
            </a:xfrm>
            <a:prstGeom prst="rect">
              <a:avLst/>
            </a:prstGeom>
          </p:spPr>
        </p:pic>
        <p:pic>
          <p:nvPicPr>
            <p:cNvPr id="1089" name="Picture 4">
              <a:extLst>
                <a:ext uri="{FF2B5EF4-FFF2-40B4-BE49-F238E27FC236}">
                  <a16:creationId xmlns:a16="http://schemas.microsoft.com/office/drawing/2014/main" id="{346EC9EE-4F02-8437-4FC4-5A741AAF1CB7}"/>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3421695" y="2732665"/>
              <a:ext cx="549965" cy="549965"/>
            </a:xfrm>
            <a:prstGeom prst="rect">
              <a:avLst/>
            </a:prstGeom>
            <a:noFill/>
            <a:extLst>
              <a:ext uri="{909E8E84-426E-40DD-AFC4-6F175D3DCCD1}">
                <a14:hiddenFill xmlns:a14="http://schemas.microsoft.com/office/drawing/2010/main">
                  <a:solidFill>
                    <a:srgbClr val="FFFFFF"/>
                  </a:solidFill>
                </a14:hiddenFill>
              </a:ext>
            </a:extLst>
          </p:spPr>
        </p:pic>
        <p:sp>
          <p:nvSpPr>
            <p:cNvPr id="1090" name="TextBox 1089">
              <a:extLst>
                <a:ext uri="{FF2B5EF4-FFF2-40B4-BE49-F238E27FC236}">
                  <a16:creationId xmlns:a16="http://schemas.microsoft.com/office/drawing/2014/main" id="{6E9E958E-1CA1-CD53-0842-6D35FDC11072}"/>
                </a:ext>
                <a:ext uri="{C183D7F6-B498-43B3-948B-1728B52AA6E4}">
                  <adec:decorative xmlns:adec="http://schemas.microsoft.com/office/drawing/2017/decorative" val="1"/>
                </a:ext>
              </a:extLst>
            </p:cNvPr>
            <p:cNvSpPr txBox="1"/>
            <p:nvPr/>
          </p:nvSpPr>
          <p:spPr>
            <a:xfrm>
              <a:off x="3164147" y="3290217"/>
              <a:ext cx="987157" cy="32818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azure video indexer</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750" b="0" i="0" u="none" strike="noStrike" kern="0" cap="none" spc="0" normalizeH="0" baseline="0" noProof="0" dirty="0">
                  <a:ln>
                    <a:noFill/>
                  </a:ln>
                  <a:solidFill>
                    <a:prstClr val="white"/>
                  </a:solidFill>
                  <a:effectLst/>
                  <a:uLnTx/>
                  <a:uFillTx/>
                  <a:latin typeface="Segoe UI Semibold" panose="020B0702040204020203" pitchFamily="34" charset="0"/>
                  <a:ea typeface="黑体" panose="02010609060101010101" pitchFamily="49" charset="-122"/>
                  <a:cs typeface="Segoe UI Semibold" panose="020B0702040204020203" pitchFamily="34" charset="0"/>
                </a:rPr>
                <a:t>语音转文字</a:t>
              </a:r>
              <a:endParaRPr kumimoji="0" lang="en-CA"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pic>
          <p:nvPicPr>
            <p:cNvPr id="1091" name="2F358329-2C19-4FBA-B51C-51CE75BE790F">
              <a:extLst>
                <a:ext uri="{FF2B5EF4-FFF2-40B4-BE49-F238E27FC236}">
                  <a16:creationId xmlns:a16="http://schemas.microsoft.com/office/drawing/2014/main" id="{C2000CB9-8155-7900-3B4B-E045CADA1604}"/>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96DAC541-7B7A-43D3-8B79-37D633B846F1}">
                  <asvg:svgBlip xmlns:asvg="http://schemas.microsoft.com/office/drawing/2016/SVG/main" r:embed="rId7"/>
                </a:ext>
              </a:extLst>
            </a:blip>
            <a:srcRect l="-7183" r="-3331"/>
            <a:stretch/>
          </p:blipFill>
          <p:spPr bwMode="auto">
            <a:xfrm>
              <a:off x="4449207" y="2831373"/>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92" name="TextBox 1091">
              <a:extLst>
                <a:ext uri="{FF2B5EF4-FFF2-40B4-BE49-F238E27FC236}">
                  <a16:creationId xmlns:a16="http://schemas.microsoft.com/office/drawing/2014/main" id="{4A852F51-7CCD-5363-23D5-411BF38B30DC}"/>
                </a:ext>
                <a:ext uri="{C183D7F6-B498-43B3-948B-1728B52AA6E4}">
                  <adec:decorative xmlns:adec="http://schemas.microsoft.com/office/drawing/2017/decorative" val="1"/>
                </a:ext>
              </a:extLst>
            </p:cNvPr>
            <p:cNvSpPr txBox="1"/>
            <p:nvPr/>
          </p:nvSpPr>
          <p:spPr>
            <a:xfrm>
              <a:off x="4069940" y="3273415"/>
              <a:ext cx="1170023" cy="584776"/>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Azure</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Semibold" panose="020B0702040204020203" pitchFamily="34" charset="0"/>
                  <a:cs typeface="Segoe UI Semibold" panose="020B0702040204020203" pitchFamily="34" charset="0"/>
                </a:rPr>
                <a:t>OpenAI</a:t>
              </a:r>
              <a:endParaRPr kumimoji="0" lang="en-US"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750" b="0" i="0" u="none" strike="noStrike" kern="0" cap="none" spc="0" normalizeH="0" baseline="0" noProof="0" dirty="0">
                  <a:ln>
                    <a:noFill/>
                  </a:ln>
                  <a:solidFill>
                    <a:prstClr val="white"/>
                  </a:solidFill>
                  <a:effectLst/>
                  <a:uLnTx/>
                  <a:uFillTx/>
                  <a:latin typeface="Segoe UI Semibold" panose="020B0702040204020203" pitchFamily="34" charset="0"/>
                  <a:ea typeface="黑体" panose="02010609060101010101" pitchFamily="49" charset="-122"/>
                  <a:cs typeface="Segoe UI Semibold" panose="020B0702040204020203" pitchFamily="34" charset="0"/>
                </a:rPr>
                <a:t>内容理解与生成</a:t>
              </a:r>
              <a:endParaRPr kumimoji="0" lang="en-US"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cxnSp>
          <p:nvCxnSpPr>
            <p:cNvPr id="1093" name="Straight Connector 1092">
              <a:extLst>
                <a:ext uri="{FF2B5EF4-FFF2-40B4-BE49-F238E27FC236}">
                  <a16:creationId xmlns:a16="http://schemas.microsoft.com/office/drawing/2014/main" id="{E7019E44-0096-0283-44BB-3A3EB882EE0A}"/>
                </a:ext>
              </a:extLst>
            </p:cNvPr>
            <p:cNvCxnSpPr>
              <a:cxnSpLocks/>
            </p:cNvCxnSpPr>
            <p:nvPr/>
          </p:nvCxnSpPr>
          <p:spPr>
            <a:xfrm>
              <a:off x="4654947" y="2032062"/>
              <a:ext cx="0" cy="642580"/>
            </a:xfrm>
            <a:prstGeom prst="line">
              <a:avLst/>
            </a:prstGeom>
            <a:noFill/>
            <a:ln w="6350" cap="flat" cmpd="sng" algn="ctr">
              <a:solidFill>
                <a:srgbClr val="FFC000"/>
              </a:solidFill>
              <a:prstDash val="solid"/>
              <a:miter lim="800000"/>
            </a:ln>
            <a:effectLst/>
          </p:spPr>
        </p:cxnSp>
        <p:cxnSp>
          <p:nvCxnSpPr>
            <p:cNvPr id="1094" name="Straight Connector 1093">
              <a:extLst>
                <a:ext uri="{FF2B5EF4-FFF2-40B4-BE49-F238E27FC236}">
                  <a16:creationId xmlns:a16="http://schemas.microsoft.com/office/drawing/2014/main" id="{64457F3C-5D99-3775-ED8A-70532895301F}"/>
                </a:ext>
              </a:extLst>
            </p:cNvPr>
            <p:cNvCxnSpPr>
              <a:cxnSpLocks/>
            </p:cNvCxnSpPr>
            <p:nvPr/>
          </p:nvCxnSpPr>
          <p:spPr>
            <a:xfrm>
              <a:off x="4654947" y="3889023"/>
              <a:ext cx="0" cy="642580"/>
            </a:xfrm>
            <a:prstGeom prst="line">
              <a:avLst/>
            </a:prstGeom>
            <a:noFill/>
            <a:ln w="6350" cap="flat" cmpd="sng" algn="ctr">
              <a:solidFill>
                <a:srgbClr val="FFC000"/>
              </a:solidFill>
              <a:prstDash val="solid"/>
              <a:miter lim="800000"/>
            </a:ln>
            <a:effectLst/>
          </p:spPr>
        </p:cxnSp>
        <p:cxnSp>
          <p:nvCxnSpPr>
            <p:cNvPr id="1095" name="Straight Connector 1094">
              <a:extLst>
                <a:ext uri="{FF2B5EF4-FFF2-40B4-BE49-F238E27FC236}">
                  <a16:creationId xmlns:a16="http://schemas.microsoft.com/office/drawing/2014/main" id="{49CB1A38-5585-2478-24DF-91962566E075}"/>
                </a:ext>
              </a:extLst>
            </p:cNvPr>
            <p:cNvCxnSpPr>
              <a:cxnSpLocks/>
            </p:cNvCxnSpPr>
            <p:nvPr/>
          </p:nvCxnSpPr>
          <p:spPr>
            <a:xfrm>
              <a:off x="4654947" y="2032062"/>
              <a:ext cx="1253268" cy="0"/>
            </a:xfrm>
            <a:prstGeom prst="line">
              <a:avLst/>
            </a:prstGeom>
            <a:noFill/>
            <a:ln w="6350" cap="flat" cmpd="sng" algn="ctr">
              <a:solidFill>
                <a:srgbClr val="FFC000"/>
              </a:solidFill>
              <a:prstDash val="solid"/>
              <a:miter lim="800000"/>
            </a:ln>
            <a:effectLst/>
          </p:spPr>
        </p:cxnSp>
        <p:cxnSp>
          <p:nvCxnSpPr>
            <p:cNvPr id="1096" name="Straight Connector 1095">
              <a:extLst>
                <a:ext uri="{FF2B5EF4-FFF2-40B4-BE49-F238E27FC236}">
                  <a16:creationId xmlns:a16="http://schemas.microsoft.com/office/drawing/2014/main" id="{667FEC31-3D93-2DC6-7B15-90654E237E68}"/>
                </a:ext>
              </a:extLst>
            </p:cNvPr>
            <p:cNvCxnSpPr>
              <a:cxnSpLocks/>
            </p:cNvCxnSpPr>
            <p:nvPr/>
          </p:nvCxnSpPr>
          <p:spPr>
            <a:xfrm>
              <a:off x="4654947" y="4531603"/>
              <a:ext cx="1253268" cy="0"/>
            </a:xfrm>
            <a:prstGeom prst="line">
              <a:avLst/>
            </a:prstGeom>
            <a:noFill/>
            <a:ln w="6350" cap="flat" cmpd="sng" algn="ctr">
              <a:solidFill>
                <a:srgbClr val="FFC000"/>
              </a:solidFill>
              <a:prstDash val="solid"/>
              <a:miter lim="800000"/>
            </a:ln>
            <a:effectLst/>
          </p:spPr>
        </p:cxnSp>
        <p:sp>
          <p:nvSpPr>
            <p:cNvPr id="1097" name="TextBox 1096">
              <a:extLst>
                <a:ext uri="{FF2B5EF4-FFF2-40B4-BE49-F238E27FC236}">
                  <a16:creationId xmlns:a16="http://schemas.microsoft.com/office/drawing/2014/main" id="{3CDEF4E2-55AE-036B-A2F8-6E577096EEBB}"/>
                </a:ext>
                <a:ext uri="{C183D7F6-B498-43B3-948B-1728B52AA6E4}">
                  <adec:decorative xmlns:adec="http://schemas.microsoft.com/office/drawing/2017/decorative" val="1"/>
                </a:ext>
              </a:extLst>
            </p:cNvPr>
            <p:cNvSpPr txBox="1"/>
            <p:nvPr/>
          </p:nvSpPr>
          <p:spPr>
            <a:xfrm>
              <a:off x="5752583" y="4055861"/>
              <a:ext cx="776518" cy="276999"/>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750" b="0" i="0" u="none" strike="noStrike" kern="0" cap="none" spc="0" normalizeH="0" baseline="0" noProof="0" dirty="0">
                  <a:ln>
                    <a:noFill/>
                  </a:ln>
                  <a:solidFill>
                    <a:prstClr val="white"/>
                  </a:solidFill>
                  <a:effectLst/>
                  <a:uLnTx/>
                  <a:uFillTx/>
                  <a:latin typeface="Segoe UI Semibold" panose="020B0702040204020203" pitchFamily="34" charset="0"/>
                  <a:ea typeface="黑体" panose="02010609060101010101" pitchFamily="49" charset="-122"/>
                  <a:cs typeface="Segoe UI Semibold" panose="020B0702040204020203" pitchFamily="34" charset="0"/>
                </a:rPr>
                <a:t>内容生成</a:t>
              </a:r>
              <a:endParaRPr kumimoji="0" lang="en-CA"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098" name="TextBox 1097">
              <a:extLst>
                <a:ext uri="{FF2B5EF4-FFF2-40B4-BE49-F238E27FC236}">
                  <a16:creationId xmlns:a16="http://schemas.microsoft.com/office/drawing/2014/main" id="{81B36A61-0C8D-4A90-11F7-9405CF238248}"/>
                </a:ext>
                <a:ext uri="{C183D7F6-B498-43B3-948B-1728B52AA6E4}">
                  <adec:decorative xmlns:adec="http://schemas.microsoft.com/office/drawing/2017/decorative" val="1"/>
                </a:ext>
              </a:extLst>
            </p:cNvPr>
            <p:cNvSpPr txBox="1"/>
            <p:nvPr/>
          </p:nvSpPr>
          <p:spPr>
            <a:xfrm>
              <a:off x="5733651" y="2267845"/>
              <a:ext cx="776518" cy="276999"/>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750" b="0" i="0" u="none" strike="noStrike" kern="0" cap="none" spc="0" normalizeH="0" baseline="0" noProof="0" dirty="0">
                  <a:ln>
                    <a:noFill/>
                  </a:ln>
                  <a:solidFill>
                    <a:prstClr val="white"/>
                  </a:solidFill>
                  <a:effectLst/>
                  <a:uLnTx/>
                  <a:uFillTx/>
                  <a:latin typeface="Segoe UI Semibold" panose="020B0702040204020203" pitchFamily="34" charset="0"/>
                  <a:ea typeface="黑体" panose="02010609060101010101" pitchFamily="49" charset="-122"/>
                  <a:cs typeface="Segoe UI Semibold" panose="020B0702040204020203" pitchFamily="34" charset="0"/>
                </a:rPr>
                <a:t>内容分析</a:t>
              </a:r>
              <a:endParaRPr kumimoji="0" lang="en-CA"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099" name="Oval 1098">
              <a:extLst>
                <a:ext uri="{FF2B5EF4-FFF2-40B4-BE49-F238E27FC236}">
                  <a16:creationId xmlns:a16="http://schemas.microsoft.com/office/drawing/2014/main" id="{903D21D5-0FFC-CCE2-858E-4C630732B85D}"/>
                </a:ext>
              </a:extLst>
            </p:cNvPr>
            <p:cNvSpPr/>
            <p:nvPr/>
          </p:nvSpPr>
          <p:spPr>
            <a:xfrm>
              <a:off x="5921468" y="1839330"/>
              <a:ext cx="400878" cy="385463"/>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685775" eaLnBrk="1" fontAlgn="auto" latinLnBrk="0" hangingPunct="1">
                <a:lnSpc>
                  <a:spcPct val="100000"/>
                </a:lnSpc>
                <a:spcBef>
                  <a:spcPts val="0"/>
                </a:spcBef>
                <a:spcAft>
                  <a:spcPts val="0"/>
                </a:spcAft>
                <a:buClrTx/>
                <a:buSzTx/>
                <a:buFontTx/>
                <a:buNone/>
                <a:tabLst/>
                <a:defRPr/>
              </a:pPr>
              <a:endParaRPr kumimoji="0" lang="en-CA"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a:extLst>
                <a:ext uri="{FF2B5EF4-FFF2-40B4-BE49-F238E27FC236}">
                  <a16:creationId xmlns:a16="http://schemas.microsoft.com/office/drawing/2014/main" id="{0F5C956B-F93E-6048-15DB-953A8F9D8FE5}"/>
                </a:ext>
              </a:extLst>
            </p:cNvPr>
            <p:cNvSpPr/>
            <p:nvPr/>
          </p:nvSpPr>
          <p:spPr>
            <a:xfrm>
              <a:off x="5927987" y="4338871"/>
              <a:ext cx="400878" cy="385463"/>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685775" eaLnBrk="1" fontAlgn="auto" latinLnBrk="0" hangingPunct="1">
                <a:lnSpc>
                  <a:spcPct val="100000"/>
                </a:lnSpc>
                <a:spcBef>
                  <a:spcPts val="0"/>
                </a:spcBef>
                <a:spcAft>
                  <a:spcPts val="0"/>
                </a:spcAft>
                <a:buClrTx/>
                <a:buSzTx/>
                <a:buFontTx/>
                <a:buNone/>
                <a:tabLst/>
                <a:defRPr/>
              </a:pPr>
              <a:endParaRPr kumimoji="0" lang="en-CA"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1" name="Straight Connector 1100">
              <a:extLst>
                <a:ext uri="{FF2B5EF4-FFF2-40B4-BE49-F238E27FC236}">
                  <a16:creationId xmlns:a16="http://schemas.microsoft.com/office/drawing/2014/main" id="{73E79AFB-9668-BE1A-6DBC-1CEFFBA40D4E}"/>
                </a:ext>
              </a:extLst>
            </p:cNvPr>
            <p:cNvCxnSpPr>
              <a:cxnSpLocks/>
            </p:cNvCxnSpPr>
            <p:nvPr/>
          </p:nvCxnSpPr>
          <p:spPr>
            <a:xfrm>
              <a:off x="6299792" y="2032061"/>
              <a:ext cx="626634" cy="0"/>
            </a:xfrm>
            <a:prstGeom prst="line">
              <a:avLst/>
            </a:prstGeom>
            <a:noFill/>
            <a:ln w="6350" cap="flat" cmpd="sng" algn="ctr">
              <a:solidFill>
                <a:srgbClr val="FFC000"/>
              </a:solidFill>
              <a:prstDash val="solid"/>
              <a:miter lim="800000"/>
            </a:ln>
            <a:effectLst/>
          </p:spPr>
        </p:cxnSp>
        <p:cxnSp>
          <p:nvCxnSpPr>
            <p:cNvPr id="1102" name="Straight Connector 1101">
              <a:extLst>
                <a:ext uri="{FF2B5EF4-FFF2-40B4-BE49-F238E27FC236}">
                  <a16:creationId xmlns:a16="http://schemas.microsoft.com/office/drawing/2014/main" id="{0FD3987A-757A-F578-04C3-7C434085BCD8}"/>
                </a:ext>
              </a:extLst>
            </p:cNvPr>
            <p:cNvCxnSpPr>
              <a:cxnSpLocks/>
            </p:cNvCxnSpPr>
            <p:nvPr/>
          </p:nvCxnSpPr>
          <p:spPr>
            <a:xfrm flipH="1" flipV="1">
              <a:off x="6933638" y="389654"/>
              <a:ext cx="12082" cy="2998883"/>
            </a:xfrm>
            <a:prstGeom prst="line">
              <a:avLst/>
            </a:prstGeom>
            <a:noFill/>
            <a:ln w="6350" cap="flat" cmpd="sng" algn="ctr">
              <a:solidFill>
                <a:srgbClr val="FFC000"/>
              </a:solidFill>
              <a:prstDash val="solid"/>
              <a:miter lim="800000"/>
            </a:ln>
            <a:effectLst/>
          </p:spPr>
        </p:cxnSp>
        <p:sp>
          <p:nvSpPr>
            <p:cNvPr id="1103" name="TextBox 1102">
              <a:extLst>
                <a:ext uri="{FF2B5EF4-FFF2-40B4-BE49-F238E27FC236}">
                  <a16:creationId xmlns:a16="http://schemas.microsoft.com/office/drawing/2014/main" id="{5B295F58-6507-DE8C-A1E6-DB454DDA5965}"/>
                </a:ext>
              </a:extLst>
            </p:cNvPr>
            <p:cNvSpPr txBox="1"/>
            <p:nvPr/>
          </p:nvSpPr>
          <p:spPr>
            <a:xfrm>
              <a:off x="7094755" y="911215"/>
              <a:ext cx="3096972"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关键信息抽取</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04" name="TextBox 1103">
              <a:extLst>
                <a:ext uri="{FF2B5EF4-FFF2-40B4-BE49-F238E27FC236}">
                  <a16:creationId xmlns:a16="http://schemas.microsoft.com/office/drawing/2014/main" id="{F817C97D-BBD2-F428-FC3C-6142F7A75151}"/>
                </a:ext>
              </a:extLst>
            </p:cNvPr>
            <p:cNvSpPr txBox="1"/>
            <p:nvPr/>
          </p:nvSpPr>
          <p:spPr>
            <a:xfrm>
              <a:off x="7099072" y="268687"/>
              <a:ext cx="2124490"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主题分类</a:t>
              </a:r>
              <a:r>
                <a:rPr kumimoji="0" lang="en-US" altLang="zh-CN"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a:t>
              </a: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标签化</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05" name="TextBox 1104">
              <a:extLst>
                <a:ext uri="{FF2B5EF4-FFF2-40B4-BE49-F238E27FC236}">
                  <a16:creationId xmlns:a16="http://schemas.microsoft.com/office/drawing/2014/main" id="{099F648E-BDE7-B440-A23D-9A01DEEF8D77}"/>
                </a:ext>
              </a:extLst>
            </p:cNvPr>
            <p:cNvSpPr txBox="1"/>
            <p:nvPr/>
          </p:nvSpPr>
          <p:spPr>
            <a:xfrm>
              <a:off x="7099071" y="1693555"/>
              <a:ext cx="2184125"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关键词</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06" name="TextBox 1105">
              <a:extLst>
                <a:ext uri="{FF2B5EF4-FFF2-40B4-BE49-F238E27FC236}">
                  <a16:creationId xmlns:a16="http://schemas.microsoft.com/office/drawing/2014/main" id="{BF0A89E7-2E16-8518-0F21-C235EE4D131C}"/>
                </a:ext>
              </a:extLst>
            </p:cNvPr>
            <p:cNvSpPr txBox="1"/>
            <p:nvPr/>
          </p:nvSpPr>
          <p:spPr>
            <a:xfrm>
              <a:off x="7099071" y="2387087"/>
              <a:ext cx="2243759"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Calibri" panose="020F0502020204030204"/>
                  <a:ea typeface="黑体" panose="02010609060101010101" pitchFamily="49" charset="-122"/>
                </a:rPr>
                <a:t>知识问答</a:t>
              </a:r>
              <a:endParaRPr kumimoji="0" lang="en-CA" sz="1200" b="0" i="0" u="none" strike="noStrike" kern="0" cap="none" spc="0" normalizeH="0" baseline="0" noProof="0" dirty="0">
                <a:ln>
                  <a:noFill/>
                </a:ln>
                <a:solidFill>
                  <a:prstClr val="white"/>
                </a:solidFill>
                <a:effectLst/>
                <a:uLnTx/>
                <a:uFillTx/>
                <a:latin typeface="Calibri" panose="020F0502020204030204"/>
              </a:endParaRPr>
            </a:p>
          </p:txBody>
        </p:sp>
        <p:sp>
          <p:nvSpPr>
            <p:cNvPr id="1107" name="TextBox 1106">
              <a:extLst>
                <a:ext uri="{FF2B5EF4-FFF2-40B4-BE49-F238E27FC236}">
                  <a16:creationId xmlns:a16="http://schemas.microsoft.com/office/drawing/2014/main" id="{F8C5BD4F-A74E-14CE-55C3-15D1BEF80AB0}"/>
                </a:ext>
              </a:extLst>
            </p:cNvPr>
            <p:cNvSpPr txBox="1"/>
            <p:nvPr/>
          </p:nvSpPr>
          <p:spPr>
            <a:xfrm>
              <a:off x="7099070" y="553568"/>
              <a:ext cx="3904510" cy="234415"/>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全球变暖， 森林砍伐， 碳足迹</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08" name="TextBox 1107">
              <a:extLst>
                <a:ext uri="{FF2B5EF4-FFF2-40B4-BE49-F238E27FC236}">
                  <a16:creationId xmlns:a16="http://schemas.microsoft.com/office/drawing/2014/main" id="{F68D9FC6-D807-C021-080E-141F2A36F31F}"/>
                </a:ext>
              </a:extLst>
            </p:cNvPr>
            <p:cNvSpPr txBox="1"/>
            <p:nvPr/>
          </p:nvSpPr>
          <p:spPr>
            <a:xfrm>
              <a:off x="7099072" y="1160183"/>
              <a:ext cx="3892427" cy="375065"/>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组织：政府间气候变化专门委员会、联合国气候变化框架公约、绿色和平
地理：加拿大、美国</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09" name="TextBox 1108">
              <a:extLst>
                <a:ext uri="{FF2B5EF4-FFF2-40B4-BE49-F238E27FC236}">
                  <a16:creationId xmlns:a16="http://schemas.microsoft.com/office/drawing/2014/main" id="{ED94512D-FD3B-61F0-591C-ECF3A9D4CE39}"/>
                </a:ext>
              </a:extLst>
            </p:cNvPr>
            <p:cNvSpPr txBox="1"/>
            <p:nvPr/>
          </p:nvSpPr>
          <p:spPr>
            <a:xfrm>
              <a:off x="7099070" y="2009617"/>
              <a:ext cx="3703762" cy="492443"/>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人类活动、化石燃料、地球大气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10" name="TextBox 1109">
              <a:extLst>
                <a:ext uri="{FF2B5EF4-FFF2-40B4-BE49-F238E27FC236}">
                  <a16:creationId xmlns:a16="http://schemas.microsoft.com/office/drawing/2014/main" id="{62E318EF-3EF5-7E5F-C9FC-858C207FE2EE}"/>
                </a:ext>
              </a:extLst>
            </p:cNvPr>
            <p:cNvSpPr txBox="1"/>
            <p:nvPr/>
          </p:nvSpPr>
          <p:spPr>
            <a:xfrm>
              <a:off x="7099070" y="2661455"/>
              <a:ext cx="4208865" cy="677108"/>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什么是政府间气候变化专门委员会（</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IPCC</a:t>
              </a: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IPCC</a:t>
              </a: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是一个研究气候变化及其有效性的国际组织。
</a:t>
              </a:r>
              <a:endParaRPr kumimoji="0" lang="en-US" sz="900" b="0" i="0" u="none" strike="noStrike" kern="0" cap="none" spc="0" normalizeH="0" baseline="0" noProof="0" dirty="0">
                <a:ln>
                  <a:noFill/>
                </a:ln>
                <a:solidFill>
                  <a:prstClr val="black">
                    <a:lumMod val="50000"/>
                    <a:lumOff val="50000"/>
                  </a:prstClr>
                </a:solidFill>
                <a:effectLst/>
                <a:uLnTx/>
                <a:uFillTx/>
                <a:latin typeface="-apple-system"/>
                <a:cs typeface="Segoe UI Light" panose="020B0502040204020203" pitchFamily="34" charset="0"/>
              </a:endParaRPr>
            </a:p>
          </p:txBody>
        </p:sp>
        <p:cxnSp>
          <p:nvCxnSpPr>
            <p:cNvPr id="1111" name="Straight Connector 1110">
              <a:extLst>
                <a:ext uri="{FF2B5EF4-FFF2-40B4-BE49-F238E27FC236}">
                  <a16:creationId xmlns:a16="http://schemas.microsoft.com/office/drawing/2014/main" id="{B2890A80-DC70-0B1F-CF78-9384D85611EB}"/>
                </a:ext>
              </a:extLst>
            </p:cNvPr>
            <p:cNvCxnSpPr>
              <a:cxnSpLocks/>
            </p:cNvCxnSpPr>
            <p:nvPr/>
          </p:nvCxnSpPr>
          <p:spPr>
            <a:xfrm>
              <a:off x="6299792" y="4531603"/>
              <a:ext cx="626634" cy="0"/>
            </a:xfrm>
            <a:prstGeom prst="line">
              <a:avLst/>
            </a:prstGeom>
            <a:noFill/>
            <a:ln w="6350" cap="flat" cmpd="sng" algn="ctr">
              <a:solidFill>
                <a:srgbClr val="FFC000"/>
              </a:solidFill>
              <a:prstDash val="solid"/>
              <a:miter lim="800000"/>
            </a:ln>
            <a:effectLst/>
          </p:spPr>
        </p:cxnSp>
        <p:cxnSp>
          <p:nvCxnSpPr>
            <p:cNvPr id="1112" name="Straight Connector 1111">
              <a:extLst>
                <a:ext uri="{FF2B5EF4-FFF2-40B4-BE49-F238E27FC236}">
                  <a16:creationId xmlns:a16="http://schemas.microsoft.com/office/drawing/2014/main" id="{5FCB5154-86DE-FE22-D543-62FC4D8B734D}"/>
                </a:ext>
              </a:extLst>
            </p:cNvPr>
            <p:cNvCxnSpPr>
              <a:cxnSpLocks/>
            </p:cNvCxnSpPr>
            <p:nvPr/>
          </p:nvCxnSpPr>
          <p:spPr>
            <a:xfrm flipH="1" flipV="1">
              <a:off x="6933638" y="3827413"/>
              <a:ext cx="12082" cy="2734432"/>
            </a:xfrm>
            <a:prstGeom prst="line">
              <a:avLst/>
            </a:prstGeom>
            <a:noFill/>
            <a:ln w="6350" cap="flat" cmpd="sng" algn="ctr">
              <a:solidFill>
                <a:srgbClr val="FFC000"/>
              </a:solidFill>
              <a:prstDash val="solid"/>
              <a:miter lim="800000"/>
            </a:ln>
            <a:effectLst/>
          </p:spPr>
        </p:cxnSp>
        <p:sp>
          <p:nvSpPr>
            <p:cNvPr id="1113" name="TextBox 1112">
              <a:extLst>
                <a:ext uri="{FF2B5EF4-FFF2-40B4-BE49-F238E27FC236}">
                  <a16:creationId xmlns:a16="http://schemas.microsoft.com/office/drawing/2014/main" id="{A4D946CE-2ACE-AA83-138D-7A254AB60E3D}"/>
                </a:ext>
              </a:extLst>
            </p:cNvPr>
            <p:cNvSpPr txBox="1"/>
            <p:nvPr/>
          </p:nvSpPr>
          <p:spPr>
            <a:xfrm>
              <a:off x="7099071" y="3732254"/>
              <a:ext cx="2461775"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视频内容总结</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14" name="TextBox 1113">
              <a:extLst>
                <a:ext uri="{FF2B5EF4-FFF2-40B4-BE49-F238E27FC236}">
                  <a16:creationId xmlns:a16="http://schemas.microsoft.com/office/drawing/2014/main" id="{D2642755-CD12-1C8A-1D54-88833FE6CFE6}"/>
                </a:ext>
              </a:extLst>
            </p:cNvPr>
            <p:cNvSpPr txBox="1"/>
            <p:nvPr/>
          </p:nvSpPr>
          <p:spPr>
            <a:xfrm>
              <a:off x="7099070" y="3991081"/>
              <a:ext cx="4382643" cy="677108"/>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本文讨论了全球变暖及其对地球大气、野生动物和人类社区的影响。它指出全球变暖的主要原因是</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15" name="TextBox 1114">
              <a:extLst>
                <a:ext uri="{FF2B5EF4-FFF2-40B4-BE49-F238E27FC236}">
                  <a16:creationId xmlns:a16="http://schemas.microsoft.com/office/drawing/2014/main" id="{3701A0A3-3BAC-4591-C367-9BA1F076C55F}"/>
                </a:ext>
              </a:extLst>
            </p:cNvPr>
            <p:cNvSpPr txBox="1"/>
            <p:nvPr/>
          </p:nvSpPr>
          <p:spPr>
            <a:xfrm>
              <a:off x="7099072" y="4504534"/>
              <a:ext cx="4394725"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文章生成 </a:t>
              </a:r>
              <a:r>
                <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rPr>
                <a:t>(</a:t>
              </a: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博客、社交媒体</a:t>
              </a:r>
              <a:r>
                <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rPr>
                <a:t>)</a:t>
              </a:r>
            </a:p>
          </p:txBody>
        </p:sp>
        <p:sp>
          <p:nvSpPr>
            <p:cNvPr id="1116" name="TextBox 1115">
              <a:extLst>
                <a:ext uri="{FF2B5EF4-FFF2-40B4-BE49-F238E27FC236}">
                  <a16:creationId xmlns:a16="http://schemas.microsoft.com/office/drawing/2014/main" id="{69C8141F-E481-4A84-9E06-876B0C7716DA}"/>
                </a:ext>
              </a:extLst>
            </p:cNvPr>
            <p:cNvSpPr txBox="1"/>
            <p:nvPr/>
          </p:nvSpPr>
          <p:spPr>
            <a:xfrm>
              <a:off x="7099072" y="4763361"/>
              <a:ext cx="4394725" cy="492443"/>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全球变暖是地球大气整体温度逐渐升高，主要引起</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17" name="TextBox 1116">
              <a:extLst>
                <a:ext uri="{FF2B5EF4-FFF2-40B4-BE49-F238E27FC236}">
                  <a16:creationId xmlns:a16="http://schemas.microsoft.com/office/drawing/2014/main" id="{F41DBCF4-52C9-E68E-98CD-2209B6461EA7}"/>
                </a:ext>
              </a:extLst>
            </p:cNvPr>
            <p:cNvSpPr txBox="1"/>
            <p:nvPr/>
          </p:nvSpPr>
          <p:spPr>
            <a:xfrm>
              <a:off x="7099072" y="5108965"/>
              <a:ext cx="2461775"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视频脚本生成</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18" name="TextBox 1117">
              <a:extLst>
                <a:ext uri="{FF2B5EF4-FFF2-40B4-BE49-F238E27FC236}">
                  <a16:creationId xmlns:a16="http://schemas.microsoft.com/office/drawing/2014/main" id="{8C2FA393-A2DD-11DE-FB3D-AA9CEFCF56E7}"/>
                </a:ext>
              </a:extLst>
            </p:cNvPr>
            <p:cNvSpPr txBox="1"/>
            <p:nvPr/>
          </p:nvSpPr>
          <p:spPr>
            <a:xfrm>
              <a:off x="7099070" y="5367793"/>
              <a:ext cx="4394726" cy="677108"/>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第一幕：节目以一个美丽的海滨小镇的镜头开场
第二幕：当小镇努力应对危机时</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19" name="TextBox 1118">
              <a:extLst>
                <a:ext uri="{FF2B5EF4-FFF2-40B4-BE49-F238E27FC236}">
                  <a16:creationId xmlns:a16="http://schemas.microsoft.com/office/drawing/2014/main" id="{47D149B8-9AA9-CEE1-6900-8CF99F33F909}"/>
                </a:ext>
              </a:extLst>
            </p:cNvPr>
            <p:cNvSpPr txBox="1"/>
            <p:nvPr/>
          </p:nvSpPr>
          <p:spPr>
            <a:xfrm>
              <a:off x="768416" y="4052637"/>
              <a:ext cx="2124490" cy="861775"/>
            </a:xfrm>
            <a:prstGeom prst="rect">
              <a:avLst/>
            </a:prstGeom>
            <a:noFill/>
          </p:spPr>
          <p:txBody>
            <a:bodyPr wrap="square">
              <a:spAutoFit/>
            </a:bodyPr>
            <a:lstStyle/>
            <a:p>
              <a:pPr marL="0" marR="0" lvl="0" indent="0" algn="ctr"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新闻广播</a:t>
              </a:r>
              <a:endParaRPr kumimoji="0" lang="en-US" altLang="zh-CN"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endParaRPr>
            </a:p>
            <a:p>
              <a:pPr marL="0" marR="0" lvl="0" indent="0" algn="ctr"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（全球变暖）
</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20" name="TextBox 1119">
              <a:extLst>
                <a:ext uri="{FF2B5EF4-FFF2-40B4-BE49-F238E27FC236}">
                  <a16:creationId xmlns:a16="http://schemas.microsoft.com/office/drawing/2014/main" id="{134B21E8-EAD3-3C01-48C0-0A08433042DB}"/>
                </a:ext>
              </a:extLst>
            </p:cNvPr>
            <p:cNvSpPr txBox="1"/>
            <p:nvPr/>
          </p:nvSpPr>
          <p:spPr>
            <a:xfrm>
              <a:off x="7099072" y="5906778"/>
              <a:ext cx="4394726" cy="615553"/>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个性化内容生成（或广告）
</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21" name="TextBox 1120">
              <a:extLst>
                <a:ext uri="{FF2B5EF4-FFF2-40B4-BE49-F238E27FC236}">
                  <a16:creationId xmlns:a16="http://schemas.microsoft.com/office/drawing/2014/main" id="{A3F982E0-C030-522A-5BBB-7B34E1A44BDB}"/>
                </a:ext>
              </a:extLst>
            </p:cNvPr>
            <p:cNvSpPr txBox="1"/>
            <p:nvPr/>
          </p:nvSpPr>
          <p:spPr>
            <a:xfrm>
              <a:off x="7099072" y="6196534"/>
              <a:ext cx="4012280" cy="677108"/>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Simon</a:t>
              </a: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，作为一个对全球变暖充满热情的人，你知道它对我们星球构成的紧迫威胁</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cxnSp>
          <p:nvCxnSpPr>
            <p:cNvPr id="1122" name="Straight Connector 1121">
              <a:extLst>
                <a:ext uri="{FF2B5EF4-FFF2-40B4-BE49-F238E27FC236}">
                  <a16:creationId xmlns:a16="http://schemas.microsoft.com/office/drawing/2014/main" id="{BBD57A7D-9BE7-5D94-4511-755CBB1C6057}"/>
                </a:ext>
              </a:extLst>
            </p:cNvPr>
            <p:cNvCxnSpPr>
              <a:cxnSpLocks/>
              <a:endCxn id="1089" idx="1"/>
            </p:cNvCxnSpPr>
            <p:nvPr/>
          </p:nvCxnSpPr>
          <p:spPr>
            <a:xfrm>
              <a:off x="3057230" y="3007647"/>
              <a:ext cx="364465" cy="1"/>
            </a:xfrm>
            <a:prstGeom prst="line">
              <a:avLst/>
            </a:prstGeom>
            <a:noFill/>
            <a:ln w="6350" cap="flat" cmpd="sng" algn="ctr">
              <a:solidFill>
                <a:srgbClr val="FFC000"/>
              </a:solidFill>
              <a:prstDash val="dash"/>
              <a:miter lim="800000"/>
            </a:ln>
            <a:effectLst/>
          </p:spPr>
        </p:cxnSp>
        <p:cxnSp>
          <p:nvCxnSpPr>
            <p:cNvPr id="1123" name="Straight Connector 1122">
              <a:extLst>
                <a:ext uri="{FF2B5EF4-FFF2-40B4-BE49-F238E27FC236}">
                  <a16:creationId xmlns:a16="http://schemas.microsoft.com/office/drawing/2014/main" id="{772ECC5F-F80E-C017-75C4-43FD602211A5}"/>
                </a:ext>
              </a:extLst>
            </p:cNvPr>
            <p:cNvCxnSpPr>
              <a:cxnSpLocks/>
            </p:cNvCxnSpPr>
            <p:nvPr/>
          </p:nvCxnSpPr>
          <p:spPr>
            <a:xfrm>
              <a:off x="3996462" y="3007646"/>
              <a:ext cx="364465" cy="1"/>
            </a:xfrm>
            <a:prstGeom prst="line">
              <a:avLst/>
            </a:prstGeom>
            <a:noFill/>
            <a:ln w="6350" cap="flat" cmpd="sng" algn="ctr">
              <a:solidFill>
                <a:srgbClr val="FFC000"/>
              </a:solidFill>
              <a:prstDash val="dash"/>
              <a:miter lim="800000"/>
            </a:ln>
            <a:effectLst/>
          </p:spPr>
        </p:cxnSp>
      </p:grpSp>
      <p:sp>
        <p:nvSpPr>
          <p:cNvPr id="3" name="Rectangle 9">
            <a:extLst>
              <a:ext uri="{FF2B5EF4-FFF2-40B4-BE49-F238E27FC236}">
                <a16:creationId xmlns:a16="http://schemas.microsoft.com/office/drawing/2014/main" id="{B8AE7601-87D1-56C4-155A-0075D89067F9}"/>
              </a:ext>
            </a:extLst>
          </p:cNvPr>
          <p:cNvSpPr/>
          <p:nvPr/>
        </p:nvSpPr>
        <p:spPr bwMode="auto">
          <a:xfrm>
            <a:off x="332334" y="327993"/>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场景案例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 Chat your Video</a:t>
            </a:r>
          </a:p>
        </p:txBody>
      </p:sp>
    </p:spTree>
    <p:extLst>
      <p:ext uri="{BB962C8B-B14F-4D97-AF65-F5344CB8AC3E}">
        <p14:creationId xmlns:p14="http://schemas.microsoft.com/office/powerpoint/2010/main" val="25118620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38B981B-764F-A501-95A2-83909297E2C4}"/>
              </a:ext>
            </a:extLst>
          </p:cNvPr>
          <p:cNvGrpSpPr/>
          <p:nvPr/>
        </p:nvGrpSpPr>
        <p:grpSpPr>
          <a:xfrm>
            <a:off x="0" y="1137833"/>
            <a:ext cx="6098965" cy="228600"/>
            <a:chOff x="0" y="4228754"/>
            <a:chExt cx="6098965" cy="228600"/>
          </a:xfrm>
        </p:grpSpPr>
        <p:cxnSp>
          <p:nvCxnSpPr>
            <p:cNvPr id="26" name="Straight Connector 25">
              <a:extLst>
                <a:ext uri="{FF2B5EF4-FFF2-40B4-BE49-F238E27FC236}">
                  <a16:creationId xmlns:a16="http://schemas.microsoft.com/office/drawing/2014/main" id="{E0AFB687-5380-FF22-BF73-E6AEB5AA8D9A}"/>
                </a:ext>
              </a:extLst>
            </p:cNvPr>
            <p:cNvCxnSpPr>
              <a:cxnSpLocks/>
            </p:cNvCxnSpPr>
            <p:nvPr/>
          </p:nvCxnSpPr>
          <p:spPr>
            <a:xfrm>
              <a:off x="456591" y="4228754"/>
              <a:ext cx="5642374"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F6C4E4-F7BF-E19B-347D-A792920FA4C8}"/>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218693D7-7575-3DBD-60E0-9EACDC8D3085}"/>
              </a:ext>
            </a:extLst>
          </p:cNvPr>
          <p:cNvCxnSpPr>
            <a:cxnSpLocks/>
          </p:cNvCxnSpPr>
          <p:nvPr/>
        </p:nvCxnSpPr>
        <p:spPr>
          <a:xfrm>
            <a:off x="0" y="93650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2D3907B-EE78-4CA0-AC92-8CF7F1B30968}"/>
              </a:ext>
            </a:extLst>
          </p:cNvPr>
          <p:cNvCxnSpPr>
            <a:cxnSpLocks/>
          </p:cNvCxnSpPr>
          <p:nvPr/>
        </p:nvCxnSpPr>
        <p:spPr>
          <a:xfrm>
            <a:off x="3860261" y="1137833"/>
            <a:ext cx="2238704"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C647EB-7AC3-EAA7-BFA5-A5650B7EC958}"/>
              </a:ext>
            </a:extLst>
          </p:cNvPr>
          <p:cNvCxnSpPr>
            <a:cxnSpLocks/>
          </p:cNvCxnSpPr>
          <p:nvPr/>
        </p:nvCxnSpPr>
        <p:spPr>
          <a:xfrm>
            <a:off x="0" y="936505"/>
            <a:ext cx="510286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727AC0E-B410-C795-AD8A-F67CF7A421EF}"/>
              </a:ext>
            </a:extLst>
          </p:cNvPr>
          <p:cNvGrpSpPr/>
          <p:nvPr/>
        </p:nvGrpSpPr>
        <p:grpSpPr>
          <a:xfrm>
            <a:off x="-283508" y="1766031"/>
            <a:ext cx="12162831" cy="4929810"/>
            <a:chOff x="-283508" y="1766031"/>
            <a:chExt cx="12162831" cy="4929810"/>
          </a:xfrm>
        </p:grpSpPr>
        <p:sp>
          <p:nvSpPr>
            <p:cNvPr id="28" name="Rectangle: Rounded Corners 27">
              <a:extLst>
                <a:ext uri="{FF2B5EF4-FFF2-40B4-BE49-F238E27FC236}">
                  <a16:creationId xmlns:a16="http://schemas.microsoft.com/office/drawing/2014/main" id="{B33FE1D2-BA59-B1D3-4AF4-A4171889B09F}"/>
                </a:ext>
              </a:extLst>
            </p:cNvPr>
            <p:cNvSpPr/>
            <p:nvPr/>
          </p:nvSpPr>
          <p:spPr>
            <a:xfrm>
              <a:off x="280713" y="4717605"/>
              <a:ext cx="4976606" cy="1978236"/>
            </a:xfrm>
            <a:prstGeom prst="round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4">
              <a:extLst>
                <a:ext uri="{FF2B5EF4-FFF2-40B4-BE49-F238E27FC236}">
                  <a16:creationId xmlns:a16="http://schemas.microsoft.com/office/drawing/2014/main" id="{34F763C7-90C2-31B4-E2CA-FEDE4CB977F6}"/>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411522" y="3009084"/>
              <a:ext cx="734430" cy="7344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260BBA-97FF-3291-F231-E034925E4F28}"/>
                </a:ext>
              </a:extLst>
            </p:cNvPr>
            <p:cNvSpPr txBox="1"/>
            <p:nvPr/>
          </p:nvSpPr>
          <p:spPr>
            <a:xfrm>
              <a:off x="-283508" y="3801283"/>
              <a:ext cx="2124490"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Segoe UI Light" panose="020B0502040204020203" pitchFamily="34" charset="0"/>
                </a:rPr>
                <a:t>Sports Stats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Segoe UI Light" panose="020B0502040204020203" pitchFamily="34" charset="0"/>
                </a:rPr>
                <a:t>Database</a:t>
              </a:r>
            </a:p>
          </p:txBody>
        </p:sp>
        <p:sp>
          <p:nvSpPr>
            <p:cNvPr id="5" name="TextBox 4">
              <a:extLst>
                <a:ext uri="{FF2B5EF4-FFF2-40B4-BE49-F238E27FC236}">
                  <a16:creationId xmlns:a16="http://schemas.microsoft.com/office/drawing/2014/main" id="{E9694B31-DB85-8E5A-2113-90F5A0277C07}"/>
                </a:ext>
              </a:extLst>
            </p:cNvPr>
            <p:cNvSpPr txBox="1"/>
            <p:nvPr/>
          </p:nvSpPr>
          <p:spPr>
            <a:xfrm>
              <a:off x="280713" y="4843004"/>
              <a:ext cx="462458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D7D31"/>
                  </a:solidFill>
                  <a:effectLst/>
                  <a:uLnTx/>
                  <a:uFillTx/>
                  <a:latin typeface="Söhne Mono"/>
                  <a:ea typeface="+mn-ea"/>
                  <a:cs typeface="+mn-cs"/>
                </a:rPr>
                <a:t>basketball_stats</a:t>
              </a:r>
              <a:r>
                <a:rPr kumimoji="0" lang="en-US" sz="1200" b="0" i="0" u="none" strike="noStrike" kern="1200" cap="none" spc="0" normalizeH="0" baseline="0" noProof="0" dirty="0">
                  <a:ln>
                    <a:noFill/>
                  </a:ln>
                  <a:solidFill>
                    <a:srgbClr val="ED7D31"/>
                  </a:solidFill>
                  <a:effectLst/>
                  <a:uLnTx/>
                  <a:uFillTx/>
                  <a:latin typeface="Söhne Mono"/>
                  <a:ea typeface="+mn-ea"/>
                  <a:cs typeface="+mn-cs"/>
                </a:rPr>
                <a:t> </a:t>
              </a:r>
              <a:r>
                <a:rPr kumimoji="0" lang="en-US" sz="1200" b="0" i="0" u="none" strike="noStrike" kern="1200" cap="none" spc="0" normalizeH="0" baseline="0" noProof="0" dirty="0">
                  <a:ln>
                    <a:noFill/>
                  </a:ln>
                  <a:solidFill>
                    <a:srgbClr val="FFFFFF"/>
                  </a:solidFill>
                  <a:effectLst/>
                  <a:uLnTx/>
                  <a:uFillTx/>
                  <a:latin typeface="Söhne Mono"/>
                  <a:ea typeface="+mn-ea"/>
                  <a:cs typeface="+mn-cs"/>
                </a:rPr>
                <a:t>(player, team, points, rebounds, assists, steals, blocks, turnovers, </a:t>
              </a:r>
              <a:r>
                <a:rPr kumimoji="0" lang="en-US" sz="1200" b="0" i="0" u="none" strike="noStrike" kern="1200" cap="none" spc="0" normalizeH="0" baseline="0" noProof="0" dirty="0" err="1">
                  <a:ln>
                    <a:noFill/>
                  </a:ln>
                  <a:solidFill>
                    <a:srgbClr val="FFFFFF"/>
                  </a:solidFill>
                  <a:effectLst/>
                  <a:uLnTx/>
                  <a:uFillTx/>
                  <a:latin typeface="Söhne Mono"/>
                  <a:ea typeface="+mn-ea"/>
                  <a:cs typeface="+mn-cs"/>
                </a:rPr>
                <a:t>games_played</a:t>
              </a:r>
              <a:r>
                <a:rPr kumimoji="0" lang="en-US" sz="1200" b="0" i="0" u="none" strike="noStrike" kern="1200" cap="none" spc="0" normalizeH="0" baseline="0" noProof="0" dirty="0">
                  <a:ln>
                    <a:noFill/>
                  </a:ln>
                  <a:solidFill>
                    <a:srgbClr val="FFFFFF"/>
                  </a:solidFill>
                  <a:effectLst/>
                  <a:uLnTx/>
                  <a:uFillTx/>
                  <a:latin typeface="Söhne Mono"/>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Söhne Mono"/>
                  <a:ea typeface="+mn-ea"/>
                  <a:cs typeface="+mn-cs"/>
                </a:rPr>
                <a:t>("LeBron James", "Los Angeles Lakers",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25</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7</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3</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82</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("Kevin Durant", "Brooklyn Nets",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30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7</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4</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2</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3</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72</a:t>
              </a:r>
              <a:r>
                <a:rPr kumimoji="0" lang="en-CA" sz="1200" b="0" i="0" u="none" strike="noStrike" kern="1200" cap="none" spc="0" normalizeH="0" baseline="0" noProof="0" dirty="0">
                  <a:ln>
                    <a:noFill/>
                  </a:ln>
                  <a:solidFill>
                    <a:srgbClr val="FFFFFF"/>
                  </a:solidFill>
                  <a:effectLst/>
                  <a:uLnTx/>
                  <a:uFillTx/>
                  <a:latin typeface="Söhne Mono"/>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Söhne Mon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D7D31"/>
                  </a:solidFill>
                  <a:effectLst/>
                  <a:uLnTx/>
                  <a:uFillTx/>
                  <a:latin typeface="Calibri" panose="020F0502020204030204"/>
                  <a:ea typeface="+mn-ea"/>
                  <a:cs typeface="+mn-cs"/>
                </a:rPr>
                <a:t>basketball_games</a:t>
              </a:r>
              <a:r>
                <a:rPr kumimoji="0" lang="en-US" sz="1200" b="0" i="0" u="none" strike="noStrike" kern="1200" cap="none" spc="0" normalizeH="0" baseline="0" noProof="0" dirty="0">
                  <a:ln>
                    <a:noFill/>
                  </a:ln>
                  <a:solidFill>
                    <a:srgbClr val="ED7D31"/>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home_team</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away_team</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home_score</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away_score</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game_date</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Söhne Mono"/>
                  <a:ea typeface="+mn-ea"/>
                  <a:cs typeface="+mn-cs"/>
                </a:rPr>
                <a:t>("Los Angeles Lakers", "Brooklyn Nets",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110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105</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00A67D"/>
                  </a:solidFill>
                  <a:effectLst/>
                  <a:uLnTx/>
                  <a:uFillTx/>
                  <a:latin typeface="Söhne Mono"/>
                  <a:ea typeface="+mn-ea"/>
                  <a:cs typeface="+mn-cs"/>
                </a:rPr>
                <a:t>'2021-12-01'</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("Milwaukee Bucks", "Golden State Warriors",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120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115</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00A67D"/>
                  </a:solidFill>
                  <a:effectLst/>
                  <a:uLnTx/>
                  <a:uFillTx/>
                  <a:latin typeface="Söhne Mono"/>
                  <a:ea typeface="+mn-ea"/>
                  <a:cs typeface="+mn-cs"/>
                </a:rPr>
                <a:t>'2021-12-02'</a:t>
              </a:r>
              <a:r>
                <a:rPr kumimoji="0" lang="en-CA" sz="1200" b="0" i="0" u="none" strike="noStrike" kern="1200" cap="none" spc="0" normalizeH="0" baseline="0" noProof="0" dirty="0">
                  <a:ln>
                    <a:noFill/>
                  </a:ln>
                  <a:solidFill>
                    <a:srgbClr val="FFFFFF"/>
                  </a:solidFill>
                  <a:effectLst/>
                  <a:uLnTx/>
                  <a:uFillTx/>
                  <a:latin typeface="Söhne Mono"/>
                  <a:ea typeface="+mn-ea"/>
                  <a:cs typeface="+mn-cs"/>
                </a:rPr>
                <a:t>)</a:t>
              </a:r>
              <a:endPar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2F358329-2C19-4FBA-B51C-51CE75BE790F">
              <a:extLst>
                <a:ext uri="{FF2B5EF4-FFF2-40B4-BE49-F238E27FC236}">
                  <a16:creationId xmlns:a16="http://schemas.microsoft.com/office/drawing/2014/main" id="{8A2B1CB2-CE9D-51F1-0496-7282B2451941}"/>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96DAC541-7B7A-43D3-8B79-37D633B846F1}">
                  <asvg:svgBlip xmlns:asvg="http://schemas.microsoft.com/office/drawing/2016/SVG/main" r:embed="rId5"/>
                </a:ext>
              </a:extLst>
            </a:blip>
            <a:srcRect l="-7183" r="-3331"/>
            <a:stretch/>
          </p:blipFill>
          <p:spPr bwMode="auto">
            <a:xfrm>
              <a:off x="4041938" y="3337298"/>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3D50835-D018-E80D-27C3-8188570C6B8A}"/>
                </a:ext>
                <a:ext uri="{C183D7F6-B498-43B3-948B-1728B52AA6E4}">
                  <adec:decorative xmlns:adec="http://schemas.microsoft.com/office/drawing/2017/decorative" val="1"/>
                </a:ext>
              </a:extLst>
            </p:cNvPr>
            <p:cNvSpPr txBox="1"/>
            <p:nvPr/>
          </p:nvSpPr>
          <p:spPr>
            <a:xfrm>
              <a:off x="2844848" y="3174412"/>
              <a:ext cx="625492"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Codex</a:t>
              </a:r>
            </a:p>
          </p:txBody>
        </p:sp>
        <p:cxnSp>
          <p:nvCxnSpPr>
            <p:cNvPr id="8" name="Straight Connector 7">
              <a:extLst>
                <a:ext uri="{FF2B5EF4-FFF2-40B4-BE49-F238E27FC236}">
                  <a16:creationId xmlns:a16="http://schemas.microsoft.com/office/drawing/2014/main" id="{BCFD8FE9-C1F2-D40A-1DFF-CC8F9004DA23}"/>
                </a:ext>
              </a:extLst>
            </p:cNvPr>
            <p:cNvCxnSpPr>
              <a:cxnSpLocks/>
            </p:cNvCxnSpPr>
            <p:nvPr/>
          </p:nvCxnSpPr>
          <p:spPr>
            <a:xfrm>
              <a:off x="1388237" y="3374070"/>
              <a:ext cx="364465" cy="1"/>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55C8FC-EDDC-E8C2-CA4E-E23A566FDAAE}"/>
                </a:ext>
              </a:extLst>
            </p:cNvPr>
            <p:cNvSpPr txBox="1"/>
            <p:nvPr/>
          </p:nvSpPr>
          <p:spPr>
            <a:xfrm>
              <a:off x="2252462" y="4891904"/>
              <a:ext cx="3004857"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E95D3"/>
                  </a:solidFill>
                  <a:effectLst/>
                  <a:uLnTx/>
                  <a:uFillTx/>
                  <a:latin typeface="Söhne Mono"/>
                  <a:ea typeface="+mn-ea"/>
                  <a:cs typeface="+mn-cs"/>
                </a:rPr>
                <a:t>SELECT</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E9950C"/>
                  </a:solidFill>
                  <a:effectLst/>
                  <a:uLnTx/>
                  <a:uFillTx/>
                  <a:latin typeface="Söhne Mono"/>
                  <a:ea typeface="+mn-ea"/>
                  <a:cs typeface="+mn-cs"/>
                </a:rPr>
                <a:t>SUM</a:t>
              </a:r>
              <a:r>
                <a:rPr kumimoji="0" lang="en-US" sz="1400" b="0" i="0" u="none" strike="noStrike" kern="1200" cap="none" spc="0" normalizeH="0" baseline="0" noProof="0" dirty="0">
                  <a:ln>
                    <a:noFill/>
                  </a:ln>
                  <a:solidFill>
                    <a:srgbClr val="FFFFFF"/>
                  </a:solidFill>
                  <a:effectLst/>
                  <a:uLnTx/>
                  <a:uFillTx/>
                  <a:latin typeface="Söhne Mono"/>
                  <a:ea typeface="+mn-ea"/>
                  <a:cs typeface="+mn-cs"/>
                </a:rPr>
                <a:t>(points)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FROM</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err="1">
                  <a:ln>
                    <a:noFill/>
                  </a:ln>
                  <a:solidFill>
                    <a:srgbClr val="FFFFFF"/>
                  </a:solidFill>
                  <a:effectLst/>
                  <a:uLnTx/>
                  <a:uFillTx/>
                  <a:latin typeface="Söhne Mono"/>
                  <a:ea typeface="+mn-ea"/>
                  <a:cs typeface="+mn-cs"/>
                </a:rPr>
                <a:t>basketball_stats</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WHERE</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player = </a:t>
              </a:r>
              <a:r>
                <a:rPr kumimoji="0" lang="en-US" sz="1400" b="0" i="0" u="none" strike="noStrike" kern="1200" cap="none" spc="0" normalizeH="0" baseline="0" noProof="0" dirty="0">
                  <a:ln>
                    <a:noFill/>
                  </a:ln>
                  <a:solidFill>
                    <a:srgbClr val="00A67D"/>
                  </a:solidFill>
                  <a:effectLst/>
                  <a:uLnTx/>
                  <a:uFillTx/>
                  <a:latin typeface="Söhne Mono"/>
                  <a:ea typeface="+mn-ea"/>
                  <a:cs typeface="+mn-cs"/>
                </a:rPr>
                <a:t>'LeBron James'</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AND</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err="1">
                  <a:ln>
                    <a:noFill/>
                  </a:ln>
                  <a:solidFill>
                    <a:srgbClr val="FFFFFF"/>
                  </a:solidFill>
                  <a:effectLst/>
                  <a:uLnTx/>
                  <a:uFillTx/>
                  <a:latin typeface="Söhne Mono"/>
                  <a:ea typeface="+mn-ea"/>
                  <a:cs typeface="+mn-cs"/>
                </a:rPr>
                <a:t>game_date</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BETWEEN</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00A67D"/>
                  </a:solidFill>
                  <a:effectLst/>
                  <a:uLnTx/>
                  <a:uFillTx/>
                  <a:latin typeface="Söhne Mono"/>
                  <a:ea typeface="+mn-ea"/>
                  <a:cs typeface="+mn-cs"/>
                </a:rPr>
                <a:t>'2021-01-01'</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AND</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00A67D"/>
                  </a:solidFill>
                  <a:effectLst/>
                  <a:uLnTx/>
                  <a:uFillTx/>
                  <a:latin typeface="Söhne Mono"/>
                  <a:ea typeface="+mn-ea"/>
                  <a:cs typeface="+mn-cs"/>
                </a:rPr>
                <a:t>'2021-12-31'</a:t>
              </a:r>
              <a:r>
                <a:rPr kumimoji="0" lang="en-US" sz="1400" b="0" i="0" u="none" strike="noStrike" kern="1200" cap="none" spc="0" normalizeH="0" baseline="0" noProof="0" dirty="0">
                  <a:ln>
                    <a:noFill/>
                  </a:ln>
                  <a:solidFill>
                    <a:srgbClr val="FFFFFF"/>
                  </a:solidFill>
                  <a:effectLst/>
                  <a:uLnTx/>
                  <a:uFillTx/>
                  <a:latin typeface="Söhne Mono"/>
                  <a:ea typeface="+mn-ea"/>
                  <a:cs typeface="+mn-cs"/>
                </a:rPr>
                <a:t>;</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199F404E-6EEA-3720-3956-D0BC18B63E61}"/>
                </a:ext>
              </a:extLst>
            </p:cNvPr>
            <p:cNvCxnSpPr>
              <a:cxnSpLocks/>
            </p:cNvCxnSpPr>
            <p:nvPr/>
          </p:nvCxnSpPr>
          <p:spPr>
            <a:xfrm>
              <a:off x="2428246" y="3385240"/>
              <a:ext cx="364465" cy="1"/>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9AC2FF-39C2-5AB5-9B2D-45F3213805B2}"/>
                </a:ext>
              </a:extLst>
            </p:cNvPr>
            <p:cNvSpPr txBox="1"/>
            <p:nvPr/>
          </p:nvSpPr>
          <p:spPr>
            <a:xfrm>
              <a:off x="2606283" y="1775901"/>
              <a:ext cx="3264952" cy="923330"/>
            </a:xfrm>
            <a:prstGeom prst="rect">
              <a:avLst/>
            </a:prstGeom>
            <a:noFill/>
          </p:spPr>
          <p:txBody>
            <a:bodyPr wrap="square">
              <a:spAutoFit/>
            </a:bodyPr>
            <a:lstStyle/>
            <a:p>
              <a:pPr defTabSz="914367">
                <a:defRPr/>
              </a:pPr>
              <a:r>
                <a:rPr lang="zh-CN" altLang="en-US" sz="1800" dirty="0">
                  <a:solidFill>
                    <a:srgbClr val="ECECF1"/>
                  </a:solidFill>
                  <a:latin typeface="Söhne"/>
                </a:rPr>
                <a:t>“勒布朗詹姆斯在 </a:t>
              </a:r>
              <a:r>
                <a:rPr lang="en-US" altLang="zh-CN" sz="1800" dirty="0">
                  <a:solidFill>
                    <a:srgbClr val="ECECF1"/>
                  </a:solidFill>
                  <a:latin typeface="Söhne"/>
                </a:rPr>
                <a:t>2021 </a:t>
              </a:r>
              <a:r>
                <a:rPr lang="zh-CN" altLang="en-US" sz="1800" dirty="0">
                  <a:solidFill>
                    <a:srgbClr val="ECECF1"/>
                  </a:solidFill>
                  <a:latin typeface="Söhne"/>
                </a:rPr>
                <a:t>年得到了多少分？”
</a:t>
              </a:r>
              <a:endParaRPr lang="en-CA" sz="1800" dirty="0">
                <a:solidFill>
                  <a:prstClr val="black"/>
                </a:solidFill>
                <a:latin typeface="Calibri" panose="020F0502020204030204"/>
              </a:endParaRPr>
            </a:p>
          </p:txBody>
        </p:sp>
        <p:pic>
          <p:nvPicPr>
            <p:cNvPr id="4100" name="Picture 4" descr="The NBA Creates Website for Statistic-Hungry Fans – Like Me | SAP Blogs">
              <a:extLst>
                <a:ext uri="{FF2B5EF4-FFF2-40B4-BE49-F238E27FC236}">
                  <a16:creationId xmlns:a16="http://schemas.microsoft.com/office/drawing/2014/main" id="{FEFACAE4-9919-AEAB-11CB-73F743064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8181" y="1766031"/>
              <a:ext cx="5351142" cy="33359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13">
              <a:extLst>
                <a:ext uri="{FF2B5EF4-FFF2-40B4-BE49-F238E27FC236}">
                  <a16:creationId xmlns:a16="http://schemas.microsoft.com/office/drawing/2014/main" id="{2EC8EC4E-6CDB-455A-E2A4-468660B41FA7}"/>
                </a:ext>
              </a:extLst>
            </p:cNvPr>
            <p:cNvSpPr/>
            <p:nvPr/>
          </p:nvSpPr>
          <p:spPr>
            <a:xfrm>
              <a:off x="8381029" y="2053789"/>
              <a:ext cx="1619129" cy="427508"/>
            </a:xfrm>
            <a:prstGeom prst="rect">
              <a:avLst/>
            </a:prstGeom>
            <a:noFill/>
            <a:ln w="28575">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F2CB891B-BE4B-0267-A3EE-150BE82E290A}"/>
                </a:ext>
              </a:extLst>
            </p:cNvPr>
            <p:cNvCxnSpPr/>
            <p:nvPr/>
          </p:nvCxnSpPr>
          <p:spPr>
            <a:xfrm flipH="1">
              <a:off x="5963985" y="2219022"/>
              <a:ext cx="2329681"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C84C3EF-F827-71C8-CBC5-4919F6E1B0B8}"/>
                </a:ext>
              </a:extLst>
            </p:cNvPr>
            <p:cNvCxnSpPr>
              <a:cxnSpLocks/>
              <a:stCxn id="13" idx="2"/>
              <a:endCxn id="6" idx="0"/>
            </p:cNvCxnSpPr>
            <p:nvPr/>
          </p:nvCxnSpPr>
          <p:spPr>
            <a:xfrm>
              <a:off x="4238759" y="2699231"/>
              <a:ext cx="8919" cy="6380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28E46C-D16A-1738-F6C3-BEAD8B5EA03A}"/>
                </a:ext>
              </a:extLst>
            </p:cNvPr>
            <p:cNvCxnSpPr>
              <a:cxnSpLocks/>
            </p:cNvCxnSpPr>
            <p:nvPr/>
          </p:nvCxnSpPr>
          <p:spPr>
            <a:xfrm flipV="1">
              <a:off x="5639663" y="3429000"/>
              <a:ext cx="761137" cy="403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F2CDD-7C6C-C07C-F462-3FBCBEC74633}"/>
                </a:ext>
              </a:extLst>
            </p:cNvPr>
            <p:cNvCxnSpPr>
              <a:cxnSpLocks/>
            </p:cNvCxnSpPr>
            <p:nvPr/>
          </p:nvCxnSpPr>
          <p:spPr>
            <a:xfrm>
              <a:off x="719424" y="4373532"/>
              <a:ext cx="0" cy="281373"/>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sp>
        <p:nvSpPr>
          <p:cNvPr id="12" name="Rectangle 9">
            <a:extLst>
              <a:ext uri="{FF2B5EF4-FFF2-40B4-BE49-F238E27FC236}">
                <a16:creationId xmlns:a16="http://schemas.microsoft.com/office/drawing/2014/main" id="{6D932C18-119F-A832-0376-779D127D98FC}"/>
              </a:ext>
            </a:extLst>
          </p:cNvPr>
          <p:cNvSpPr/>
          <p:nvPr/>
        </p:nvSpPr>
        <p:spPr bwMode="auto">
          <a:xfrm>
            <a:off x="228295" y="40806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场景案例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 Chat your Data</a:t>
            </a:r>
          </a:p>
        </p:txBody>
      </p:sp>
    </p:spTree>
    <p:extLst>
      <p:ext uri="{BB962C8B-B14F-4D97-AF65-F5344CB8AC3E}">
        <p14:creationId xmlns:p14="http://schemas.microsoft.com/office/powerpoint/2010/main" val="25581238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01E7BC-3749-A343-9C00-F195A988694B}"/>
              </a:ext>
            </a:extLst>
          </p:cNvPr>
          <p:cNvPicPr>
            <a:picLocks noChangeAspect="1"/>
          </p:cNvPicPr>
          <p:nvPr/>
        </p:nvPicPr>
        <p:blipFill rotWithShape="1">
          <a:blip r:embed="rId3">
            <a:extLst>
              <a:ext uri="{28A0092B-C50C-407E-A947-70E740481C1C}">
                <a14:useLocalDpi xmlns:a14="http://schemas.microsoft.com/office/drawing/2010/main" val="0"/>
              </a:ext>
            </a:extLst>
          </a:blip>
          <a:srcRect t="43404"/>
          <a:stretch/>
        </p:blipFill>
        <p:spPr>
          <a:xfrm>
            <a:off x="6837" y="-18083"/>
            <a:ext cx="12183434" cy="6875112"/>
          </a:xfrm>
          <a:prstGeom prst="rect">
            <a:avLst/>
          </a:prstGeom>
          <a:solidFill>
            <a:srgbClr val="FF0000">
              <a:alpha val="61000"/>
            </a:srgbClr>
          </a:solidFill>
          <a:ln w="12700" cap="flat" cmpd="sng" algn="ctr">
            <a:noFill/>
            <a:prstDash val="solid"/>
            <a:miter lim="800000"/>
          </a:ln>
          <a:effectLst/>
        </p:spPr>
      </p:pic>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4" cstate="print">
            <a:alphaModFix amt="20000"/>
            <a:extLst>
              <a:ext uri="{28A0092B-C50C-407E-A947-70E740481C1C}">
                <a14:useLocalDpi xmlns:a14="http://schemas.microsoft.com/office/drawing/2010/main" val="0"/>
              </a:ext>
            </a:extLst>
          </a:blip>
          <a:stretch>
            <a:fillRect/>
          </a:stretch>
        </p:blipFill>
        <p:spPr>
          <a:xfrm>
            <a:off x="1730" y="7588"/>
            <a:ext cx="12188542" cy="1660188"/>
          </a:xfrm>
          <a:prstGeom prst="rect">
            <a:avLst/>
          </a:prstGeom>
        </p:spPr>
      </p:pic>
      <p:sp>
        <p:nvSpPr>
          <p:cNvPr id="18" name="Rectangle 17">
            <a:extLst>
              <a:ext uri="{FF2B5EF4-FFF2-40B4-BE49-F238E27FC236}">
                <a16:creationId xmlns:a16="http://schemas.microsoft.com/office/drawing/2014/main" id="{C6701A38-2D99-4673-828A-1CD1702CFB2C}"/>
              </a:ext>
            </a:extLst>
          </p:cNvPr>
          <p:cNvSpPr/>
          <p:nvPr/>
        </p:nvSpPr>
        <p:spPr>
          <a:xfrm>
            <a:off x="1730" y="-23446"/>
            <a:ext cx="12188542" cy="6859877"/>
          </a:xfrm>
          <a:prstGeom prst="rect">
            <a:avLst/>
          </a:prstGeom>
          <a:gradFill flip="none" rotWithShape="1">
            <a:gsLst>
              <a:gs pos="0">
                <a:schemeClr val="bg1">
                  <a:shade val="30000"/>
                  <a:satMod val="115000"/>
                  <a:alpha val="0"/>
                </a:schemeClr>
              </a:gs>
              <a:gs pos="50000">
                <a:schemeClr val="bg1">
                  <a:shade val="67500"/>
                  <a:satMod val="115000"/>
                  <a:alpha val="0"/>
                </a:schemeClr>
              </a:gs>
              <a:gs pos="100000">
                <a:schemeClr val="bg1">
                  <a:shade val="100000"/>
                  <a:satMod val="115000"/>
                  <a:alpha val="44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Group 1">
            <a:extLst>
              <a:ext uri="{FF2B5EF4-FFF2-40B4-BE49-F238E27FC236}">
                <a16:creationId xmlns:a16="http://schemas.microsoft.com/office/drawing/2014/main" id="{2A94C741-9F88-232B-71D9-6D4EA866D461}"/>
              </a:ext>
            </a:extLst>
          </p:cNvPr>
          <p:cNvGrpSpPr/>
          <p:nvPr/>
        </p:nvGrpSpPr>
        <p:grpSpPr>
          <a:xfrm>
            <a:off x="-1322694" y="-225184"/>
            <a:ext cx="7322073" cy="6949086"/>
            <a:chOff x="-1322694" y="-225184"/>
            <a:chExt cx="7322073" cy="6949086"/>
          </a:xfrm>
        </p:grpSpPr>
        <p:grpSp>
          <p:nvGrpSpPr>
            <p:cNvPr id="19" name="Group 18">
              <a:extLst>
                <a:ext uri="{FF2B5EF4-FFF2-40B4-BE49-F238E27FC236}">
                  <a16:creationId xmlns:a16="http://schemas.microsoft.com/office/drawing/2014/main" id="{A8A78730-0CB9-480B-8D7F-2764D0D482A2}"/>
                </a:ext>
              </a:extLst>
            </p:cNvPr>
            <p:cNvGrpSpPr/>
            <p:nvPr/>
          </p:nvGrpSpPr>
          <p:grpSpPr>
            <a:xfrm>
              <a:off x="172368" y="161263"/>
              <a:ext cx="5827011" cy="6562639"/>
              <a:chOff x="197673" y="355110"/>
              <a:chExt cx="6007174" cy="5122147"/>
            </a:xfrm>
          </p:grpSpPr>
          <p:pic>
            <p:nvPicPr>
              <p:cNvPr id="20" name="Picture 19">
                <a:extLst>
                  <a:ext uri="{FF2B5EF4-FFF2-40B4-BE49-F238E27FC236}">
                    <a16:creationId xmlns:a16="http://schemas.microsoft.com/office/drawing/2014/main" id="{E7840A4A-575E-4061-8F58-171874251FFA}"/>
                  </a:ext>
                </a:extLst>
              </p:cNvPr>
              <p:cNvPicPr>
                <a:picLocks noChangeAspect="1"/>
              </p:cNvPicPr>
              <p:nvPr/>
            </p:nvPicPr>
            <p:blipFill>
              <a:blip r:embed="rId5"/>
              <a:stretch>
                <a:fillRect/>
              </a:stretch>
            </p:blipFill>
            <p:spPr>
              <a:xfrm>
                <a:off x="4248539" y="606634"/>
                <a:ext cx="1582996" cy="381265"/>
              </a:xfrm>
              <a:prstGeom prst="rect">
                <a:avLst/>
              </a:prstGeom>
            </p:spPr>
          </p:pic>
          <p:sp>
            <p:nvSpPr>
              <p:cNvPr id="22" name="Rectangle 21">
                <a:extLst>
                  <a:ext uri="{FF2B5EF4-FFF2-40B4-BE49-F238E27FC236}">
                    <a16:creationId xmlns:a16="http://schemas.microsoft.com/office/drawing/2014/main" id="{1208AEF2-2A3A-4A66-A781-0CC205AC3F1A}"/>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pic>
          <p:nvPicPr>
            <p:cNvPr id="4" name="Picture 2" descr="Carmax - IR Home">
              <a:extLst>
                <a:ext uri="{FF2B5EF4-FFF2-40B4-BE49-F238E27FC236}">
                  <a16:creationId xmlns:a16="http://schemas.microsoft.com/office/drawing/2014/main" id="{83304011-7900-2743-A213-647BFED252A9}"/>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867" y="497406"/>
              <a:ext cx="1404537" cy="2742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8C1E8E8-7443-49C4-BF3B-421DFAEA2FB1}"/>
                </a:ext>
              </a:extLst>
            </p:cNvPr>
            <p:cNvGrpSpPr/>
            <p:nvPr/>
          </p:nvGrpSpPr>
          <p:grpSpPr>
            <a:xfrm>
              <a:off x="198847" y="134097"/>
              <a:ext cx="5571148" cy="4394050"/>
              <a:chOff x="197674" y="355108"/>
              <a:chExt cx="6021275" cy="6446776"/>
            </a:xfrm>
          </p:grpSpPr>
          <p:pic>
            <p:nvPicPr>
              <p:cNvPr id="10" name="Picture 9">
                <a:extLst>
                  <a:ext uri="{FF2B5EF4-FFF2-40B4-BE49-F238E27FC236}">
                    <a16:creationId xmlns:a16="http://schemas.microsoft.com/office/drawing/2014/main" id="{4B04DDD2-D726-4BE5-AF47-C69375CBB795}"/>
                  </a:ext>
                </a:extLst>
              </p:cNvPr>
              <p:cNvPicPr>
                <a:picLocks noChangeAspect="1"/>
              </p:cNvPicPr>
              <p:nvPr/>
            </p:nvPicPr>
            <p:blipFill>
              <a:blip r:embed="rId5"/>
              <a:stretch>
                <a:fillRect/>
              </a:stretch>
            </p:blipFill>
            <p:spPr>
              <a:xfrm>
                <a:off x="4248539" y="606634"/>
                <a:ext cx="1582996" cy="381265"/>
              </a:xfrm>
              <a:prstGeom prst="rect">
                <a:avLst/>
              </a:prstGeom>
            </p:spPr>
          </p:pic>
          <p:sp>
            <p:nvSpPr>
              <p:cNvPr id="11" name="Rectangle 10">
                <a:extLst>
                  <a:ext uri="{FF2B5EF4-FFF2-40B4-BE49-F238E27FC236}">
                    <a16:creationId xmlns:a16="http://schemas.microsoft.com/office/drawing/2014/main" id="{89CCA832-75C7-4184-986A-1526A6FCF1E5}"/>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2" name="Text Placeholder 4">
                <a:extLst>
                  <a:ext uri="{FF2B5EF4-FFF2-40B4-BE49-F238E27FC236}">
                    <a16:creationId xmlns:a16="http://schemas.microsoft.com/office/drawing/2014/main" id="{01C5A545-CA00-42C0-BD2E-0A21D1F165FB}"/>
                  </a:ext>
                </a:extLst>
              </p:cNvPr>
              <p:cNvSpPr txBox="1">
                <a:spLocks/>
              </p:cNvSpPr>
              <p:nvPr/>
            </p:nvSpPr>
            <p:spPr>
              <a:xfrm>
                <a:off x="462774" y="355108"/>
                <a:ext cx="5756175" cy="4646068"/>
              </a:xfrm>
              <a:prstGeom prst="rect">
                <a:avLst/>
              </a:prstGeom>
            </p:spPr>
            <p:txBody>
              <a:bodyPr vert="horz" lIns="91414" tIns="45706" rIns="91414" bIns="45706"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50" normalizeH="0" baseline="0" noProof="0" dirty="0">
                  <a:ln w="3175">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CarMax </a:t>
                </a:r>
                <a:r>
                  <a:rPr kumimoji="0" lang="zh-CN" altLang="en-US"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使用 </a:t>
                </a:r>
                <a:r>
                  <a:rPr kumimoji="0" lang="en-US" altLang="zh-CN"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Azure OpenAI Service </a:t>
                </a:r>
                <a:r>
                  <a:rPr kumimoji="0" lang="zh-CN" altLang="en-US"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汇总客户对车辆和门店的评价，创建营销内容，提供车辆内饰对比信息。使用 </a:t>
                </a:r>
                <a:r>
                  <a:rPr kumimoji="0" lang="en-US" altLang="zh-CN"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 </a:t>
                </a:r>
                <a:r>
                  <a:rPr kumimoji="0" lang="zh-CN" altLang="en-US"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节省了他们的市场外勤人员支出，使他们能够领先竞争对手向客户提供新信息。</a:t>
                </a:r>
                <a:endParaRPr kumimoji="0" lang="en-US"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pic>
          <p:nvPicPr>
            <p:cNvPr id="21" name="Picture 20">
              <a:extLst>
                <a:ext uri="{FF2B5EF4-FFF2-40B4-BE49-F238E27FC236}">
                  <a16:creationId xmlns:a16="http://schemas.microsoft.com/office/drawing/2014/main" id="{C68627FE-088A-47B4-98E2-291E9D18BC73}"/>
                </a:ext>
              </a:extLst>
            </p:cNvPr>
            <p:cNvPicPr>
              <a:picLocks noChangeAspect="1"/>
            </p:cNvPicPr>
            <p:nvPr/>
          </p:nvPicPr>
          <p:blipFill>
            <a:blip r:embed="rId7"/>
            <a:stretch>
              <a:fillRect/>
            </a:stretch>
          </p:blipFill>
          <p:spPr>
            <a:xfrm>
              <a:off x="591049" y="2599225"/>
              <a:ext cx="4773694" cy="1901571"/>
            </a:xfrm>
            <a:prstGeom prst="rect">
              <a:avLst/>
            </a:prstGeom>
          </p:spPr>
        </p:pic>
        <p:sp>
          <p:nvSpPr>
            <p:cNvPr id="16" name="TextBox 15">
              <a:extLst>
                <a:ext uri="{FF2B5EF4-FFF2-40B4-BE49-F238E27FC236}">
                  <a16:creationId xmlns:a16="http://schemas.microsoft.com/office/drawing/2014/main" id="{5FF88688-BFA2-BC34-95C0-2067F3A6CEA0}"/>
                </a:ext>
              </a:extLst>
            </p:cNvPr>
            <p:cNvSpPr txBox="1"/>
            <p:nvPr/>
          </p:nvSpPr>
          <p:spPr>
            <a:xfrm>
              <a:off x="476130" y="4830592"/>
              <a:ext cx="5280818" cy="1800493"/>
            </a:xfrm>
            <a:prstGeom prst="rect">
              <a:avLst/>
            </a:prstGeom>
            <a:noFill/>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通过 </a:t>
              </a:r>
              <a:r>
                <a:rPr kumimoji="0" lang="en-US" altLang="zh-CN"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Azure OpenAI </a:t>
              </a:r>
              <a:r>
                <a:rPr kumimoji="0" lang="zh-CN" alt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服务，我们可以创建营销内容，提前触达客户，推动决策。</a:t>
              </a:r>
              <a:r>
                <a:rPr kumimoji="0" 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Shamim Mohammad, </a:t>
              </a:r>
              <a:r>
                <a:rPr kumimoji="0" lang="en-US" altLang="zh-CN"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CarMax </a:t>
              </a:r>
              <a:r>
                <a:rPr kumimoji="0" lang="zh-CN" alt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执行副总裁兼首席信息和技术官</a:t>
              </a:r>
              <a:r>
                <a:rPr kumimoji="0" 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 </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5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“OpenAI Service </a:t>
              </a:r>
              <a:r>
                <a:rPr kumimoji="0" lang="zh-CN" alt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无疑在我们的 </a:t>
              </a:r>
              <a:r>
                <a:rPr kumimoji="0" 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SEO </a:t>
              </a:r>
              <a:r>
                <a:rPr kumimoji="0" lang="zh-CN" alt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优化中发挥了重要作用。”</a:t>
              </a:r>
              <a:endParaRPr kumimoji="0" lang="en-US" altLang="zh-CN"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Sean Goetz,</a:t>
              </a:r>
              <a:r>
                <a:rPr kumimoji="0" lang="zh-CN" alt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应用系统总监</a:t>
              </a:r>
              <a:br>
                <a:rPr kumimoji="0" lang="en-US" sz="1400" b="0" i="1"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br>
                <a:rPr kumimoji="0" lang="en-US" sz="1400" b="0" i="1"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id="{08066FB9-5159-BA87-95A6-8B99B767B5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2694" y="-225184"/>
              <a:ext cx="6041677" cy="151041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9">
            <a:extLst>
              <a:ext uri="{FF2B5EF4-FFF2-40B4-BE49-F238E27FC236}">
                <a16:creationId xmlns:a16="http://schemas.microsoft.com/office/drawing/2014/main" id="{CD9779A5-823C-E751-906A-8C8642ABBF0B}"/>
              </a:ext>
            </a:extLst>
          </p:cNvPr>
          <p:cNvSpPr/>
          <p:nvPr/>
        </p:nvSpPr>
        <p:spPr bwMode="auto">
          <a:xfrm>
            <a:off x="8383714" y="457200"/>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比较</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460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1E190FE1-0502-9008-AE70-707F7278DD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139" y="3683652"/>
            <a:ext cx="585466" cy="585466"/>
          </a:xfrm>
          <a:prstGeom prst="rect">
            <a:avLst/>
          </a:prstGeom>
        </p:spPr>
      </p:pic>
      <p:graphicFrame>
        <p:nvGraphicFramePr>
          <p:cNvPr id="8" name="Table 23">
            <a:extLst>
              <a:ext uri="{FF2B5EF4-FFF2-40B4-BE49-F238E27FC236}">
                <a16:creationId xmlns:a16="http://schemas.microsoft.com/office/drawing/2014/main" id="{1F645EE9-A7D6-4D76-12CF-C8EBAA3B99B8}"/>
              </a:ext>
              <a:ext uri="{C183D7F6-B498-43B3-948B-1728B52AA6E4}">
                <adec:decorative xmlns:adec="http://schemas.microsoft.com/office/drawing/2017/decorative" val="1"/>
              </a:ext>
            </a:extLst>
          </p:cNvPr>
          <p:cNvGraphicFramePr>
            <a:graphicFrameLocks noGrp="1"/>
          </p:cNvGraphicFramePr>
          <p:nvPr/>
        </p:nvGraphicFramePr>
        <p:xfrm>
          <a:off x="2478664" y="2839431"/>
          <a:ext cx="1363549" cy="782700"/>
        </p:xfrm>
        <a:graphic>
          <a:graphicData uri="http://schemas.openxmlformats.org/drawingml/2006/table">
            <a:tbl>
              <a:tblPr firstRow="1" bandRow="1">
                <a:tableStyleId>{2D5ABB26-0587-4C30-8999-92F81FD0307C}</a:tableStyleId>
              </a:tblPr>
              <a:tblGrid>
                <a:gridCol w="192848">
                  <a:extLst>
                    <a:ext uri="{9D8B030D-6E8A-4147-A177-3AD203B41FA5}">
                      <a16:colId xmlns:a16="http://schemas.microsoft.com/office/drawing/2014/main" val="2385538832"/>
                    </a:ext>
                  </a:extLst>
                </a:gridCol>
                <a:gridCol w="1170701">
                  <a:extLst>
                    <a:ext uri="{9D8B030D-6E8A-4147-A177-3AD203B41FA5}">
                      <a16:colId xmlns:a16="http://schemas.microsoft.com/office/drawing/2014/main" val="3756248298"/>
                    </a:ext>
                  </a:extLst>
                </a:gridCol>
              </a:tblGrid>
              <a:tr h="260900">
                <a:tc>
                  <a:txBody>
                    <a:bodyPr/>
                    <a:lstStyle/>
                    <a:p>
                      <a:pPr algn="ctr"/>
                      <a:r>
                        <a:rPr lang="en-US" sz="600"/>
                        <a:t>Doc1</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[0.5622, 0.4530, 0.2848, …, 0.5325]</a:t>
                      </a:r>
                    </a:p>
                  </a:txBody>
                  <a:tcPr marL="7620" marR="7620" marT="7620" marB="0" anchor="ctr"/>
                </a:tc>
                <a:extLst>
                  <a:ext uri="{0D108BD9-81ED-4DB2-BD59-A6C34878D82A}">
                    <a16:rowId xmlns:a16="http://schemas.microsoft.com/office/drawing/2014/main" val="3590170552"/>
                  </a:ext>
                </a:extLst>
              </a:tr>
              <a:tr h="260900">
                <a:tc>
                  <a:txBody>
                    <a:bodyPr/>
                    <a:lstStyle/>
                    <a:p>
                      <a:pPr algn="ctr"/>
                      <a:r>
                        <a:rPr lang="en-US" sz="600"/>
                        <a:t>Doc2</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[0.0015, 0.9407, 0.2201, …, 0.1942]</a:t>
                      </a:r>
                    </a:p>
                  </a:txBody>
                  <a:tcPr marL="7620" marR="7620" marT="7620" marB="0" anchor="ctr"/>
                </a:tc>
                <a:extLst>
                  <a:ext uri="{0D108BD9-81ED-4DB2-BD59-A6C34878D82A}">
                    <a16:rowId xmlns:a16="http://schemas.microsoft.com/office/drawing/2014/main" val="3570223500"/>
                  </a:ext>
                </a:extLst>
              </a:tr>
              <a:tr h="260900">
                <a:tc>
                  <a:txBody>
                    <a:bodyPr/>
                    <a:lstStyle/>
                    <a:p>
                      <a:pPr algn="ctr"/>
                      <a:r>
                        <a:rPr lang="en-US" sz="600"/>
                        <a:t>Doc3</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[0.0033, 0.7006, 0.0576, …, 0.0517]</a:t>
                      </a:r>
                    </a:p>
                  </a:txBody>
                  <a:tcPr marL="7620" marR="7620" marT="7620" marB="0" anchor="ctr"/>
                </a:tc>
                <a:extLst>
                  <a:ext uri="{0D108BD9-81ED-4DB2-BD59-A6C34878D82A}">
                    <a16:rowId xmlns:a16="http://schemas.microsoft.com/office/drawing/2014/main" val="1822671147"/>
                  </a:ext>
                </a:extLst>
              </a:tr>
            </a:tbl>
          </a:graphicData>
        </a:graphic>
      </p:graphicFrame>
      <p:sp>
        <p:nvSpPr>
          <p:cNvPr id="35" name="Rectangle 34">
            <a:extLst>
              <a:ext uri="{FF2B5EF4-FFF2-40B4-BE49-F238E27FC236}">
                <a16:creationId xmlns:a16="http://schemas.microsoft.com/office/drawing/2014/main" id="{F5D5D42E-93AA-52A2-4FAA-AC636445773E}"/>
              </a:ext>
              <a:ext uri="{C183D7F6-B498-43B3-948B-1728B52AA6E4}">
                <adec:decorative xmlns:adec="http://schemas.microsoft.com/office/drawing/2017/decorative" val="1"/>
              </a:ext>
            </a:extLst>
          </p:cNvPr>
          <p:cNvSpPr/>
          <p:nvPr/>
        </p:nvSpPr>
        <p:spPr bwMode="auto">
          <a:xfrm>
            <a:off x="1471125" y="1907761"/>
            <a:ext cx="10376166" cy="4382224"/>
          </a:xfrm>
          <a:prstGeom prst="rect">
            <a:avLst/>
          </a:prstGeom>
          <a:noFill/>
          <a:ln w="31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A80F16C1-E914-76C7-1A1D-FBE7E368E2BE}"/>
              </a:ext>
              <a:ext uri="{C183D7F6-B498-43B3-948B-1728B52AA6E4}">
                <adec:decorative xmlns:adec="http://schemas.microsoft.com/office/drawing/2017/decorative" val="1"/>
              </a:ext>
            </a:extLst>
          </p:cNvPr>
          <p:cNvSpPr/>
          <p:nvPr/>
        </p:nvSpPr>
        <p:spPr bwMode="auto">
          <a:xfrm>
            <a:off x="4796290" y="2278671"/>
            <a:ext cx="2072741" cy="3611589"/>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0" name="Picture 6">
            <a:extLst>
              <a:ext uri="{FF2B5EF4-FFF2-40B4-BE49-F238E27FC236}">
                <a16:creationId xmlns:a16="http://schemas.microsoft.com/office/drawing/2014/main" id="{59B47088-EBA5-2133-B41C-67147E551155}"/>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642" y="3770700"/>
            <a:ext cx="763975" cy="4113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6" name="Table 23">
            <a:extLst>
              <a:ext uri="{FF2B5EF4-FFF2-40B4-BE49-F238E27FC236}">
                <a16:creationId xmlns:a16="http://schemas.microsoft.com/office/drawing/2014/main" id="{E2B51B31-38B2-0133-361F-92581ED1F7A6}"/>
              </a:ext>
              <a:ext uri="{C183D7F6-B498-43B3-948B-1728B52AA6E4}">
                <adec:decorative xmlns:adec="http://schemas.microsoft.com/office/drawing/2017/decorative" val="1"/>
              </a:ext>
            </a:extLst>
          </p:cNvPr>
          <p:cNvGraphicFramePr>
            <a:graphicFrameLocks noGrp="1"/>
          </p:cNvGraphicFramePr>
          <p:nvPr/>
        </p:nvGraphicFramePr>
        <p:xfrm>
          <a:off x="2503857" y="4706366"/>
          <a:ext cx="1363549" cy="782700"/>
        </p:xfrm>
        <a:graphic>
          <a:graphicData uri="http://schemas.openxmlformats.org/drawingml/2006/table">
            <a:tbl>
              <a:tblPr firstRow="1" bandRow="1">
                <a:tableStyleId>{2D5ABB26-0587-4C30-8999-92F81FD0307C}</a:tableStyleId>
              </a:tblPr>
              <a:tblGrid>
                <a:gridCol w="192848">
                  <a:extLst>
                    <a:ext uri="{9D8B030D-6E8A-4147-A177-3AD203B41FA5}">
                      <a16:colId xmlns:a16="http://schemas.microsoft.com/office/drawing/2014/main" val="2385538832"/>
                    </a:ext>
                  </a:extLst>
                </a:gridCol>
                <a:gridCol w="1170701">
                  <a:extLst>
                    <a:ext uri="{9D8B030D-6E8A-4147-A177-3AD203B41FA5}">
                      <a16:colId xmlns:a16="http://schemas.microsoft.com/office/drawing/2014/main" val="3756248298"/>
                    </a:ext>
                  </a:extLst>
                </a:gridCol>
              </a:tblGrid>
              <a:tr h="260900">
                <a:tc>
                  <a:txBody>
                    <a:bodyPr/>
                    <a:lstStyle/>
                    <a:p>
                      <a:pPr algn="ctr"/>
                      <a:r>
                        <a:rPr lang="en-US" sz="600"/>
                        <a:t>Doc1</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3590170552"/>
                  </a:ext>
                </a:extLst>
              </a:tr>
              <a:tr h="260900">
                <a:tc>
                  <a:txBody>
                    <a:bodyPr/>
                    <a:lstStyle/>
                    <a:p>
                      <a:pPr algn="ctr"/>
                      <a:r>
                        <a:rPr lang="en-US" sz="600"/>
                        <a:t>Doc2</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3570223500"/>
                  </a:ext>
                </a:extLst>
              </a:tr>
              <a:tr h="260900">
                <a:tc>
                  <a:txBody>
                    <a:bodyPr/>
                    <a:lstStyle/>
                    <a:p>
                      <a:pPr algn="ctr"/>
                      <a:r>
                        <a:rPr lang="en-US" sz="600"/>
                        <a:t>Doc3</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1822671147"/>
                  </a:ext>
                </a:extLst>
              </a:tr>
            </a:tbl>
          </a:graphicData>
        </a:graphic>
      </p:graphicFrame>
      <p:cxnSp>
        <p:nvCxnSpPr>
          <p:cNvPr id="58" name="Straight Arrow Connector 57">
            <a:extLst>
              <a:ext uri="{FF2B5EF4-FFF2-40B4-BE49-F238E27FC236}">
                <a16:creationId xmlns:a16="http://schemas.microsoft.com/office/drawing/2014/main" id="{669D647A-E8AA-1952-16D8-81F9F52CDF8C}"/>
              </a:ext>
              <a:ext uri="{C183D7F6-B498-43B3-948B-1728B52AA6E4}">
                <adec:decorative xmlns:adec="http://schemas.microsoft.com/office/drawing/2017/decorative" val="1"/>
              </a:ext>
            </a:extLst>
          </p:cNvPr>
          <p:cNvCxnSpPr/>
          <p:nvPr/>
        </p:nvCxnSpPr>
        <p:spPr>
          <a:xfrm>
            <a:off x="3842213" y="3230781"/>
            <a:ext cx="1358404" cy="0"/>
          </a:xfrm>
          <a:prstGeom prst="straightConnector1">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694B1C28-A2B7-60E2-31FF-298A70011322}"/>
              </a:ext>
              <a:ext uri="{C183D7F6-B498-43B3-948B-1728B52AA6E4}">
                <adec:decorative xmlns:adec="http://schemas.microsoft.com/office/drawing/2017/decorative" val="1"/>
              </a:ext>
            </a:extLst>
          </p:cNvPr>
          <p:cNvCxnSpPr>
            <a:cxnSpLocks/>
          </p:cNvCxnSpPr>
          <p:nvPr/>
        </p:nvCxnSpPr>
        <p:spPr>
          <a:xfrm>
            <a:off x="6270170" y="3230781"/>
            <a:ext cx="860635" cy="705252"/>
          </a:xfrm>
          <a:prstGeom prst="bentConnector3">
            <a:avLst>
              <a:gd name="adj1" fmla="val 50000"/>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8" name="Connector: Elbow 1047">
            <a:extLst>
              <a:ext uri="{FF2B5EF4-FFF2-40B4-BE49-F238E27FC236}">
                <a16:creationId xmlns:a16="http://schemas.microsoft.com/office/drawing/2014/main" id="{827A59B8-5E49-A201-D28B-A674A2C92324}"/>
              </a:ext>
              <a:ext uri="{C183D7F6-B498-43B3-948B-1728B52AA6E4}">
                <adec:decorative xmlns:adec="http://schemas.microsoft.com/office/drawing/2017/decorative" val="1"/>
              </a:ext>
            </a:extLst>
          </p:cNvPr>
          <p:cNvCxnSpPr>
            <a:cxnSpLocks/>
            <a:stCxn id="36" idx="3"/>
          </p:cNvCxnSpPr>
          <p:nvPr/>
        </p:nvCxnSpPr>
        <p:spPr>
          <a:xfrm flipV="1">
            <a:off x="1274605" y="3974791"/>
            <a:ext cx="355723" cy="1594"/>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a:extLst>
              <a:ext uri="{FF2B5EF4-FFF2-40B4-BE49-F238E27FC236}">
                <a16:creationId xmlns:a16="http://schemas.microsoft.com/office/drawing/2014/main" id="{350B2972-0958-FF2A-DA88-8A8D49366381}"/>
              </a:ext>
              <a:ext uri="{C183D7F6-B498-43B3-948B-1728B52AA6E4}">
                <adec:decorative xmlns:adec="http://schemas.microsoft.com/office/drawing/2017/decorative" val="1"/>
              </a:ext>
            </a:extLst>
          </p:cNvPr>
          <p:cNvCxnSpPr>
            <a:endCxn id="8" idx="1"/>
          </p:cNvCxnSpPr>
          <p:nvPr/>
        </p:nvCxnSpPr>
        <p:spPr>
          <a:xfrm flipV="1">
            <a:off x="2278928" y="3230781"/>
            <a:ext cx="199736" cy="745605"/>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1C5CB1DB-DA35-C7DF-54BF-FC10B29D9066}"/>
              </a:ext>
              <a:ext uri="{C183D7F6-B498-43B3-948B-1728B52AA6E4}">
                <adec:decorative xmlns:adec="http://schemas.microsoft.com/office/drawing/2017/decorative" val="1"/>
              </a:ext>
            </a:extLst>
          </p:cNvPr>
          <p:cNvCxnSpPr>
            <a:endCxn id="56" idx="1"/>
          </p:cNvCxnSpPr>
          <p:nvPr/>
        </p:nvCxnSpPr>
        <p:spPr>
          <a:xfrm rot="16200000" flipH="1">
            <a:off x="1899209" y="4493067"/>
            <a:ext cx="1084235" cy="125061"/>
          </a:xfrm>
          <a:prstGeom prst="bentConnector2">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6" name="Rectangle 1055">
            <a:extLst>
              <a:ext uri="{FF2B5EF4-FFF2-40B4-BE49-F238E27FC236}">
                <a16:creationId xmlns:a16="http://schemas.microsoft.com/office/drawing/2014/main" id="{0AD01DF3-8826-1EFD-1B90-2E0B396C437C}"/>
              </a:ext>
              <a:ext uri="{C183D7F6-B498-43B3-948B-1728B52AA6E4}">
                <adec:decorative xmlns:adec="http://schemas.microsoft.com/office/drawing/2017/decorative" val="1"/>
              </a:ext>
            </a:extLst>
          </p:cNvPr>
          <p:cNvSpPr/>
          <p:nvPr/>
        </p:nvSpPr>
        <p:spPr bwMode="auto">
          <a:xfrm>
            <a:off x="8540089" y="3166866"/>
            <a:ext cx="95906" cy="4677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9" name="Connector: Elbow 1058">
            <a:extLst>
              <a:ext uri="{FF2B5EF4-FFF2-40B4-BE49-F238E27FC236}">
                <a16:creationId xmlns:a16="http://schemas.microsoft.com/office/drawing/2014/main" id="{943C4455-CD40-04CE-C7D9-54DC9A0EB46C}"/>
              </a:ext>
              <a:ext uri="{C183D7F6-B498-43B3-948B-1728B52AA6E4}">
                <adec:decorative xmlns:adec="http://schemas.microsoft.com/office/drawing/2017/decorative" val="1"/>
              </a:ext>
            </a:extLst>
          </p:cNvPr>
          <p:cNvCxnSpPr>
            <a:endCxn id="1056" idx="1"/>
          </p:cNvCxnSpPr>
          <p:nvPr/>
        </p:nvCxnSpPr>
        <p:spPr>
          <a:xfrm flipV="1">
            <a:off x="7861724" y="3190251"/>
            <a:ext cx="678365" cy="786135"/>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1" name="Connector: Elbow 1060">
            <a:extLst>
              <a:ext uri="{FF2B5EF4-FFF2-40B4-BE49-F238E27FC236}">
                <a16:creationId xmlns:a16="http://schemas.microsoft.com/office/drawing/2014/main" id="{A1C0E9C4-166B-7B8D-4611-2DCBCB3634EF}"/>
              </a:ext>
              <a:ext uri="{C183D7F6-B498-43B3-948B-1728B52AA6E4}">
                <adec:decorative xmlns:adec="http://schemas.microsoft.com/office/drawing/2017/decorative" val="1"/>
              </a:ext>
            </a:extLst>
          </p:cNvPr>
          <p:cNvCxnSpPr>
            <a:cxnSpLocks/>
            <a:endCxn id="1067" idx="1"/>
          </p:cNvCxnSpPr>
          <p:nvPr/>
        </p:nvCxnSpPr>
        <p:spPr>
          <a:xfrm>
            <a:off x="7861724" y="3976386"/>
            <a:ext cx="739327" cy="778974"/>
          </a:xfrm>
          <a:prstGeom prst="bentConnector3">
            <a:avLst>
              <a:gd name="adj1" fmla="val 4550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7" name="Rectangle 1066">
            <a:extLst>
              <a:ext uri="{FF2B5EF4-FFF2-40B4-BE49-F238E27FC236}">
                <a16:creationId xmlns:a16="http://schemas.microsoft.com/office/drawing/2014/main" id="{EC8C8F79-6141-8921-EE6A-E3516ACA20EF}"/>
              </a:ext>
              <a:ext uri="{C183D7F6-B498-43B3-948B-1728B52AA6E4}">
                <adec:decorative xmlns:adec="http://schemas.microsoft.com/office/drawing/2017/decorative" val="1"/>
              </a:ext>
            </a:extLst>
          </p:cNvPr>
          <p:cNvSpPr/>
          <p:nvPr/>
        </p:nvSpPr>
        <p:spPr bwMode="auto">
          <a:xfrm>
            <a:off x="8601051" y="4731975"/>
            <a:ext cx="95906" cy="4677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799102CB-BC27-B489-DDE4-CBBF6E9FD17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0896" y="5261889"/>
            <a:ext cx="498598" cy="498598"/>
          </a:xfrm>
          <a:prstGeom prst="rect">
            <a:avLst/>
          </a:prstGeom>
        </p:spPr>
      </p:pic>
      <p:sp>
        <p:nvSpPr>
          <p:cNvPr id="44" name="Rectangle 43">
            <a:extLst>
              <a:ext uri="{FF2B5EF4-FFF2-40B4-BE49-F238E27FC236}">
                <a16:creationId xmlns:a16="http://schemas.microsoft.com/office/drawing/2014/main" id="{1C7B327C-4B97-66DC-ACB7-4BA561E5F5E1}"/>
              </a:ext>
              <a:ext uri="{C183D7F6-B498-43B3-948B-1728B52AA6E4}">
                <adec:decorative xmlns:adec="http://schemas.microsoft.com/office/drawing/2017/decorative" val="1"/>
              </a:ext>
            </a:extLst>
          </p:cNvPr>
          <p:cNvSpPr/>
          <p:nvPr/>
        </p:nvSpPr>
        <p:spPr bwMode="auto">
          <a:xfrm>
            <a:off x="2061689" y="2295542"/>
            <a:ext cx="2185605" cy="3611589"/>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F670B3C-F14B-EA13-1A0F-B92B14CF7192}"/>
              </a:ext>
              <a:ext uri="{C183D7F6-B498-43B3-948B-1728B52AA6E4}">
                <adec:decorative xmlns:adec="http://schemas.microsoft.com/office/drawing/2017/decorative" val="1"/>
              </a:ext>
            </a:extLst>
          </p:cNvPr>
          <p:cNvSpPr/>
          <p:nvPr/>
        </p:nvSpPr>
        <p:spPr bwMode="auto">
          <a:xfrm>
            <a:off x="1912698" y="3571874"/>
            <a:ext cx="263246" cy="582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7678F951-BA8C-2EE8-CD4F-06A7D1452C1B}"/>
              </a:ext>
              <a:ext uri="{C183D7F6-B498-43B3-948B-1728B52AA6E4}">
                <adec:decorative xmlns:adec="http://schemas.microsoft.com/office/drawing/2017/decorative" val="1"/>
              </a:ext>
            </a:extLst>
          </p:cNvPr>
          <p:cNvGraphicFramePr/>
          <p:nvPr/>
        </p:nvGraphicFramePr>
        <p:xfrm>
          <a:off x="5144276" y="2163588"/>
          <a:ext cx="2006330" cy="1804176"/>
        </p:xfrm>
        <a:graphic>
          <a:graphicData uri="http://schemas.openxmlformats.org/drawingml/2006/chart">
            <c:chart xmlns:c="http://schemas.openxmlformats.org/drawingml/2006/chart" xmlns:r="http://schemas.openxmlformats.org/officeDocument/2006/relationships" r:id="rId8"/>
          </a:graphicData>
        </a:graphic>
      </p:graphicFrame>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588263" y="457200"/>
            <a:ext cx="11018520" cy="800219"/>
          </a:xfrm>
        </p:spPr>
        <p:txBody>
          <a:bodyPr/>
          <a:lstStyle/>
          <a:p>
            <a:pPr algn="l"/>
            <a:br>
              <a:rPr lang="en-US" dirty="0"/>
            </a:br>
            <a:r>
              <a:rPr lang="zh-CN" altLang="en-US" sz="2000" spc="0" dirty="0">
                <a:solidFill>
                  <a:schemeClr val="accent1"/>
                </a:solidFill>
                <a:latin typeface="+mn-lt"/>
              </a:rPr>
              <a:t>汇总并提取文档相似性，挖掘相似聚类，生成聚类主题</a:t>
            </a:r>
            <a:endParaRPr lang="en-US" spc="0" dirty="0">
              <a:solidFill>
                <a:schemeClr val="accent1"/>
              </a:solidFill>
              <a:latin typeface="+mn-lt"/>
            </a:endParaRPr>
          </a:p>
        </p:txBody>
      </p:sp>
      <p:sp>
        <p:nvSpPr>
          <p:cNvPr id="37" name="TextBox 36">
            <a:extLst>
              <a:ext uri="{FF2B5EF4-FFF2-40B4-BE49-F238E27FC236}">
                <a16:creationId xmlns:a16="http://schemas.microsoft.com/office/drawing/2014/main" id="{473BBCFD-5499-3DAA-C14F-10AF690B6718}"/>
              </a:ext>
              <a:ext uri="{C183D7F6-B498-43B3-948B-1728B52AA6E4}">
                <adec:decorative xmlns:adec="http://schemas.microsoft.com/office/drawing/2017/decorative" val="0"/>
              </a:ext>
            </a:extLst>
          </p:cNvPr>
          <p:cNvSpPr txBox="1"/>
          <p:nvPr/>
        </p:nvSpPr>
        <p:spPr>
          <a:xfrm>
            <a:off x="489489" y="4477441"/>
            <a:ext cx="984766" cy="461665"/>
          </a:xfrm>
          <a:prstGeom prst="rect">
            <a:avLst/>
          </a:prstGeom>
          <a:noFill/>
        </p:spPr>
        <p:txBody>
          <a:bodyPr wrap="square" lIns="91440" tIns="45720" rIns="91440" bIns="45720" rtlCol="0" anchor="t">
            <a:spAutoFit/>
          </a:bodyPr>
          <a:lstStyle/>
          <a:p>
            <a:pPr lvl="0" algn="ctr">
              <a:defRPr/>
            </a:pPr>
            <a:r>
              <a:rPr lang="zh-CN" altLang="en-US" sz="1200" i="1" dirty="0">
                <a:solidFill>
                  <a:srgbClr val="FFFFFF"/>
                </a:solidFill>
              </a:rPr>
              <a:t>文档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D05D846-FD95-DF8B-F378-C7BB00F8F070}"/>
              </a:ext>
              <a:ext uri="{C183D7F6-B498-43B3-948B-1728B52AA6E4}">
                <adec:decorative xmlns:adec="http://schemas.microsoft.com/office/drawing/2017/decorative" val="0"/>
              </a:ext>
            </a:extLst>
          </p:cNvPr>
          <p:cNvSpPr txBox="1"/>
          <p:nvPr/>
        </p:nvSpPr>
        <p:spPr>
          <a:xfrm>
            <a:off x="237692" y="5794403"/>
            <a:ext cx="1652900" cy="400110"/>
          </a:xfrm>
          <a:prstGeom prst="rect">
            <a:avLst/>
          </a:prstGeom>
          <a:solidFill>
            <a:schemeClr val="bg1"/>
          </a:solid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Azure Machine </a:t>
            </a:r>
            <a:br>
              <a:rPr kumimoji="0" lang="en-US" sz="1000" b="1" i="0" u="none" strike="noStrike" kern="1200" cap="none" spc="0" normalizeH="0" baseline="0" noProof="0">
                <a:ln>
                  <a:noFill/>
                </a:ln>
                <a:solidFill>
                  <a:srgbClr val="FFFFFF"/>
                </a:solidFill>
                <a:effectLst/>
                <a:uLnTx/>
                <a:uFillTx/>
                <a:latin typeface="Segoe UI"/>
                <a:ea typeface="+mn-ea"/>
                <a:cs typeface="+mn-cs"/>
              </a:rPr>
            </a:br>
            <a:r>
              <a:rPr kumimoji="0" lang="en-US" sz="1000" b="1" i="0" u="none" strike="noStrike" kern="1200" cap="none" spc="0" normalizeH="0" baseline="0" noProof="0">
                <a:ln>
                  <a:noFill/>
                </a:ln>
                <a:solidFill>
                  <a:srgbClr val="FFFFFF"/>
                </a:solidFill>
                <a:effectLst/>
                <a:uLnTx/>
                <a:uFillTx/>
                <a:latin typeface="Segoe UI"/>
                <a:ea typeface="+mn-ea"/>
                <a:cs typeface="+mn-cs"/>
              </a:rPr>
              <a:t>Learning Workspace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7B897869-2E37-CE6C-A8BC-671C189D9DEC}"/>
              </a:ext>
              <a:ext uri="{C183D7F6-B498-43B3-948B-1728B52AA6E4}">
                <adec:decorative xmlns:adec="http://schemas.microsoft.com/office/drawing/2017/decorative" val="0"/>
              </a:ext>
            </a:extLst>
          </p:cNvPr>
          <p:cNvSpPr txBox="1"/>
          <p:nvPr/>
        </p:nvSpPr>
        <p:spPr>
          <a:xfrm>
            <a:off x="2755061" y="2336654"/>
            <a:ext cx="984766" cy="461665"/>
          </a:xfrm>
          <a:prstGeom prst="rect">
            <a:avLst/>
          </a:prstGeom>
          <a:noFill/>
        </p:spPr>
        <p:txBody>
          <a:bodyPr wrap="square" lIns="91440" tIns="45720" rIns="91440" bIns="45720" rtlCol="0" anchor="t">
            <a:spAutoFit/>
          </a:bodyPr>
          <a:lstStyle/>
          <a:p>
            <a:pPr lvl="0">
              <a:defRPr/>
            </a:pPr>
            <a:r>
              <a:rPr lang="zh-CN" altLang="en-US" sz="1200" i="1" dirty="0">
                <a:solidFill>
                  <a:srgbClr val="FFFFFF"/>
                </a:solidFill>
              </a:rPr>
              <a:t>文档嵌入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BB040D44-A095-339E-2C11-DED9E6AEB2D4}"/>
              </a:ext>
              <a:ext uri="{C183D7F6-B498-43B3-948B-1728B52AA6E4}">
                <adec:decorative xmlns:adec="http://schemas.microsoft.com/office/drawing/2017/decorative" val="0"/>
              </a:ext>
            </a:extLst>
          </p:cNvPr>
          <p:cNvSpPr txBox="1"/>
          <p:nvPr/>
        </p:nvSpPr>
        <p:spPr>
          <a:xfrm>
            <a:off x="2755061" y="4251621"/>
            <a:ext cx="984766" cy="461665"/>
          </a:xfrm>
          <a:prstGeom prst="rect">
            <a:avLst/>
          </a:prstGeom>
          <a:noFill/>
        </p:spPr>
        <p:txBody>
          <a:bodyPr wrap="square" lIns="91440" tIns="45720" rIns="91440" bIns="45720" rtlCol="0" anchor="t">
            <a:spAutoFit/>
          </a:bodyPr>
          <a:lstStyle/>
          <a:p>
            <a:pPr lvl="0">
              <a:defRPr/>
            </a:pPr>
            <a:r>
              <a:rPr lang="zh-CN" altLang="en-US" sz="1200" i="1" dirty="0">
                <a:solidFill>
                  <a:srgbClr val="FFFFFF"/>
                </a:solidFill>
              </a:rPr>
              <a:t>文档摘要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79F5008-DB10-F3C3-9E67-70B8D66D9563}"/>
              </a:ext>
              <a:ext uri="{C183D7F6-B498-43B3-948B-1728B52AA6E4}">
                <adec:decorative xmlns:adec="http://schemas.microsoft.com/office/drawing/2017/decorative" val="0"/>
              </a:ext>
            </a:extLst>
          </p:cNvPr>
          <p:cNvSpPr txBox="1"/>
          <p:nvPr/>
        </p:nvSpPr>
        <p:spPr>
          <a:xfrm>
            <a:off x="2285998" y="5572043"/>
            <a:ext cx="1961296"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Azure </a:t>
            </a:r>
            <a:r>
              <a:rPr kumimoji="0" lang="en-US" sz="1200" b="1" i="0" u="none" strike="noStrike" kern="1200" cap="none" spc="0" normalizeH="0" baseline="0" noProof="0" err="1">
                <a:ln>
                  <a:noFill/>
                </a:ln>
                <a:solidFill>
                  <a:schemeClr val="accent1"/>
                </a:solidFill>
                <a:effectLst/>
                <a:uLnTx/>
                <a:uFillTx/>
                <a:latin typeface="Segoe UI"/>
                <a:ea typeface="+mn-ea"/>
                <a:cs typeface="+mn-cs"/>
              </a:rPr>
              <a:t>OpenAI</a:t>
            </a:r>
            <a:r>
              <a:rPr kumimoji="0" lang="en-US" sz="1200" b="1" i="0" u="none" strike="noStrike" kern="1200" cap="none" spc="0" normalizeH="0" baseline="0" noProof="0">
                <a:ln>
                  <a:noFill/>
                </a:ln>
                <a:solidFill>
                  <a:schemeClr val="accent1"/>
                </a:solidFill>
                <a:effectLst/>
                <a:uLnTx/>
                <a:uFillTx/>
                <a:latin typeface="Segoe UI"/>
                <a:ea typeface="+mn-ea"/>
                <a:cs typeface="+mn-cs"/>
              </a:rPr>
              <a:t> Service</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CB2CD185-D186-B5FE-58E5-0518B3C91815}"/>
              </a:ext>
              <a:ext uri="{C183D7F6-B498-43B3-948B-1728B52AA6E4}">
                <adec:decorative xmlns:adec="http://schemas.microsoft.com/office/drawing/2017/decorative" val="0"/>
              </a:ext>
            </a:extLst>
          </p:cNvPr>
          <p:cNvSpPr txBox="1"/>
          <p:nvPr/>
        </p:nvSpPr>
        <p:spPr>
          <a:xfrm>
            <a:off x="5037544" y="2386829"/>
            <a:ext cx="1575730" cy="461665"/>
          </a:xfrm>
          <a:prstGeom prst="rect">
            <a:avLst/>
          </a:prstGeom>
          <a:noFill/>
        </p:spPr>
        <p:txBody>
          <a:bodyPr wrap="square" lIns="91440" tIns="45720" rIns="91440" bIns="45720" rtlCol="0" anchor="t">
            <a:spAutoFit/>
          </a:bodyPr>
          <a:lstStyle>
            <a:defPPr>
              <a:defRPr lang="en-US"/>
            </a:defPPr>
            <a:lvl1pPr marR="0" lvl="0" indent="0" fontAlgn="auto">
              <a:lnSpc>
                <a:spcPct val="100000"/>
              </a:lnSpc>
              <a:spcBef>
                <a:spcPts val="0"/>
              </a:spcBef>
              <a:spcAft>
                <a:spcPts val="0"/>
              </a:spcAft>
              <a:buClrTx/>
              <a:buSzTx/>
              <a:buFontTx/>
              <a:buNone/>
              <a:tabLst/>
              <a:defRPr sz="1200" i="1">
                <a:solidFill>
                  <a:srgbClr val="FFFFFF"/>
                </a:solidFill>
                <a:latin typeface="Segoe UI"/>
              </a:defRPr>
            </a:lvl1pPr>
          </a:lstStyle>
          <a:p>
            <a:pPr lvl="0" algn="ctr">
              <a:defRPr/>
            </a:pPr>
            <a:r>
              <a:rPr lang="zh-CN" altLang="en-US" dirty="0"/>
              <a:t>聚类（</a:t>
            </a:r>
            <a:r>
              <a:rPr lang="en-US" dirty="0"/>
              <a:t>k </a:t>
            </a:r>
            <a:r>
              <a:rPr lang="zh-CN" altLang="en-US" dirty="0"/>
              <a:t>均值）
</a:t>
            </a:r>
            <a:endParaRPr kumimoji="0" lang="en-US" sz="12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2EFC32B8-D725-B587-DF09-4288D19A4ED4}"/>
              </a:ext>
              <a:ext uri="{C183D7F6-B498-43B3-948B-1728B52AA6E4}">
                <adec:decorative xmlns:adec="http://schemas.microsoft.com/office/drawing/2017/decorative" val="0"/>
              </a:ext>
            </a:extLst>
          </p:cNvPr>
          <p:cNvSpPr txBox="1"/>
          <p:nvPr/>
        </p:nvSpPr>
        <p:spPr>
          <a:xfrm>
            <a:off x="5200617" y="5572043"/>
            <a:ext cx="118265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Scikit-learn</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5658262B-3521-81F2-EF0E-0EC4210175A9}"/>
              </a:ext>
              <a:ext uri="{C183D7F6-B498-43B3-948B-1728B52AA6E4}">
                <adec:decorative xmlns:adec="http://schemas.microsoft.com/office/drawing/2017/decorative" val="0"/>
              </a:ext>
            </a:extLst>
          </p:cNvPr>
          <p:cNvSpPr txBox="1"/>
          <p:nvPr/>
        </p:nvSpPr>
        <p:spPr>
          <a:xfrm>
            <a:off x="7762911" y="2341636"/>
            <a:ext cx="3784184" cy="461665"/>
          </a:xfrm>
          <a:prstGeom prst="rect">
            <a:avLst/>
          </a:prstGeom>
          <a:noFill/>
        </p:spPr>
        <p:txBody>
          <a:bodyPr wrap="square" lIns="91440" tIns="45720" rIns="91440" bIns="45720" rtlCol="0" anchor="t">
            <a:spAutoFit/>
          </a:bodyPr>
          <a:lstStyle/>
          <a:p>
            <a:pPr lvl="0" algn="ctr">
              <a:defRPr/>
            </a:pPr>
            <a:r>
              <a:rPr lang="zh-CN" altLang="en-US" sz="1200" i="1" dirty="0">
                <a:solidFill>
                  <a:srgbClr val="FFFFFF"/>
                </a:solidFill>
              </a:rPr>
              <a:t>提取群集主题：在同一聚类中的文档之间进行汇总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graphicFrame>
        <p:nvGraphicFramePr>
          <p:cNvPr id="1025" name="Table 23">
            <a:extLst>
              <a:ext uri="{FF2B5EF4-FFF2-40B4-BE49-F238E27FC236}">
                <a16:creationId xmlns:a16="http://schemas.microsoft.com/office/drawing/2014/main" id="{45B49800-56ED-B948-946A-B48A5CDB6111}"/>
              </a:ext>
              <a:ext uri="{C183D7F6-B498-43B3-948B-1728B52AA6E4}">
                <adec:decorative xmlns:adec="http://schemas.microsoft.com/office/drawing/2017/decorative" val="0"/>
              </a:ext>
            </a:extLst>
          </p:cNvPr>
          <p:cNvGraphicFramePr>
            <a:graphicFrameLocks noGrp="1"/>
          </p:cNvGraphicFramePr>
          <p:nvPr/>
        </p:nvGraphicFramePr>
        <p:xfrm>
          <a:off x="8370702" y="3035158"/>
          <a:ext cx="3059297" cy="1230773"/>
        </p:xfrm>
        <a:graphic>
          <a:graphicData uri="http://schemas.openxmlformats.org/drawingml/2006/table">
            <a:tbl>
              <a:tblPr firstRow="1" bandRow="1">
                <a:tableStyleId>{2D5ABB26-0587-4C30-8999-92F81FD0307C}</a:tableStyleId>
              </a:tblPr>
              <a:tblGrid>
                <a:gridCol w="700621">
                  <a:extLst>
                    <a:ext uri="{9D8B030D-6E8A-4147-A177-3AD203B41FA5}">
                      <a16:colId xmlns:a16="http://schemas.microsoft.com/office/drawing/2014/main" val="4075577736"/>
                    </a:ext>
                  </a:extLst>
                </a:gridCol>
                <a:gridCol w="2358676">
                  <a:extLst>
                    <a:ext uri="{9D8B030D-6E8A-4147-A177-3AD203B41FA5}">
                      <a16:colId xmlns:a16="http://schemas.microsoft.com/office/drawing/2014/main" val="3756248298"/>
                    </a:ext>
                  </a:extLst>
                </a:gridCol>
              </a:tblGrid>
              <a:tr h="293513">
                <a:tc gridSpan="2">
                  <a:txBody>
                    <a:bodyPr/>
                    <a:lstStyle/>
                    <a:p>
                      <a:pPr algn="ctr" fontAlgn="b"/>
                      <a:r>
                        <a:rPr lang="en-US" sz="1400" b="1" i="0" u="none" strike="noStrike">
                          <a:solidFill>
                            <a:schemeClr val="accent1"/>
                          </a:solidFill>
                          <a:effectLst/>
                          <a:latin typeface="Calibri" panose="020F0502020204030204" pitchFamily="34" charset="0"/>
                        </a:rPr>
                        <a:t>Cluster 1 Theme: Sports News Stories</a:t>
                      </a:r>
                    </a:p>
                  </a:txBody>
                  <a:tcPr marL="7620" marR="7620" marT="7620" marB="0" anchor="ctr"/>
                </a:tc>
                <a:tc hMerge="1">
                  <a:txBody>
                    <a:bodyPr/>
                    <a:lstStyle/>
                    <a:p>
                      <a:pPr algn="ctr" fontAlgn="b"/>
                      <a:r>
                        <a:rPr lang="en-US" sz="1000" b="0" i="0" u="none" strike="noStrike">
                          <a:solidFill>
                            <a:srgbClr val="50E7FF"/>
                          </a:solidFill>
                          <a:effectLst/>
                          <a:latin typeface="Calibri" panose="020F0502020204030204" pitchFamily="34" charset="0"/>
                        </a:rPr>
                        <a:t>Cluster 1 Theme: Sports News Stories</a:t>
                      </a:r>
                    </a:p>
                  </a:txBody>
                  <a:tcPr marL="7620" marR="7620" marT="7620" marB="0" anchor="ctr"/>
                </a:tc>
                <a:extLst>
                  <a:ext uri="{0D108BD9-81ED-4DB2-BD59-A6C34878D82A}">
                    <a16:rowId xmlns:a16="http://schemas.microsoft.com/office/drawing/2014/main" val="3590170552"/>
                  </a:ext>
                </a:extLst>
              </a:tr>
              <a:tr h="293513">
                <a:tc>
                  <a:txBody>
                    <a:bodyPr/>
                    <a:lstStyle/>
                    <a:p>
                      <a:pPr algn="ctr" fontAlgn="b"/>
                      <a:r>
                        <a:rPr lang="en-US" sz="800" b="0" i="0" u="none" strike="noStrike">
                          <a:solidFill>
                            <a:schemeClr val="accent1"/>
                          </a:solidFill>
                          <a:effectLst/>
                          <a:latin typeface="Calibri" panose="020F0502020204030204" pitchFamily="34" charset="0"/>
                        </a:rPr>
                        <a:t>Doc summary: </a:t>
                      </a:r>
                      <a:endParaRPr lang="en-US" sz="1000" b="0" i="0" u="none" strike="noStrike" kern="1200">
                        <a:solidFill>
                          <a:schemeClr val="accent1"/>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chemeClr val="accent1"/>
                          </a:solidFill>
                          <a:effectLst/>
                          <a:latin typeface="Calibri" panose="020F0502020204030204" pitchFamily="34" charset="0"/>
                          <a:ea typeface="+mn-ea"/>
                          <a:cs typeface="+mn-cs"/>
                        </a:rPr>
                        <a:t>“New York Yankees Win World Series in Dramatic Game 7 Finish”</a:t>
                      </a:r>
                    </a:p>
                  </a:txBody>
                  <a:tcPr marL="7620" marR="7620" marT="7620" marB="0" anchor="ctr"/>
                </a:tc>
                <a:extLst>
                  <a:ext uri="{0D108BD9-81ED-4DB2-BD59-A6C34878D82A}">
                    <a16:rowId xmlns:a16="http://schemas.microsoft.com/office/drawing/2014/main" val="3570223500"/>
                  </a:ext>
                </a:extLst>
              </a:tr>
              <a:tr h="293513">
                <a:tc>
                  <a:txBody>
                    <a:bodyPr/>
                    <a:lstStyle/>
                    <a:p>
                      <a:pPr algn="ctr" fontAlgn="b"/>
                      <a:r>
                        <a:rPr lang="en-US" sz="800" b="0" i="0" u="none" strike="noStrike">
                          <a:solidFill>
                            <a:schemeClr val="accent1"/>
                          </a:solidFill>
                          <a:effectLst/>
                          <a:latin typeface="Calibri" panose="020F0502020204030204" pitchFamily="34" charset="0"/>
                        </a:rPr>
                        <a:t>Doc summary: </a:t>
                      </a:r>
                      <a:endParaRPr lang="en-US" sz="1000" b="0" i="0" u="none" strike="noStrike" kern="1200">
                        <a:solidFill>
                          <a:schemeClr val="accent1"/>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chemeClr val="accent1"/>
                          </a:solidFill>
                          <a:effectLst/>
                          <a:latin typeface="Calibri" panose="020F0502020204030204" pitchFamily="34" charset="0"/>
                          <a:ea typeface="+mn-ea"/>
                          <a:cs typeface="+mn-cs"/>
                        </a:rPr>
                        <a:t>"Usain Bolt Sets New World Record in 100m Dash at Olympics"</a:t>
                      </a:r>
                    </a:p>
                  </a:txBody>
                  <a:tcPr marL="7620" marR="7620" marT="7620" marB="0" anchor="ctr"/>
                </a:tc>
                <a:extLst>
                  <a:ext uri="{0D108BD9-81ED-4DB2-BD59-A6C34878D82A}">
                    <a16:rowId xmlns:a16="http://schemas.microsoft.com/office/drawing/2014/main" val="488776268"/>
                  </a:ext>
                </a:extLst>
              </a:tr>
              <a:tr h="293513">
                <a:tc>
                  <a:txBody>
                    <a:bodyPr/>
                    <a:lstStyle/>
                    <a:p>
                      <a:pPr algn="ctr" fontAlgn="b"/>
                      <a:r>
                        <a:rPr lang="en-US" sz="700" b="0" i="0" u="none" strike="noStrike">
                          <a:solidFill>
                            <a:schemeClr val="accent1"/>
                          </a:solidFill>
                          <a:effectLst/>
                          <a:latin typeface="Calibri" panose="020F0502020204030204" pitchFamily="34" charset="0"/>
                        </a:rPr>
                        <a:t>Doc </a:t>
                      </a:r>
                      <a:r>
                        <a:rPr lang="en-US" sz="800" b="0" i="0" u="none" strike="noStrike" kern="1200">
                          <a:solidFill>
                            <a:schemeClr val="accent1"/>
                          </a:solidFill>
                          <a:effectLst/>
                          <a:latin typeface="Calibri" panose="020F0502020204030204" pitchFamily="34" charset="0"/>
                          <a:ea typeface="+mn-ea"/>
                          <a:cs typeface="+mn-cs"/>
                        </a:rPr>
                        <a:t>summary</a:t>
                      </a:r>
                      <a:r>
                        <a:rPr lang="en-US" sz="700" b="0" i="0" u="none" strike="noStrike">
                          <a:solidFill>
                            <a:schemeClr val="accent1"/>
                          </a:solidFill>
                          <a:effectLst/>
                          <a:latin typeface="Calibri" panose="020F0502020204030204" pitchFamily="34" charset="0"/>
                        </a:rPr>
                        <a:t>: </a:t>
                      </a:r>
                    </a:p>
                  </a:txBody>
                  <a:tcPr marL="7620" marR="7620" marT="7620" marB="0" anchor="ctr"/>
                </a:tc>
                <a:tc>
                  <a:txBody>
                    <a:bodyPr/>
                    <a:lstStyle/>
                    <a:p>
                      <a:pPr algn="ctr" fontAlgn="b"/>
                      <a:r>
                        <a:rPr lang="en-US" sz="1000" b="0" i="0" u="none" strike="noStrike">
                          <a:solidFill>
                            <a:schemeClr val="accent1"/>
                          </a:solidFill>
                          <a:effectLst/>
                          <a:latin typeface="Calibri" panose="020F0502020204030204" pitchFamily="34" charset="0"/>
                        </a:rPr>
                        <a:t>"Tiger Woods Claims Masters Title for the Sixth Time"</a:t>
                      </a:r>
                      <a:endParaRPr lang="en-US" sz="700" b="0" i="0" u="none" strike="noStrike">
                        <a:solidFill>
                          <a:schemeClr val="accent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591225"/>
                  </a:ext>
                </a:extLst>
              </a:tr>
            </a:tbl>
          </a:graphicData>
        </a:graphic>
      </p:graphicFrame>
      <p:graphicFrame>
        <p:nvGraphicFramePr>
          <p:cNvPr id="1040" name="Table 23">
            <a:extLst>
              <a:ext uri="{FF2B5EF4-FFF2-40B4-BE49-F238E27FC236}">
                <a16:creationId xmlns:a16="http://schemas.microsoft.com/office/drawing/2014/main" id="{D460C542-DE72-FEB2-B765-3AE4A53A2CF0}"/>
              </a:ext>
              <a:ext uri="{C183D7F6-B498-43B3-948B-1728B52AA6E4}">
                <adec:decorative xmlns:adec="http://schemas.microsoft.com/office/drawing/2017/decorative" val="0"/>
              </a:ext>
            </a:extLst>
          </p:cNvPr>
          <p:cNvGraphicFramePr>
            <a:graphicFrameLocks noGrp="1"/>
          </p:cNvGraphicFramePr>
          <p:nvPr/>
        </p:nvGraphicFramePr>
        <p:xfrm>
          <a:off x="8487798" y="4591903"/>
          <a:ext cx="3059297" cy="1371600"/>
        </p:xfrm>
        <a:graphic>
          <a:graphicData uri="http://schemas.openxmlformats.org/drawingml/2006/table">
            <a:tbl>
              <a:tblPr firstRow="1" bandRow="1">
                <a:tableStyleId>{2D5ABB26-0587-4C30-8999-92F81FD0307C}</a:tableStyleId>
              </a:tblPr>
              <a:tblGrid>
                <a:gridCol w="700621">
                  <a:extLst>
                    <a:ext uri="{9D8B030D-6E8A-4147-A177-3AD203B41FA5}">
                      <a16:colId xmlns:a16="http://schemas.microsoft.com/office/drawing/2014/main" val="4075577736"/>
                    </a:ext>
                  </a:extLst>
                </a:gridCol>
                <a:gridCol w="2358676">
                  <a:extLst>
                    <a:ext uri="{9D8B030D-6E8A-4147-A177-3AD203B41FA5}">
                      <a16:colId xmlns:a16="http://schemas.microsoft.com/office/drawing/2014/main" val="3756248298"/>
                    </a:ext>
                  </a:extLst>
                </a:gridCol>
              </a:tblGrid>
              <a:tr h="293513">
                <a:tc gridSpan="2">
                  <a:txBody>
                    <a:bodyPr/>
                    <a:lstStyle/>
                    <a:p>
                      <a:pPr algn="ctr" fontAlgn="b"/>
                      <a:r>
                        <a:rPr lang="zh-CN" altLang="en-US" sz="1400" b="1" i="0" u="none" strike="noStrike" dirty="0">
                          <a:solidFill>
                            <a:srgbClr val="FFB900"/>
                          </a:solidFill>
                          <a:effectLst/>
                          <a:latin typeface="Calibri" panose="020F0502020204030204" pitchFamily="34" charset="0"/>
                        </a:rPr>
                        <a:t>第二组主题：财经新闻报道
</a:t>
                      </a:r>
                      <a:endParaRPr lang="en-US" sz="1400" b="1" i="0" u="none" strike="noStrike" dirty="0">
                        <a:solidFill>
                          <a:srgbClr val="FFB900"/>
                        </a:solidFill>
                        <a:effectLst/>
                        <a:latin typeface="Calibri" panose="020F0502020204030204" pitchFamily="34" charset="0"/>
                      </a:endParaRPr>
                    </a:p>
                  </a:txBody>
                  <a:tcPr marL="7620" marR="7620" marT="7620" marB="0" anchor="ctr"/>
                </a:tc>
                <a:tc hMerge="1">
                  <a:txBody>
                    <a:bodyPr/>
                    <a:lstStyle/>
                    <a:p>
                      <a:pPr algn="ctr" fontAlgn="b"/>
                      <a:r>
                        <a:rPr lang="en-US" sz="1000" b="0" i="0" u="none" strike="noStrike">
                          <a:solidFill>
                            <a:srgbClr val="50E7FF"/>
                          </a:solidFill>
                          <a:effectLst/>
                          <a:latin typeface="Calibri" panose="020F0502020204030204" pitchFamily="34" charset="0"/>
                        </a:rPr>
                        <a:t>Cluster 1 Theme: Sports News Stories</a:t>
                      </a:r>
                    </a:p>
                  </a:txBody>
                  <a:tcPr marL="7620" marR="7620" marT="7620" marB="0" anchor="ctr"/>
                </a:tc>
                <a:extLst>
                  <a:ext uri="{0D108BD9-81ED-4DB2-BD59-A6C34878D82A}">
                    <a16:rowId xmlns:a16="http://schemas.microsoft.com/office/drawing/2014/main" val="3590170552"/>
                  </a:ext>
                </a:extLst>
              </a:tr>
              <a:tr h="293513">
                <a:tc>
                  <a:txBody>
                    <a:bodyPr/>
                    <a:lstStyle/>
                    <a:p>
                      <a:pPr algn="ctr" fontAlgn="b"/>
                      <a:r>
                        <a:rPr lang="en-US" sz="800" b="0" i="0" u="none" strike="noStrike">
                          <a:solidFill>
                            <a:srgbClr val="FFB900"/>
                          </a:solidFill>
                          <a:effectLst/>
                          <a:latin typeface="Calibri" panose="020F0502020204030204" pitchFamily="34" charset="0"/>
                        </a:rPr>
                        <a:t>Doc summary: </a:t>
                      </a:r>
                      <a:endParaRPr lang="en-US" sz="1000" b="0" i="0" u="none" strike="noStrike" kern="1200">
                        <a:solidFill>
                          <a:srgbClr val="FFB900"/>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dirty="0">
                          <a:solidFill>
                            <a:srgbClr val="FFB900"/>
                          </a:solidFill>
                          <a:effectLst/>
                          <a:latin typeface="Calibri" panose="020F0502020204030204" pitchFamily="34" charset="0"/>
                          <a:ea typeface="+mn-ea"/>
                          <a:cs typeface="+mn-cs"/>
                        </a:rPr>
                        <a:t>"Tech Giant XYZ's Stock Surges 20% Following Strong Earnings Report"</a:t>
                      </a:r>
                    </a:p>
                  </a:txBody>
                  <a:tcPr marL="7620" marR="7620" marT="7620" marB="0" anchor="ctr"/>
                </a:tc>
                <a:extLst>
                  <a:ext uri="{0D108BD9-81ED-4DB2-BD59-A6C34878D82A}">
                    <a16:rowId xmlns:a16="http://schemas.microsoft.com/office/drawing/2014/main" val="3570223500"/>
                  </a:ext>
                </a:extLst>
              </a:tr>
              <a:tr h="293513">
                <a:tc>
                  <a:txBody>
                    <a:bodyPr/>
                    <a:lstStyle/>
                    <a:p>
                      <a:pPr algn="ctr" fontAlgn="b"/>
                      <a:r>
                        <a:rPr lang="en-US" sz="800" b="0" i="0" u="none" strike="noStrike">
                          <a:solidFill>
                            <a:srgbClr val="FFB900"/>
                          </a:solidFill>
                          <a:effectLst/>
                          <a:latin typeface="Calibri" panose="020F0502020204030204" pitchFamily="34" charset="0"/>
                        </a:rPr>
                        <a:t>Doc summary: </a:t>
                      </a:r>
                      <a:endParaRPr lang="en-US" sz="1000" b="0" i="0" u="none" strike="noStrike" kern="1200">
                        <a:solidFill>
                          <a:srgbClr val="FFB900"/>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rgbClr val="FFB900"/>
                          </a:solidFill>
                          <a:effectLst/>
                          <a:latin typeface="Calibri" panose="020F0502020204030204" pitchFamily="34" charset="0"/>
                          <a:ea typeface="+mn-ea"/>
                          <a:cs typeface="+mn-cs"/>
                        </a:rPr>
                        <a:t>"Fed Interest Rates Remain Unchanged Following Policy Meeting"</a:t>
                      </a:r>
                    </a:p>
                  </a:txBody>
                  <a:tcPr marL="7620" marR="7620" marT="7620" marB="0" anchor="ctr"/>
                </a:tc>
                <a:extLst>
                  <a:ext uri="{0D108BD9-81ED-4DB2-BD59-A6C34878D82A}">
                    <a16:rowId xmlns:a16="http://schemas.microsoft.com/office/drawing/2014/main" val="488776268"/>
                  </a:ext>
                </a:extLst>
              </a:tr>
              <a:tr h="293513">
                <a:tc>
                  <a:txBody>
                    <a:bodyPr/>
                    <a:lstStyle/>
                    <a:p>
                      <a:pPr algn="ctr" fontAlgn="b"/>
                      <a:r>
                        <a:rPr lang="en-US" sz="700" b="0" i="0" u="none" strike="noStrike">
                          <a:solidFill>
                            <a:srgbClr val="FFB900"/>
                          </a:solidFill>
                          <a:effectLst/>
                          <a:latin typeface="Calibri" panose="020F0502020204030204" pitchFamily="34" charset="0"/>
                        </a:rPr>
                        <a:t>Doc </a:t>
                      </a:r>
                      <a:r>
                        <a:rPr lang="en-US" sz="800" b="0" i="0" u="none" strike="noStrike" kern="1200">
                          <a:solidFill>
                            <a:srgbClr val="FFB900"/>
                          </a:solidFill>
                          <a:effectLst/>
                          <a:latin typeface="Calibri" panose="020F0502020204030204" pitchFamily="34" charset="0"/>
                          <a:ea typeface="+mn-ea"/>
                          <a:cs typeface="+mn-cs"/>
                        </a:rPr>
                        <a:t>summary</a:t>
                      </a:r>
                      <a:r>
                        <a:rPr lang="en-US" sz="700" b="0" i="0" u="none" strike="noStrike">
                          <a:solidFill>
                            <a:srgbClr val="FFB900"/>
                          </a:solidFill>
                          <a:effectLst/>
                          <a:latin typeface="Calibri" panose="020F0502020204030204" pitchFamily="34" charset="0"/>
                        </a:rPr>
                        <a:t>: </a:t>
                      </a:r>
                    </a:p>
                  </a:txBody>
                  <a:tcPr marL="7620" marR="7620" marT="7620" marB="0" anchor="ctr"/>
                </a:tc>
                <a:tc>
                  <a:txBody>
                    <a:bodyPr/>
                    <a:lstStyle/>
                    <a:p>
                      <a:pPr algn="ctr" fontAlgn="b"/>
                      <a:r>
                        <a:rPr lang="en-US" sz="1000" b="0" i="0" u="none" strike="noStrike" dirty="0">
                          <a:solidFill>
                            <a:srgbClr val="FFB900"/>
                          </a:solidFill>
                          <a:effectLst/>
                          <a:latin typeface="Calibri" panose="020F0502020204030204" pitchFamily="34" charset="0"/>
                        </a:rPr>
                        <a:t>"Oil Prices Plummet as Demand Weakens Due to COVID-19 Pandemic"</a:t>
                      </a:r>
                    </a:p>
                  </a:txBody>
                  <a:tcPr marL="7620" marR="7620" marT="7620" marB="0" anchor="ctr"/>
                </a:tc>
                <a:extLst>
                  <a:ext uri="{0D108BD9-81ED-4DB2-BD59-A6C34878D82A}">
                    <a16:rowId xmlns:a16="http://schemas.microsoft.com/office/drawing/2014/main" val="345591225"/>
                  </a:ext>
                </a:extLst>
              </a:tr>
            </a:tbl>
          </a:graphicData>
        </a:graphic>
      </p:graphicFrame>
      <p:sp>
        <p:nvSpPr>
          <p:cNvPr id="1063" name="TextBox 1062">
            <a:extLst>
              <a:ext uri="{FF2B5EF4-FFF2-40B4-BE49-F238E27FC236}">
                <a16:creationId xmlns:a16="http://schemas.microsoft.com/office/drawing/2014/main" id="{19E5B04D-EBE9-0170-1EB2-1A906391AF54}"/>
              </a:ext>
              <a:ext uri="{C183D7F6-B498-43B3-948B-1728B52AA6E4}">
                <adec:decorative xmlns:adec="http://schemas.microsoft.com/office/drawing/2017/decorative" val="0"/>
              </a:ext>
            </a:extLst>
          </p:cNvPr>
          <p:cNvSpPr txBox="1"/>
          <p:nvPr/>
        </p:nvSpPr>
        <p:spPr>
          <a:xfrm>
            <a:off x="8002039" y="5987040"/>
            <a:ext cx="1961296"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Azure </a:t>
            </a:r>
            <a:r>
              <a:rPr kumimoji="0" lang="en-US" sz="1200" b="1" i="0" u="none" strike="noStrike" kern="1200" cap="none" spc="0" normalizeH="0" baseline="0" noProof="0" err="1">
                <a:ln>
                  <a:noFill/>
                </a:ln>
                <a:solidFill>
                  <a:schemeClr val="accent1"/>
                </a:solidFill>
                <a:effectLst/>
                <a:uLnTx/>
                <a:uFillTx/>
                <a:latin typeface="Segoe UI"/>
                <a:ea typeface="+mn-ea"/>
                <a:cs typeface="+mn-cs"/>
              </a:rPr>
              <a:t>OpenAI</a:t>
            </a:r>
            <a:r>
              <a:rPr kumimoji="0" lang="en-US" sz="1200" b="1" i="0" u="none" strike="noStrike" kern="1200" cap="none" spc="0" normalizeH="0" baseline="0" noProof="0">
                <a:ln>
                  <a:noFill/>
                </a:ln>
                <a:solidFill>
                  <a:schemeClr val="accent1"/>
                </a:solidFill>
                <a:effectLst/>
                <a:uLnTx/>
                <a:uFillTx/>
                <a:latin typeface="Segoe UI"/>
                <a:ea typeface="+mn-ea"/>
                <a:cs typeface="+mn-cs"/>
              </a:rPr>
              <a:t> Service</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2" name="TextBox 1">
            <a:extLst>
              <a:ext uri="{FF2B5EF4-FFF2-40B4-BE49-F238E27FC236}">
                <a16:creationId xmlns:a16="http://schemas.microsoft.com/office/drawing/2014/main" id="{C8F0A7B4-053C-EF18-B49F-1385FABD58D6}"/>
              </a:ext>
            </a:extLst>
          </p:cNvPr>
          <p:cNvSpPr txBox="1"/>
          <p:nvPr/>
        </p:nvSpPr>
        <p:spPr>
          <a:xfrm>
            <a:off x="1547531" y="4210040"/>
            <a:ext cx="978624" cy="338554"/>
          </a:xfrm>
          <a:prstGeom prst="rect">
            <a:avLst/>
          </a:prstGeom>
          <a:solidFill>
            <a:schemeClr val="bg1"/>
          </a:solidFill>
        </p:spPr>
        <p:txBody>
          <a:bodyPr wrap="square" lIns="0" tIns="0" rIns="0" bIns="0" rtlCol="0">
            <a:spAutoFit/>
          </a:bodyPr>
          <a:lstStyle/>
          <a:p>
            <a:pPr algn="ctr"/>
            <a:r>
              <a:rPr lang="en-US" sz="1100" b="1"/>
              <a:t>Azure </a:t>
            </a:r>
            <a:r>
              <a:rPr lang="en-US" sz="1100" b="1" err="1"/>
              <a:t>OpenAI</a:t>
            </a:r>
            <a:r>
              <a:rPr lang="en-US" sz="1100" b="1"/>
              <a:t> Service</a:t>
            </a:r>
          </a:p>
        </p:txBody>
      </p:sp>
      <p:sp>
        <p:nvSpPr>
          <p:cNvPr id="7" name="TextBox 6">
            <a:extLst>
              <a:ext uri="{FF2B5EF4-FFF2-40B4-BE49-F238E27FC236}">
                <a16:creationId xmlns:a16="http://schemas.microsoft.com/office/drawing/2014/main" id="{3BEE9B81-57D5-79A8-5286-ACF6D76F0237}"/>
              </a:ext>
            </a:extLst>
          </p:cNvPr>
          <p:cNvSpPr txBox="1"/>
          <p:nvPr/>
        </p:nvSpPr>
        <p:spPr>
          <a:xfrm>
            <a:off x="6921152" y="4217043"/>
            <a:ext cx="1220096" cy="338554"/>
          </a:xfrm>
          <a:prstGeom prst="rect">
            <a:avLst/>
          </a:prstGeom>
          <a:noFill/>
        </p:spPr>
        <p:txBody>
          <a:bodyPr wrap="square" lIns="0" tIns="0" rIns="0" bIns="0" rtlCol="0">
            <a:spAutoFit/>
          </a:bodyPr>
          <a:lstStyle/>
          <a:p>
            <a:pPr algn="ctr"/>
            <a:r>
              <a:rPr lang="en-US" sz="1100" b="1"/>
              <a:t>Azure </a:t>
            </a:r>
            <a:r>
              <a:rPr lang="en-US" sz="1100" b="1" err="1"/>
              <a:t>OpenAI</a:t>
            </a:r>
            <a:r>
              <a:rPr lang="en-US" sz="1100" b="1"/>
              <a:t> Service</a:t>
            </a:r>
          </a:p>
        </p:txBody>
      </p:sp>
      <p:pic>
        <p:nvPicPr>
          <p:cNvPr id="5" name="Graphic 4">
            <a:extLst>
              <a:ext uri="{FF2B5EF4-FFF2-40B4-BE49-F238E27FC236}">
                <a16:creationId xmlns:a16="http://schemas.microsoft.com/office/drawing/2014/main" id="{018F420A-0F04-51E4-D811-046A5EBF9FD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90748" y="3544540"/>
            <a:ext cx="680905" cy="680905"/>
          </a:xfrm>
          <a:prstGeom prst="rect">
            <a:avLst/>
          </a:prstGeom>
        </p:spPr>
      </p:pic>
      <p:pic>
        <p:nvPicPr>
          <p:cNvPr id="10" name="Graphic 9">
            <a:extLst>
              <a:ext uri="{FF2B5EF4-FFF2-40B4-BE49-F238E27FC236}">
                <a16:creationId xmlns:a16="http://schemas.microsoft.com/office/drawing/2014/main" id="{702C02A4-99DF-2789-34C4-1BEBB47B6DB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91908" y="3583318"/>
            <a:ext cx="680905" cy="680905"/>
          </a:xfrm>
          <a:prstGeom prst="rect">
            <a:avLst/>
          </a:prstGeom>
        </p:spPr>
      </p:pic>
      <p:sp>
        <p:nvSpPr>
          <p:cNvPr id="9" name="Rectangle 9">
            <a:extLst>
              <a:ext uri="{FF2B5EF4-FFF2-40B4-BE49-F238E27FC236}">
                <a16:creationId xmlns:a16="http://schemas.microsoft.com/office/drawing/2014/main" id="{EA201430-01FD-EEB9-88F4-DDC5671A25BA}"/>
              </a:ext>
            </a:extLst>
          </p:cNvPr>
          <p:cNvSpPr/>
          <p:nvPr/>
        </p:nvSpPr>
        <p:spPr bwMode="auto">
          <a:xfrm>
            <a:off x="528334" y="347837"/>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文本聚类</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21140093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800CABD-4D33-9881-B390-DC376B220793}"/>
              </a:ext>
            </a:extLst>
          </p:cNvPr>
          <p:cNvPicPr>
            <a:picLocks noChangeAspect="1"/>
          </p:cNvPicPr>
          <p:nvPr/>
        </p:nvPicPr>
        <p:blipFill>
          <a:blip r:embed="rId3"/>
          <a:stretch>
            <a:fillRect/>
          </a:stretch>
        </p:blipFill>
        <p:spPr>
          <a:xfrm>
            <a:off x="8385130" y="-66837"/>
            <a:ext cx="3873130" cy="1856839"/>
          </a:xfrm>
          <a:prstGeom prst="rect">
            <a:avLst/>
          </a:prstGeom>
        </p:spPr>
      </p:pic>
      <p:sp>
        <p:nvSpPr>
          <p:cNvPr id="3" name="Title 3">
            <a:extLst>
              <a:ext uri="{FF2B5EF4-FFF2-40B4-BE49-F238E27FC236}">
                <a16:creationId xmlns:a16="http://schemas.microsoft.com/office/drawing/2014/main" id="{B8CD955C-4D55-FE32-505E-A52F0E7A6268}"/>
              </a:ext>
            </a:extLst>
          </p:cNvPr>
          <p:cNvSpPr txBox="1">
            <a:spLocks/>
          </p:cNvSpPr>
          <p:nvPr/>
        </p:nvSpPr>
        <p:spPr>
          <a:xfrm>
            <a:off x="1378226" y="2371729"/>
            <a:ext cx="6705599" cy="2585323"/>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marL="457200" indent="-457200">
              <a:buFont typeface="Arial" panose="020B0604020202020204" pitchFamily="34" charset="0"/>
              <a:buChar char="•"/>
            </a:pPr>
            <a:r>
              <a:rPr lang="en-US" altLang="zh-CN"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Azure OpenAI</a:t>
            </a:r>
            <a:r>
              <a:rPr lang="zh-CN" altLang="en-US"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介绍</a:t>
            </a:r>
          </a:p>
          <a:p>
            <a:pPr marL="457200" indent="-457200">
              <a:buFont typeface="Arial" panose="020B0604020202020204" pitchFamily="34" charset="0"/>
              <a:buChar char="•"/>
            </a:pPr>
            <a:r>
              <a:rPr lang="zh-CN" altLang="en-US"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创新场景及客户案例</a:t>
            </a:r>
          </a:p>
          <a:p>
            <a:pPr marL="457200" indent="-457200">
              <a:buFont typeface="Arial" panose="020B0604020202020204" pitchFamily="34" charset="0"/>
              <a:buChar char="•"/>
            </a:pPr>
            <a:r>
              <a:rPr lang="zh-CN" altLang="en-US"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合规性、安全及中国客户安全实践</a:t>
            </a:r>
          </a:p>
          <a:p>
            <a:pPr marL="457200" indent="-457200">
              <a:buFont typeface="Arial" panose="020B0604020202020204" pitchFamily="34" charset="0"/>
              <a:buChar char="•"/>
            </a:pPr>
            <a:r>
              <a:rPr lang="zh-CN" altLang="en-US"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模型技术架构及参数解读</a:t>
            </a:r>
          </a:p>
          <a:p>
            <a:pPr marL="457200" indent="-457200">
              <a:buFont typeface="Arial" panose="020B0604020202020204" pitchFamily="34" charset="0"/>
              <a:buChar char="•"/>
            </a:pPr>
            <a:r>
              <a:rPr lang="zh-CN" altLang="en-US"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创新场景</a:t>
            </a:r>
            <a:r>
              <a:rPr lang="en-US" altLang="zh-CN"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Demo</a:t>
            </a:r>
            <a:r>
              <a:rPr lang="zh-CN" altLang="en-US"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演示与开发架构</a:t>
            </a:r>
          </a:p>
          <a:p>
            <a:pPr marL="457200" indent="-457200">
              <a:buFont typeface="Arial" panose="020B0604020202020204" pitchFamily="34" charset="0"/>
              <a:buChar char="•"/>
            </a:pPr>
            <a:r>
              <a:rPr lang="en-US" altLang="zh-CN"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Q&amp;A</a:t>
            </a:r>
            <a:endParaRPr lang="zh-CN" altLang="en-US" sz="28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
        <p:nvSpPr>
          <p:cNvPr id="8" name="Title 3">
            <a:extLst>
              <a:ext uri="{FF2B5EF4-FFF2-40B4-BE49-F238E27FC236}">
                <a16:creationId xmlns:a16="http://schemas.microsoft.com/office/drawing/2014/main" id="{F027654B-3078-F457-D9BD-832BC6715228}"/>
              </a:ext>
            </a:extLst>
          </p:cNvPr>
          <p:cNvSpPr txBox="1">
            <a:spLocks/>
          </p:cNvSpPr>
          <p:nvPr/>
        </p:nvSpPr>
        <p:spPr>
          <a:xfrm>
            <a:off x="1378225" y="549532"/>
            <a:ext cx="6705599" cy="67710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r>
              <a:rPr lang="zh-CN" altLang="en-US"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议  程</a:t>
            </a:r>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grpSp>
        <p:nvGrpSpPr>
          <p:cNvPr id="34" name="Group 33">
            <a:extLst>
              <a:ext uri="{FF2B5EF4-FFF2-40B4-BE49-F238E27FC236}">
                <a16:creationId xmlns:a16="http://schemas.microsoft.com/office/drawing/2014/main" id="{13799E91-CC7D-A126-4BE8-EA0E37B943C5}"/>
              </a:ext>
            </a:extLst>
          </p:cNvPr>
          <p:cNvGrpSpPr/>
          <p:nvPr/>
        </p:nvGrpSpPr>
        <p:grpSpPr>
          <a:xfrm>
            <a:off x="3987741" y="-25394"/>
            <a:ext cx="5837129" cy="6876291"/>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4"/>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pic>
        <p:nvPicPr>
          <p:cNvPr id="3" name="Picture 2">
            <a:extLst>
              <a:ext uri="{FF2B5EF4-FFF2-40B4-BE49-F238E27FC236}">
                <a16:creationId xmlns:a16="http://schemas.microsoft.com/office/drawing/2014/main" id="{854301AE-2E49-21DB-6EFE-44A9E5FE2CB2}"/>
              </a:ext>
            </a:extLst>
          </p:cNvPr>
          <p:cNvPicPr>
            <a:picLocks noChangeAspect="1"/>
          </p:cNvPicPr>
          <p:nvPr/>
        </p:nvPicPr>
        <p:blipFill>
          <a:blip r:embed="rId5"/>
          <a:stretch>
            <a:fillRect/>
          </a:stretch>
        </p:blipFill>
        <p:spPr>
          <a:xfrm>
            <a:off x="5592026" y="-410096"/>
            <a:ext cx="8334922" cy="7226533"/>
          </a:xfrm>
          <a:prstGeom prst="rect">
            <a:avLst/>
          </a:prstGeom>
        </p:spPr>
      </p:pic>
      <p:grpSp>
        <p:nvGrpSpPr>
          <p:cNvPr id="12" name="Group 11">
            <a:extLst>
              <a:ext uri="{FF2B5EF4-FFF2-40B4-BE49-F238E27FC236}">
                <a16:creationId xmlns:a16="http://schemas.microsoft.com/office/drawing/2014/main" id="{4F3504AA-DB6B-B941-AEAC-13B193FD9EE5}"/>
              </a:ext>
            </a:extLst>
          </p:cNvPr>
          <p:cNvGrpSpPr/>
          <p:nvPr/>
        </p:nvGrpSpPr>
        <p:grpSpPr>
          <a:xfrm>
            <a:off x="82556" y="41563"/>
            <a:ext cx="5771745" cy="6841830"/>
            <a:chOff x="197673" y="355110"/>
            <a:chExt cx="6007174" cy="5122147"/>
          </a:xfrm>
        </p:grpSpPr>
        <p:pic>
          <p:nvPicPr>
            <p:cNvPr id="13" name="Picture 12">
              <a:extLst>
                <a:ext uri="{FF2B5EF4-FFF2-40B4-BE49-F238E27FC236}">
                  <a16:creationId xmlns:a16="http://schemas.microsoft.com/office/drawing/2014/main" id="{DF19EA38-BC6C-D733-73E2-BD89C3426138}"/>
                </a:ext>
              </a:extLst>
            </p:cNvPr>
            <p:cNvPicPr>
              <a:picLocks noChangeAspect="1"/>
            </p:cNvPicPr>
            <p:nvPr/>
          </p:nvPicPr>
          <p:blipFill>
            <a:blip r:embed="rId4"/>
            <a:stretch>
              <a:fillRect/>
            </a:stretch>
          </p:blipFill>
          <p:spPr>
            <a:xfrm>
              <a:off x="4248539" y="606634"/>
              <a:ext cx="1582996" cy="381265"/>
            </a:xfrm>
            <a:prstGeom prst="rect">
              <a:avLst/>
            </a:prstGeom>
          </p:spPr>
        </p:pic>
        <p:sp>
          <p:nvSpPr>
            <p:cNvPr id="14" name="Rectangle 13">
              <a:extLst>
                <a:ext uri="{FF2B5EF4-FFF2-40B4-BE49-F238E27FC236}">
                  <a16:creationId xmlns:a16="http://schemas.microsoft.com/office/drawing/2014/main" id="{792BE052-7764-4824-B208-BE41785316A6}"/>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pic>
        <p:nvPicPr>
          <p:cNvPr id="2" name="Picture 2" descr="Shape, square&#10;&#10;Description automatically generated">
            <a:extLst>
              <a:ext uri="{FF2B5EF4-FFF2-40B4-BE49-F238E27FC236}">
                <a16:creationId xmlns:a16="http://schemas.microsoft.com/office/drawing/2014/main" id="{D08D58D3-CF9F-DFF0-668F-293C1CD008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0369" y="379945"/>
            <a:ext cx="1786259" cy="882577"/>
          </a:xfrm>
          <a:prstGeom prst="rect">
            <a:avLst/>
          </a:prstGeom>
          <a:noFill/>
        </p:spPr>
      </p:pic>
      <p:sp>
        <p:nvSpPr>
          <p:cNvPr id="5" name="Rectangle 9">
            <a:extLst>
              <a:ext uri="{FF2B5EF4-FFF2-40B4-BE49-F238E27FC236}">
                <a16:creationId xmlns:a16="http://schemas.microsoft.com/office/drawing/2014/main" id="{E40CFEB1-8C86-6409-897A-C351A70F134E}"/>
              </a:ext>
            </a:extLst>
          </p:cNvPr>
          <p:cNvSpPr/>
          <p:nvPr/>
        </p:nvSpPr>
        <p:spPr bwMode="auto">
          <a:xfrm>
            <a:off x="308745" y="1717134"/>
            <a:ext cx="5283282" cy="39703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Soul Machines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创造的数字人可以与客户建立互动及情感联系，进而改变品牌体验。</a:t>
            </a:r>
          </a:p>
          <a:p>
            <a:pPr lvl="0" defTabSz="932742" fontAlgn="base">
              <a:lnSpc>
                <a:spcPct val="90000"/>
              </a:lnSpc>
              <a:spcBef>
                <a:spcPts val="1800"/>
              </a:spcBef>
              <a:spcAft>
                <a:spcPct val="0"/>
              </a:spcAft>
              <a:defRPr/>
            </a:pPr>
            <a:endPar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endParaRPr>
          </a:p>
          <a:p>
            <a:pPr lvl="0" defTabSz="932742" fontAlgn="base">
              <a:lnSpc>
                <a:spcPct val="90000"/>
              </a:lnSpc>
              <a:spcBef>
                <a:spcPts val="1800"/>
              </a:spcBef>
              <a:spcAft>
                <a:spcPct val="0"/>
              </a:spcAft>
              <a:defRPr/>
            </a:pP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Soul Machines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正将 </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OpenAI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用于情感塑造，以增加数字人的同理心，从而使其与用户进行更深入、更具意义的对话。</a:t>
            </a:r>
          </a:p>
          <a:p>
            <a:pPr lvl="0" defTabSz="932742" fontAlgn="base">
              <a:lnSpc>
                <a:spcPct val="90000"/>
              </a:lnSpc>
              <a:spcBef>
                <a:spcPts val="1800"/>
              </a:spcBef>
              <a:spcAft>
                <a:spcPct val="0"/>
              </a:spcAft>
              <a:defRPr/>
            </a:pPr>
            <a:endPar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endParaRPr>
          </a:p>
          <a:p>
            <a:pPr lvl="0" defTabSz="932742" fontAlgn="base">
              <a:lnSpc>
                <a:spcPct val="90000"/>
              </a:lnSpc>
              <a:spcBef>
                <a:spcPts val="1800"/>
              </a:spcBef>
              <a:spcAft>
                <a:spcPct val="0"/>
              </a:spcAft>
              <a:defRPr/>
            </a:pP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Soul Machines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正在使用 </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Azure OpenAI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服务为他们的媒体和娱乐产品自动生成内容。例如，内容生成可以帮助他们复制生成带有头像和人物的对话。” </a:t>
            </a:r>
            <a:endPar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74776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pic>
        <p:nvPicPr>
          <p:cNvPr id="1032" name="Picture 8" descr="See the source image">
            <a:extLst>
              <a:ext uri="{FF2B5EF4-FFF2-40B4-BE49-F238E27FC236}">
                <a16:creationId xmlns:a16="http://schemas.microsoft.com/office/drawing/2014/main" id="{B15C29F7-C195-43B9-03EC-7F0D23BD4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5" y="-82633"/>
            <a:ext cx="12190271" cy="789890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13799E91-CC7D-A126-4BE8-EA0E37B943C5}"/>
              </a:ext>
            </a:extLst>
          </p:cNvPr>
          <p:cNvGrpSpPr/>
          <p:nvPr/>
        </p:nvGrpSpPr>
        <p:grpSpPr>
          <a:xfrm>
            <a:off x="-32055" y="354148"/>
            <a:ext cx="5812698" cy="7822785"/>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5"/>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pic>
        <p:nvPicPr>
          <p:cNvPr id="39" name="Picture 6" descr="See the source image">
            <a:extLst>
              <a:ext uri="{FF2B5EF4-FFF2-40B4-BE49-F238E27FC236}">
                <a16:creationId xmlns:a16="http://schemas.microsoft.com/office/drawing/2014/main" id="{71308C78-6B39-31E9-89CD-E31C53849F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92" y="97594"/>
            <a:ext cx="2121492" cy="10329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9">
            <a:extLst>
              <a:ext uri="{FF2B5EF4-FFF2-40B4-BE49-F238E27FC236}">
                <a16:creationId xmlns:a16="http://schemas.microsoft.com/office/drawing/2014/main" id="{EE10F0BC-A75B-7CE1-3E04-E07B29E9D6F3}"/>
              </a:ext>
            </a:extLst>
          </p:cNvPr>
          <p:cNvSpPr/>
          <p:nvPr/>
        </p:nvSpPr>
        <p:spPr bwMode="auto">
          <a:xfrm>
            <a:off x="288393" y="1667526"/>
            <a:ext cx="5273312" cy="45058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Farmlands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是新西兰最大的农产品收购集团。根据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Dynamics 365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系统记录，他们每年与客户有超过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45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万次互动联系。</a:t>
            </a:r>
          </a:p>
          <a:p>
            <a:pPr lvl="0" defTabSz="932742" fontAlgn="base">
              <a:lnSpc>
                <a:spcPct val="90000"/>
              </a:lnSpc>
              <a:spcBef>
                <a:spcPts val="1800"/>
              </a:spcBef>
              <a:spcAft>
                <a:spcPct val="0"/>
              </a:spcAft>
              <a:defRPr/>
            </a:pP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他们使用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Azure OpenAI Service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来获取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Dynamics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沟通记录中出现的关键字或短语及其所传达的情绪价值。</a:t>
            </a:r>
          </a:p>
          <a:p>
            <a:pPr lvl="0" defTabSz="932742" fontAlgn="base">
              <a:lnSpc>
                <a:spcPct val="90000"/>
              </a:lnSpc>
              <a:spcBef>
                <a:spcPts val="1800"/>
              </a:spcBef>
              <a:spcAft>
                <a:spcPct val="0"/>
              </a:spcAft>
              <a:defRPr/>
            </a:pP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他们用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Davinci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和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Curie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模型来捕捉当前的高频关键词，并进行总结，用户可以进一步查看事件或沟通概要。</a:t>
            </a:r>
          </a:p>
          <a:p>
            <a:pPr lvl="0" defTabSz="932742" fontAlgn="base">
              <a:lnSpc>
                <a:spcPct val="90000"/>
              </a:lnSpc>
              <a:spcBef>
                <a:spcPts val="1800"/>
              </a:spcBef>
              <a:spcAft>
                <a:spcPct val="0"/>
              </a:spcAft>
              <a:defRPr/>
            </a:pPr>
            <a:endPar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endParaRPr>
          </a:p>
          <a:p>
            <a:pPr lvl="0" defTabSz="932742" fontAlgn="base">
              <a:lnSpc>
                <a:spcPct val="90000"/>
              </a:lnSpc>
              <a:spcBef>
                <a:spcPts val="1800"/>
              </a:spcBef>
              <a:spcAft>
                <a:spcPct val="0"/>
              </a:spcAft>
              <a:defRPr/>
            </a:pPr>
            <a:r>
              <a:rPr lang="zh-CN" altLang="en-US" sz="1400" i="1" spc="-50" dirty="0">
                <a:ln w="3175">
                  <a:noFill/>
                </a:ln>
                <a:gradFill flip="none" rotWithShape="1">
                  <a:gsLst>
                    <a:gs pos="100000">
                      <a:srgbClr val="CD98D0"/>
                    </a:gs>
                    <a:gs pos="0">
                      <a:srgbClr val="8DC8E8"/>
                    </a:gs>
                  </a:gsLst>
                  <a:lin ang="2700000" scaled="1"/>
                  <a:tileRect/>
                </a:gradFill>
                <a:latin typeface="Segoe UI Semibold"/>
                <a:cs typeface="Segoe UI"/>
              </a:rPr>
              <a:t>“它节省了我们呼叫中心工作人员的时间，改善了客户体验” </a:t>
            </a:r>
          </a:p>
          <a:p>
            <a:pPr lvl="0" defTabSz="932742" fontAlgn="base">
              <a:lnSpc>
                <a:spcPct val="90000"/>
              </a:lnSpc>
              <a:spcBef>
                <a:spcPts val="1800"/>
              </a:spcBef>
              <a:spcAft>
                <a:spcPct val="0"/>
              </a:spcAft>
              <a:defRPr/>
            </a:pP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 </a:t>
            </a:r>
            <a:r>
              <a:rPr lang="en-US" altLang="zh-CN" sz="1600" i="1" spc="-50" dirty="0">
                <a:ln w="3175">
                  <a:noFill/>
                </a:ln>
                <a:gradFill flip="none" rotWithShape="1">
                  <a:gsLst>
                    <a:gs pos="100000">
                      <a:srgbClr val="CD98D0"/>
                    </a:gs>
                    <a:gs pos="0">
                      <a:srgbClr val="8DC8E8"/>
                    </a:gs>
                  </a:gsLst>
                  <a:lin ang="2700000" scaled="1"/>
                  <a:tileRect/>
                </a:gradFill>
                <a:latin typeface="Segoe UI Semibold"/>
                <a:cs typeface="Segoe UI"/>
              </a:rPr>
              <a:t>Gareth </a:t>
            </a:r>
            <a:r>
              <a:rPr lang="en-US" altLang="zh-CN" sz="1600" i="1" spc="-50" dirty="0" err="1">
                <a:ln w="3175">
                  <a:noFill/>
                </a:ln>
                <a:gradFill flip="none" rotWithShape="1">
                  <a:gsLst>
                    <a:gs pos="100000">
                      <a:srgbClr val="CD98D0"/>
                    </a:gs>
                    <a:gs pos="0">
                      <a:srgbClr val="8DC8E8"/>
                    </a:gs>
                  </a:gsLst>
                  <a:lin ang="2700000" scaled="1"/>
                  <a:tileRect/>
                </a:gradFill>
                <a:latin typeface="Segoe UI Semibold"/>
                <a:cs typeface="Segoe UI"/>
              </a:rPr>
              <a:t>Pullar</a:t>
            </a:r>
            <a:r>
              <a:rPr lang="en-US" altLang="zh-CN" sz="1600" i="1" spc="-50" dirty="0">
                <a:ln w="3175">
                  <a:noFill/>
                </a:ln>
                <a:gradFill flip="none" rotWithShape="1">
                  <a:gsLst>
                    <a:gs pos="100000">
                      <a:srgbClr val="CD98D0"/>
                    </a:gs>
                    <a:gs pos="0">
                      <a:srgbClr val="8DC8E8"/>
                    </a:gs>
                  </a:gsLst>
                  <a:lin ang="2700000" scaled="1"/>
                  <a:tileRect/>
                </a:gradFill>
                <a:latin typeface="Segoe UI Semibold"/>
                <a:cs typeface="Segoe UI"/>
              </a:rPr>
              <a:t>, Farmlands </a:t>
            </a:r>
            <a:r>
              <a:rPr lang="zh-CN" altLang="en-US" sz="1600" i="1" spc="-50" dirty="0">
                <a:ln w="3175">
                  <a:noFill/>
                </a:ln>
                <a:gradFill flip="none" rotWithShape="1">
                  <a:gsLst>
                    <a:gs pos="100000">
                      <a:srgbClr val="CD98D0"/>
                    </a:gs>
                    <a:gs pos="0">
                      <a:srgbClr val="8DC8E8"/>
                    </a:gs>
                  </a:gsLst>
                  <a:lin ang="2700000" scaled="1"/>
                  <a:tileRect/>
                </a:gradFill>
                <a:latin typeface="Segoe UI Semibold"/>
                <a:cs typeface="Segoe UI"/>
              </a:rPr>
              <a:t>洞察和分析经理</a:t>
            </a:r>
          </a:p>
          <a:p>
            <a:pPr lvl="0" defTabSz="932742" fontAlgn="base">
              <a:lnSpc>
                <a:spcPct val="90000"/>
              </a:lnSpc>
              <a:spcBef>
                <a:spcPts val="1800"/>
              </a:spcBef>
              <a:spcAft>
                <a:spcPct val="0"/>
              </a:spcAft>
              <a:defRPr/>
            </a:pPr>
            <a:endPar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endParaRPr>
          </a:p>
          <a:p>
            <a:pPr lvl="0" defTabSz="932742" fontAlgn="base">
              <a:lnSpc>
                <a:spcPct val="90000"/>
              </a:lnSpc>
              <a:spcBef>
                <a:spcPts val="1800"/>
              </a:spcBef>
              <a:spcAft>
                <a:spcPct val="0"/>
              </a:spcAft>
              <a:defRPr/>
            </a:pPr>
            <a:r>
              <a:rPr lang="zh-CN" altLang="en-US" sz="1400" i="1" spc="-50" dirty="0">
                <a:ln w="3175">
                  <a:noFill/>
                </a:ln>
                <a:gradFill flip="none" rotWithShape="1">
                  <a:gsLst>
                    <a:gs pos="100000">
                      <a:srgbClr val="CD98D0"/>
                    </a:gs>
                    <a:gs pos="0">
                      <a:srgbClr val="8DC8E8"/>
                    </a:gs>
                  </a:gsLst>
                  <a:lin ang="2700000" scaled="1"/>
                  <a:tileRect/>
                </a:gradFill>
                <a:latin typeface="Segoe UI Semibold"/>
                <a:cs typeface="Segoe UI"/>
              </a:rPr>
              <a:t>“内容生成改变了游戏规则。这真的是一项振奋人心的技术。”</a:t>
            </a:r>
          </a:p>
          <a:p>
            <a:pPr lvl="0" defTabSz="932742" fontAlgn="base">
              <a:lnSpc>
                <a:spcPct val="90000"/>
              </a:lnSpc>
              <a:spcBef>
                <a:spcPts val="1800"/>
              </a:spcBef>
              <a:spcAft>
                <a:spcPct val="0"/>
              </a:spcAft>
              <a:defRPr/>
            </a:pPr>
            <a:r>
              <a:rPr lang="en-US" altLang="zh-CN" sz="1400" i="1" spc="-50" dirty="0">
                <a:ln w="3175">
                  <a:noFill/>
                </a:ln>
                <a:gradFill flip="none" rotWithShape="1">
                  <a:gsLst>
                    <a:gs pos="100000">
                      <a:srgbClr val="CD98D0"/>
                    </a:gs>
                    <a:gs pos="0">
                      <a:srgbClr val="8DC8E8"/>
                    </a:gs>
                  </a:gsLst>
                  <a:lin ang="2700000" scaled="1"/>
                  <a:tileRect/>
                </a:gradFill>
                <a:latin typeface="Segoe UI Semibold"/>
                <a:cs typeface="Segoe UI"/>
              </a:rPr>
              <a:t>– Jean van Schalkwyk, </a:t>
            </a:r>
            <a:r>
              <a:rPr lang="zh-CN" altLang="en-US" sz="1400" i="1" spc="-50" dirty="0">
                <a:ln w="3175">
                  <a:noFill/>
                </a:ln>
                <a:gradFill flip="none" rotWithShape="1">
                  <a:gsLst>
                    <a:gs pos="100000">
                      <a:srgbClr val="CD98D0"/>
                    </a:gs>
                    <a:gs pos="0">
                      <a:srgbClr val="8DC8E8"/>
                    </a:gs>
                  </a:gsLst>
                  <a:lin ang="2700000" scaled="1"/>
                  <a:tileRect/>
                </a:gradFill>
                <a:latin typeface="Segoe UI Semibold"/>
                <a:cs typeface="Segoe UI"/>
              </a:rPr>
              <a:t>商业智能主管</a:t>
            </a:r>
            <a:endParaRPr lang="en-US" altLang="zh-CN" sz="1400" i="1"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59498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57738-87A4-46C5-9977-3BE8250EBF10}"/>
              </a:ext>
            </a:extLst>
          </p:cNvPr>
          <p:cNvSpPr>
            <a:spLocks noGrp="1"/>
          </p:cNvSpPr>
          <p:nvPr>
            <p:ph sz="quarter" idx="10"/>
          </p:nvPr>
        </p:nvSpPr>
        <p:spPr>
          <a:xfrm>
            <a:off x="3730067" y="1015570"/>
            <a:ext cx="4595116" cy="249299"/>
          </a:xfrm>
        </p:spPr>
        <p:txBody>
          <a:bodyPr/>
          <a:lstStyle/>
          <a:p>
            <a:pPr algn="ctr"/>
            <a:r>
              <a:rPr lang="zh-CN" altLang="en-US" sz="1800" spc="-50" dirty="0">
                <a:ln w="3175">
                  <a:noFill/>
                </a:ln>
                <a:solidFill>
                  <a:srgbClr val="FFFFFF"/>
                </a:solidFill>
                <a:latin typeface="微软雅黑" panose="020B0503020204020204" pitchFamily="34" charset="-122"/>
                <a:ea typeface="微软雅黑" panose="020B0503020204020204" pitchFamily="34" charset="-122"/>
                <a:cs typeface="Segoe UI" pitchFamily="34" charset="0"/>
              </a:rPr>
              <a:t>从电话记录中提取大量见解</a:t>
            </a:r>
            <a:endParaRPr lang="en-US" sz="2800" dirty="0">
              <a:latin typeface="微软雅黑" panose="020B0503020204020204" pitchFamily="34" charset="-122"/>
              <a:ea typeface="微软雅黑" panose="020B0503020204020204" pitchFamily="34" charset="-122"/>
            </a:endParaRPr>
          </a:p>
        </p:txBody>
      </p:sp>
      <p:grpSp>
        <p:nvGrpSpPr>
          <p:cNvPr id="94" name="Group 93"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AFE091E0-2DD4-48A2-9645-B1CC6C69E709}"/>
              </a:ext>
              <a:ext uri="{C183D7F6-B498-43B3-948B-1728B52AA6E4}">
                <adec:decorative xmlns:adec="http://schemas.microsoft.com/office/drawing/2017/decorative" val="0"/>
              </a:ext>
            </a:extLst>
          </p:cNvPr>
          <p:cNvGrpSpPr/>
          <p:nvPr/>
        </p:nvGrpSpPr>
        <p:grpSpPr>
          <a:xfrm>
            <a:off x="774766" y="4155308"/>
            <a:ext cx="1566837" cy="802731"/>
            <a:chOff x="3294179" y="5538736"/>
            <a:chExt cx="1566837" cy="802731"/>
          </a:xfrm>
        </p:grpSpPr>
        <p:sp>
          <p:nvSpPr>
            <p:cNvPr id="95" name="TextBox 94">
              <a:extLst>
                <a:ext uri="{FF2B5EF4-FFF2-40B4-BE49-F238E27FC236}">
                  <a16:creationId xmlns:a16="http://schemas.microsoft.com/office/drawing/2014/main" id="{EBF746FA-5FB8-4C58-B8BD-2158FD56BCCD}"/>
                </a:ext>
                <a:ext uri="{C183D7F6-B498-43B3-948B-1728B52AA6E4}">
                  <adec:decorative xmlns:adec="http://schemas.microsoft.com/office/drawing/2017/decorative" val="1"/>
                </a:ext>
              </a:extLst>
            </p:cNvPr>
            <p:cNvSpPr txBox="1"/>
            <p:nvPr/>
          </p:nvSpPr>
          <p:spPr>
            <a:xfrm>
              <a:off x="3294179" y="6056581"/>
              <a:ext cx="1566837" cy="284886"/>
            </a:xfrm>
            <a:prstGeom prst="rect">
              <a:avLst/>
            </a:prstGeom>
            <a:noFill/>
          </p:spPr>
          <p:txBody>
            <a:bodyPr wrap="square" rtlCol="0">
              <a:spAutoFit/>
            </a:bodyPr>
            <a:lstStyle/>
            <a:p>
              <a:pPr lvl="0" algn="ctr">
                <a:lnSpc>
                  <a:spcPts val="1700"/>
                </a:lnSpc>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呼叫中心代理</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96" name="assistance" descr="assistance, person">
              <a:extLst>
                <a:ext uri="{FF2B5EF4-FFF2-40B4-BE49-F238E27FC236}">
                  <a16:creationId xmlns:a16="http://schemas.microsoft.com/office/drawing/2014/main" id="{D940B931-C197-49D8-B5A8-4B99D697B410}"/>
                </a:ext>
              </a:extLst>
            </p:cNvPr>
            <p:cNvGrpSpPr/>
            <p:nvPr/>
          </p:nvGrpSpPr>
          <p:grpSpPr>
            <a:xfrm>
              <a:off x="3832132" y="5538736"/>
              <a:ext cx="419844" cy="492680"/>
              <a:chOff x="1674793" y="3086100"/>
              <a:chExt cx="302990" cy="340344"/>
            </a:xfrm>
          </p:grpSpPr>
          <p:grpSp>
            <p:nvGrpSpPr>
              <p:cNvPr id="97" name="Group 96">
                <a:extLst>
                  <a:ext uri="{FF2B5EF4-FFF2-40B4-BE49-F238E27FC236}">
                    <a16:creationId xmlns:a16="http://schemas.microsoft.com/office/drawing/2014/main" id="{1D2FC644-3F8B-40FC-BC6C-EA9AC87CF9B0}"/>
                  </a:ext>
                </a:extLst>
              </p:cNvPr>
              <p:cNvGrpSpPr/>
              <p:nvPr/>
            </p:nvGrpSpPr>
            <p:grpSpPr>
              <a:xfrm>
                <a:off x="1674793" y="3086100"/>
                <a:ext cx="302990" cy="340344"/>
                <a:chOff x="4666301" y="3313048"/>
                <a:chExt cx="193675" cy="217553"/>
              </a:xfrm>
            </p:grpSpPr>
            <p:sp>
              <p:nvSpPr>
                <p:cNvPr id="99" name="Freeform 41">
                  <a:extLst>
                    <a:ext uri="{FF2B5EF4-FFF2-40B4-BE49-F238E27FC236}">
                      <a16:creationId xmlns:a16="http://schemas.microsoft.com/office/drawing/2014/main" id="{9128894A-516C-4F4B-A591-8540316130E0}"/>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100" name="Oval 42">
                  <a:extLst>
                    <a:ext uri="{FF2B5EF4-FFF2-40B4-BE49-F238E27FC236}">
                      <a16:creationId xmlns:a16="http://schemas.microsoft.com/office/drawing/2014/main" id="{F3AEFC90-3BB6-41E5-B558-807493EA1D46}"/>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sp>
            <p:nvSpPr>
              <p:cNvPr id="98" name="Freeform 71">
                <a:extLst>
                  <a:ext uri="{FF2B5EF4-FFF2-40B4-BE49-F238E27FC236}">
                    <a16:creationId xmlns:a16="http://schemas.microsoft.com/office/drawing/2014/main" id="{95F074B3-BD06-4CFE-9254-0F56834B8139}"/>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a:extLst>
              <a:ext uri="{FF2B5EF4-FFF2-40B4-BE49-F238E27FC236}">
                <a16:creationId xmlns:a16="http://schemas.microsoft.com/office/drawing/2014/main" id="{22E977F0-41F0-4B9C-9719-E066B2D53169}"/>
              </a:ext>
              <a:ext uri="{C183D7F6-B498-43B3-948B-1728B52AA6E4}">
                <adec:decorative xmlns:adec="http://schemas.microsoft.com/office/drawing/2017/decorative" val="1"/>
              </a:ext>
            </a:extLst>
          </p:cNvPr>
          <p:cNvGrpSpPr/>
          <p:nvPr/>
        </p:nvGrpSpPr>
        <p:grpSpPr>
          <a:xfrm>
            <a:off x="389884" y="2882102"/>
            <a:ext cx="1136326" cy="1181660"/>
            <a:chOff x="467693" y="2762747"/>
            <a:chExt cx="1136326" cy="1181660"/>
          </a:xfrm>
        </p:grpSpPr>
        <p:sp>
          <p:nvSpPr>
            <p:cNvPr id="92" name="TextBox 91">
              <a:extLst>
                <a:ext uri="{FF2B5EF4-FFF2-40B4-BE49-F238E27FC236}">
                  <a16:creationId xmlns:a16="http://schemas.microsoft.com/office/drawing/2014/main" id="{C7C7A262-6D46-4408-AE22-294FEC9EA902}"/>
                </a:ext>
                <a:ext uri="{C183D7F6-B498-43B3-948B-1728B52AA6E4}">
                  <adec:decorative xmlns:adec="http://schemas.microsoft.com/office/drawing/2017/decorative" val="1"/>
                </a:ext>
              </a:extLst>
            </p:cNvPr>
            <p:cNvSpPr txBox="1"/>
            <p:nvPr/>
          </p:nvSpPr>
          <p:spPr>
            <a:xfrm>
              <a:off x="467693" y="3156447"/>
              <a:ext cx="954107" cy="707886"/>
            </a:xfrm>
            <a:prstGeom prst="rect">
              <a:avLst/>
            </a:prstGeom>
            <a:noFill/>
          </p:spPr>
          <p:txBody>
            <a:bodyPr wrap="none" rtlCol="0">
              <a:spAutoFit/>
            </a:bodyPr>
            <a:lstStyle/>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人与人之间的</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交谈</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02" name="Straight Arrow Connector 101">
              <a:extLst>
                <a:ext uri="{FF2B5EF4-FFF2-40B4-BE49-F238E27FC236}">
                  <a16:creationId xmlns:a16="http://schemas.microsoft.com/office/drawing/2014/main" id="{8AB91ADC-A8FE-404B-B337-0946B2BBE2A7}"/>
                </a:ext>
                <a:ext uri="{C183D7F6-B498-43B3-948B-1728B52AA6E4}">
                  <adec:decorative xmlns:adec="http://schemas.microsoft.com/office/drawing/2017/decorative" val="1"/>
                </a:ext>
              </a:extLst>
            </p:cNvPr>
            <p:cNvCxnSpPr>
              <a:cxnSpLocks/>
            </p:cNvCxnSpPr>
            <p:nvPr/>
          </p:nvCxnSpPr>
          <p:spPr>
            <a:xfrm>
              <a:off x="1604019" y="2762747"/>
              <a:ext cx="0" cy="1181660"/>
            </a:xfrm>
            <a:prstGeom prst="straightConnector1">
              <a:avLst/>
            </a:prstGeom>
            <a:ln w="12700">
              <a:solidFill>
                <a:schemeClr val="bg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83E1016F-217B-4942-88DC-2DCA699A7991}"/>
              </a:ext>
              <a:ext uri="{C183D7F6-B498-43B3-948B-1728B52AA6E4}">
                <adec:decorative xmlns:adec="http://schemas.microsoft.com/office/drawing/2017/decorative" val="1"/>
              </a:ext>
            </a:extLst>
          </p:cNvPr>
          <p:cNvCxnSpPr>
            <a:cxnSpLocks/>
          </p:cNvCxnSpPr>
          <p:nvPr/>
        </p:nvCxnSpPr>
        <p:spPr>
          <a:xfrm rot="10800000" flipH="1">
            <a:off x="4779029"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DDC53DE-E890-4B04-9A43-76EC1BEB9AFB}"/>
              </a:ext>
              <a:ext uri="{C183D7F6-B498-43B3-948B-1728B52AA6E4}">
                <adec:decorative xmlns:adec="http://schemas.microsoft.com/office/drawing/2017/decorative" val="1"/>
              </a:ext>
            </a:extLst>
          </p:cNvPr>
          <p:cNvCxnSpPr>
            <a:cxnSpLocks/>
          </p:cNvCxnSpPr>
          <p:nvPr/>
        </p:nvCxnSpPr>
        <p:spPr>
          <a:xfrm flipV="1">
            <a:off x="8217877" y="2882102"/>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064724C-A09C-41D7-9555-9D1E0A14CBE6}"/>
              </a:ext>
              <a:ext uri="{C183D7F6-B498-43B3-948B-1728B52AA6E4}">
                <adec:decorative xmlns:adec="http://schemas.microsoft.com/office/drawing/2017/decorative" val="1"/>
              </a:ext>
            </a:extLst>
          </p:cNvPr>
          <p:cNvGrpSpPr/>
          <p:nvPr/>
        </p:nvGrpSpPr>
        <p:grpSpPr>
          <a:xfrm>
            <a:off x="894328" y="1800167"/>
            <a:ext cx="1327712" cy="1172990"/>
            <a:chOff x="902153" y="1690913"/>
            <a:chExt cx="1327712" cy="1172990"/>
          </a:xfrm>
        </p:grpSpPr>
        <p:sp>
          <p:nvSpPr>
            <p:cNvPr id="87" name="Rectangle 86">
              <a:extLst>
                <a:ext uri="{FF2B5EF4-FFF2-40B4-BE49-F238E27FC236}">
                  <a16:creationId xmlns:a16="http://schemas.microsoft.com/office/drawing/2014/main" id="{67FCAFCA-B31B-4E81-96D9-B2C87EA101A8}"/>
                </a:ext>
                <a:ext uri="{C183D7F6-B498-43B3-948B-1728B52AA6E4}">
                  <adec:decorative xmlns:adec="http://schemas.microsoft.com/office/drawing/2017/decorative" val="1"/>
                </a:ext>
              </a:extLst>
            </p:cNvPr>
            <p:cNvSpPr/>
            <p:nvPr/>
          </p:nvSpPr>
          <p:spPr bwMode="auto">
            <a:xfrm>
              <a:off x="902153" y="2244369"/>
              <a:ext cx="132771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zh-CN" altLang="en-US" sz="1200">
                  <a:solidFill>
                    <a:srgbClr val="FFFFFF"/>
                  </a:solidFill>
                  <a:latin typeface="微软雅黑" panose="020B0503020204020204" pitchFamily="34" charset="-122"/>
                  <a:ea typeface="微软雅黑" panose="020B0503020204020204" pitchFamily="34" charset="-122"/>
                  <a:cs typeface="Segoe UI" pitchFamily="34" charset="0"/>
                </a:rPr>
                <a:t>呼叫者</a:t>
              </a:r>
              <a:endParaRPr kumimoji="0" lang="en-CA"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125" name="Graphic 124">
              <a:extLst>
                <a:ext uri="{FF2B5EF4-FFF2-40B4-BE49-F238E27FC236}">
                  <a16:creationId xmlns:a16="http://schemas.microsoft.com/office/drawing/2014/main" id="{37F5D6CB-C74C-4C21-B611-204B73BFEA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9848" y="1690913"/>
              <a:ext cx="666709" cy="666709"/>
            </a:xfrm>
            <a:prstGeom prst="rect">
              <a:avLst/>
            </a:prstGeom>
          </p:spPr>
        </p:pic>
        <p:pic>
          <p:nvPicPr>
            <p:cNvPr id="78" name="Graphic 77">
              <a:extLst>
                <a:ext uri="{FF2B5EF4-FFF2-40B4-BE49-F238E27FC236}">
                  <a16:creationId xmlns:a16="http://schemas.microsoft.com/office/drawing/2014/main" id="{753FE11D-B705-46C4-BC8F-B16E176198F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0713" y="1914735"/>
              <a:ext cx="667295" cy="667295"/>
            </a:xfrm>
            <a:prstGeom prst="rect">
              <a:avLst/>
            </a:prstGeom>
          </p:spPr>
        </p:pic>
      </p:grpSp>
      <p:grpSp>
        <p:nvGrpSpPr>
          <p:cNvPr id="79" name="Group 78">
            <a:extLst>
              <a:ext uri="{FF2B5EF4-FFF2-40B4-BE49-F238E27FC236}">
                <a16:creationId xmlns:a16="http://schemas.microsoft.com/office/drawing/2014/main" id="{398D0099-F592-47D5-981A-5FB08BDA88D8}"/>
              </a:ext>
              <a:ext uri="{C183D7F6-B498-43B3-948B-1728B52AA6E4}">
                <adec:decorative xmlns:adec="http://schemas.microsoft.com/office/drawing/2017/decorative" val="1"/>
              </a:ext>
            </a:extLst>
          </p:cNvPr>
          <p:cNvGrpSpPr/>
          <p:nvPr/>
        </p:nvGrpSpPr>
        <p:grpSpPr>
          <a:xfrm>
            <a:off x="2911366" y="3416527"/>
            <a:ext cx="569387" cy="872262"/>
            <a:chOff x="1191521" y="4641621"/>
            <a:chExt cx="569387" cy="872262"/>
          </a:xfrm>
        </p:grpSpPr>
        <p:grpSp>
          <p:nvGrpSpPr>
            <p:cNvPr id="80" name="server 2" descr="server">
              <a:extLst>
                <a:ext uri="{FF2B5EF4-FFF2-40B4-BE49-F238E27FC236}">
                  <a16:creationId xmlns:a16="http://schemas.microsoft.com/office/drawing/2014/main" id="{941E260C-9B08-42D8-ADB3-EE099BE65B0B}"/>
                </a:ext>
              </a:extLst>
            </p:cNvPr>
            <p:cNvGrpSpPr>
              <a:grpSpLocks noChangeAspect="1"/>
            </p:cNvGrpSpPr>
            <p:nvPr/>
          </p:nvGrpSpPr>
          <p:grpSpPr bwMode="auto">
            <a:xfrm>
              <a:off x="1260485" y="4641621"/>
              <a:ext cx="431460" cy="384176"/>
              <a:chOff x="1608" y="1359"/>
              <a:chExt cx="292" cy="260"/>
            </a:xfrm>
          </p:grpSpPr>
          <p:sp>
            <p:nvSpPr>
              <p:cNvPr id="93" name="AutoShape 11">
                <a:extLst>
                  <a:ext uri="{FF2B5EF4-FFF2-40B4-BE49-F238E27FC236}">
                    <a16:creationId xmlns:a16="http://schemas.microsoft.com/office/drawing/2014/main" id="{B93FC11F-39C9-4F24-8170-937B071CD9FB}"/>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9D6A0234-1D6F-4476-9BC3-8A1FB93E1559}"/>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Rectangle 14">
                <a:extLst>
                  <a:ext uri="{FF2B5EF4-FFF2-40B4-BE49-F238E27FC236}">
                    <a16:creationId xmlns:a16="http://schemas.microsoft.com/office/drawing/2014/main" id="{88737AE5-1C0F-412C-9DCF-7AE2A52509A1}"/>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Rectangle 15">
                <a:extLst>
                  <a:ext uri="{FF2B5EF4-FFF2-40B4-BE49-F238E27FC236}">
                    <a16:creationId xmlns:a16="http://schemas.microsoft.com/office/drawing/2014/main" id="{FD02E755-AAB7-4643-976A-D68371DCE6F5}"/>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Rectangle 16">
                <a:extLst>
                  <a:ext uri="{FF2B5EF4-FFF2-40B4-BE49-F238E27FC236}">
                    <a16:creationId xmlns:a16="http://schemas.microsoft.com/office/drawing/2014/main" id="{CDEEE934-2531-41A1-8FB9-2594C97367DA}"/>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Rectangle 17">
                <a:extLst>
                  <a:ext uri="{FF2B5EF4-FFF2-40B4-BE49-F238E27FC236}">
                    <a16:creationId xmlns:a16="http://schemas.microsoft.com/office/drawing/2014/main" id="{3C119290-5437-4DD4-88C5-178C4E9A4DE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Rectangle 18">
                <a:extLst>
                  <a:ext uri="{FF2B5EF4-FFF2-40B4-BE49-F238E27FC236}">
                    <a16:creationId xmlns:a16="http://schemas.microsoft.com/office/drawing/2014/main" id="{292A9ED3-B5D4-4F89-991C-0E0F95A08DEF}"/>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Rectangle 19">
                <a:extLst>
                  <a:ext uri="{FF2B5EF4-FFF2-40B4-BE49-F238E27FC236}">
                    <a16:creationId xmlns:a16="http://schemas.microsoft.com/office/drawing/2014/main" id="{7D360280-EE00-456E-AD44-4486652D0036}"/>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Rectangle 20">
                <a:extLst>
                  <a:ext uri="{FF2B5EF4-FFF2-40B4-BE49-F238E27FC236}">
                    <a16:creationId xmlns:a16="http://schemas.microsoft.com/office/drawing/2014/main" id="{F7859FAF-2536-45CC-91AD-CEC58BE65786}"/>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Rectangle 21">
                <a:extLst>
                  <a:ext uri="{FF2B5EF4-FFF2-40B4-BE49-F238E27FC236}">
                    <a16:creationId xmlns:a16="http://schemas.microsoft.com/office/drawing/2014/main" id="{556C0DE7-BE61-45EA-A8C7-A37E8F999CAB}"/>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Rectangle 22">
                <a:extLst>
                  <a:ext uri="{FF2B5EF4-FFF2-40B4-BE49-F238E27FC236}">
                    <a16:creationId xmlns:a16="http://schemas.microsoft.com/office/drawing/2014/main" id="{7295EE22-1789-45CB-8477-86F12D4B3126}"/>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Rectangle 23">
                <a:extLst>
                  <a:ext uri="{FF2B5EF4-FFF2-40B4-BE49-F238E27FC236}">
                    <a16:creationId xmlns:a16="http://schemas.microsoft.com/office/drawing/2014/main" id="{37205877-CE15-4E8F-A5B2-5F8248E651A7}"/>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Rectangle 24">
                <a:extLst>
                  <a:ext uri="{FF2B5EF4-FFF2-40B4-BE49-F238E27FC236}">
                    <a16:creationId xmlns:a16="http://schemas.microsoft.com/office/drawing/2014/main" id="{EDB8C30D-B6E1-4EB9-B8D2-241028EE0CD4}"/>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1" name="TextBox 90">
              <a:extLst>
                <a:ext uri="{FF2B5EF4-FFF2-40B4-BE49-F238E27FC236}">
                  <a16:creationId xmlns:a16="http://schemas.microsoft.com/office/drawing/2014/main" id="{CE2E3494-1595-4605-A429-104817AEF138}"/>
                </a:ext>
                <a:ext uri="{C183D7F6-B498-43B3-948B-1728B52AA6E4}">
                  <adec:decorative xmlns:adec="http://schemas.microsoft.com/office/drawing/2017/decorative" val="1"/>
                </a:ext>
              </a:extLst>
            </p:cNvPr>
            <p:cNvSpPr txBox="1"/>
            <p:nvPr/>
          </p:nvSpPr>
          <p:spPr>
            <a:xfrm>
              <a:off x="1191521" y="5113773"/>
              <a:ext cx="569387" cy="400110"/>
            </a:xfrm>
            <a:prstGeom prst="rect">
              <a:avLst/>
            </a:prstGeom>
            <a:noFill/>
          </p:spPr>
          <p:txBody>
            <a:bodyPr wrap="none" rtlCol="0">
              <a:spAutoFit/>
            </a:bodyPr>
            <a:lstStyle/>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电话</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服务器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141" name="TextBox 140">
            <a:extLst>
              <a:ext uri="{FF2B5EF4-FFF2-40B4-BE49-F238E27FC236}">
                <a16:creationId xmlns:a16="http://schemas.microsoft.com/office/drawing/2014/main" id="{A049FF17-1AA8-4BF9-AE3D-2B813B29AC2E}"/>
              </a:ext>
              <a:ext uri="{C183D7F6-B498-43B3-948B-1728B52AA6E4}">
                <adec:decorative xmlns:adec="http://schemas.microsoft.com/office/drawing/2017/decorative" val="1"/>
              </a:ext>
            </a:extLst>
          </p:cNvPr>
          <p:cNvSpPr txBox="1"/>
          <p:nvPr/>
        </p:nvSpPr>
        <p:spPr>
          <a:xfrm>
            <a:off x="4125837" y="3837155"/>
            <a:ext cx="537327" cy="400110"/>
          </a:xfrm>
          <a:prstGeom prst="rect">
            <a:avLst/>
          </a:prstGeom>
          <a:noFill/>
        </p:spPr>
        <p:txBody>
          <a:bodyPr wrap="none" rtlCol="0">
            <a:spAutoFit/>
          </a:bodyPr>
          <a:lstStyle/>
          <a:p>
            <a:pPr lvl="0" algn="ctr">
              <a:defRPr/>
            </a:pPr>
            <a:r>
              <a:rPr 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Azure</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存储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50" name="Connector: Elbow 149">
            <a:extLst>
              <a:ext uri="{FF2B5EF4-FFF2-40B4-BE49-F238E27FC236}">
                <a16:creationId xmlns:a16="http://schemas.microsoft.com/office/drawing/2014/main" id="{1E5AF956-42E9-4A23-9EE8-C3DE2314BA2B}"/>
              </a:ext>
              <a:ext uri="{C183D7F6-B498-43B3-948B-1728B52AA6E4}">
                <adec:decorative xmlns:adec="http://schemas.microsoft.com/office/drawing/2017/decorative" val="1"/>
              </a:ext>
            </a:extLst>
          </p:cNvPr>
          <p:cNvCxnSpPr>
            <a:cxnSpLocks/>
            <a:stCxn id="78" idx="3"/>
            <a:endCxn id="93" idx="0"/>
          </p:cNvCxnSpPr>
          <p:nvPr/>
        </p:nvCxnSpPr>
        <p:spPr>
          <a:xfrm>
            <a:off x="2030183" y="2357637"/>
            <a:ext cx="1165877" cy="1058890"/>
          </a:xfrm>
          <a:prstGeom prst="bentConnector2">
            <a:avLst/>
          </a:prstGeom>
          <a:ln w="1270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1649588-9A09-4156-8527-D432A8E85EC0}"/>
              </a:ext>
              <a:ext uri="{C183D7F6-B498-43B3-948B-1728B52AA6E4}">
                <adec:decorative xmlns:adec="http://schemas.microsoft.com/office/drawing/2017/decorative" val="1"/>
              </a:ext>
            </a:extLst>
          </p:cNvPr>
          <p:cNvGrpSpPr/>
          <p:nvPr/>
        </p:nvGrpSpPr>
        <p:grpSpPr>
          <a:xfrm>
            <a:off x="5335428" y="2472129"/>
            <a:ext cx="2681487" cy="2357852"/>
            <a:chOff x="5943216" y="1607547"/>
            <a:chExt cx="2681487" cy="2357852"/>
          </a:xfrm>
        </p:grpSpPr>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 name="Rectangle 12">
              <a:extLst>
                <a:ext uri="{FF2B5EF4-FFF2-40B4-BE49-F238E27FC236}">
                  <a16:creationId xmlns:a16="http://schemas.microsoft.com/office/drawing/2014/main" id="{E90E8F75-74E7-459D-9ED4-5D00DB57079D}"/>
                </a:ext>
                <a:ext uri="{C183D7F6-B498-43B3-948B-1728B52AA6E4}">
                  <adec:decorative xmlns:adec="http://schemas.microsoft.com/office/drawing/2017/decorative" val="1"/>
                </a:ext>
              </a:extLst>
            </p:cNvPr>
            <p:cNvSpPr/>
            <p:nvPr/>
          </p:nvSpPr>
          <p:spPr bwMode="auto">
            <a:xfrm>
              <a:off x="5943216" y="3319022"/>
              <a:ext cx="2681487"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zh-CN" altLang="en-US"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认知服务</a:t>
              </a:r>
              <a: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p>
            <a:p>
              <a:pPr lvl="0" algn="ctr" defTabSz="932472" fontAlgn="base">
                <a:spcBef>
                  <a:spcPct val="0"/>
                </a:spcBef>
                <a:spcAft>
                  <a:spcPct val="0"/>
                </a:spcAft>
                <a:defRPr/>
              </a:pPr>
              <a:r>
                <a:rPr lang="zh-CN" altLang="en-US"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语音和 </a:t>
              </a:r>
              <a: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endParaRPr lang="en-CA"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1"/>
                </a:ext>
              </a:extLst>
            </p:cNvPr>
            <p:cNvSpPr txBox="1"/>
            <p:nvPr/>
          </p:nvSpPr>
          <p:spPr>
            <a:xfrm>
              <a:off x="6341579" y="1679443"/>
              <a:ext cx="2037160" cy="307777"/>
            </a:xfrm>
            <a:prstGeom prst="rect">
              <a:avLst/>
            </a:prstGeom>
            <a:noFill/>
          </p:spPr>
          <p:txBody>
            <a:bodyPr wrap="square" rtlCol="0">
              <a:spAutoFit/>
            </a:bodyPr>
            <a:lstStyle/>
            <a:p>
              <a:pPr lvl="0" algn="ctr">
                <a:defRPr/>
              </a:pPr>
              <a:r>
                <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智能转录</a:t>
              </a:r>
              <a:endPar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26" name="Graphic 125">
              <a:extLst>
                <a:ext uri="{FF2B5EF4-FFF2-40B4-BE49-F238E27FC236}">
                  <a16:creationId xmlns:a16="http://schemas.microsoft.com/office/drawing/2014/main" id="{FC0E42D0-8655-421D-8B5C-EE1544E9505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4560" y="2465335"/>
              <a:ext cx="367089" cy="367089"/>
            </a:xfrm>
            <a:prstGeom prst="rect">
              <a:avLst/>
            </a:prstGeom>
          </p:spPr>
        </p:pic>
        <p:sp>
          <p:nvSpPr>
            <p:cNvPr id="127" name="TextBox 126">
              <a:extLst>
                <a:ext uri="{FF2B5EF4-FFF2-40B4-BE49-F238E27FC236}">
                  <a16:creationId xmlns:a16="http://schemas.microsoft.com/office/drawing/2014/main" id="{35315BF0-D09F-442F-86AB-F9A4C5539000}"/>
                </a:ext>
                <a:ext uri="{C183D7F6-B498-43B3-948B-1728B52AA6E4}">
                  <adec:decorative xmlns:adec="http://schemas.microsoft.com/office/drawing/2017/decorative" val="1"/>
                </a:ext>
              </a:extLst>
            </p:cNvPr>
            <p:cNvSpPr txBox="1"/>
            <p:nvPr/>
          </p:nvSpPr>
          <p:spPr>
            <a:xfrm>
              <a:off x="6245173" y="2899014"/>
              <a:ext cx="82586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STT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语音转文字</a:t>
              </a:r>
              <a:endParaRPr kumimoji="0" lang="en-CA"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29"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7438244" y="2899014"/>
              <a:ext cx="1040670" cy="400110"/>
            </a:xfrm>
            <a:prstGeom prst="rect">
              <a:avLst/>
            </a:prstGeom>
            <a:noFill/>
          </p:spPr>
          <p:txBody>
            <a:bodyPr wrap="none" rtlCol="0">
              <a:spAutoFit/>
            </a:bodyPr>
            <a:lstStyle/>
            <a:p>
              <a:pPr lvl="0" algn="ctr">
                <a:defRPr/>
              </a:pPr>
              <a: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OpenAI</a:t>
              </a:r>
              <a:b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br>
              <a:r>
                <a:rPr lang="zh-CN" altLang="en-US"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服务</a:t>
              </a:r>
              <a:endParaRPr lang="en-CA"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grpSp>
      <p:grpSp>
        <p:nvGrpSpPr>
          <p:cNvPr id="10" name="Group 9">
            <a:extLst>
              <a:ext uri="{FF2B5EF4-FFF2-40B4-BE49-F238E27FC236}">
                <a16:creationId xmlns:a16="http://schemas.microsoft.com/office/drawing/2014/main" id="{28B18E79-7D43-4128-831D-482404DDA941}"/>
              </a:ext>
              <a:ext uri="{C183D7F6-B498-43B3-948B-1728B52AA6E4}">
                <adec:decorative xmlns:adec="http://schemas.microsoft.com/office/drawing/2017/decorative" val="1"/>
              </a:ext>
            </a:extLst>
          </p:cNvPr>
          <p:cNvGrpSpPr/>
          <p:nvPr/>
        </p:nvGrpSpPr>
        <p:grpSpPr>
          <a:xfrm>
            <a:off x="9138307" y="1873957"/>
            <a:ext cx="2305102" cy="1777098"/>
            <a:chOff x="7516356" y="4979136"/>
            <a:chExt cx="2305102" cy="1777098"/>
          </a:xfrm>
        </p:grpSpPr>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1"/>
                </a:ext>
              </a:extLst>
            </p:cNvPr>
            <p:cNvSpPr/>
            <p:nvPr/>
          </p:nvSpPr>
          <p:spPr bwMode="auto">
            <a:xfrm>
              <a:off x="7516356" y="6136699"/>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对话的趋势和见解</a:t>
              </a:r>
              <a:endPar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1"/>
                </a:ext>
              </a:extLst>
            </p:cNvPr>
            <p:cNvSpPr txBox="1"/>
            <p:nvPr/>
          </p:nvSpPr>
          <p:spPr>
            <a:xfrm>
              <a:off x="7523773" y="5007159"/>
              <a:ext cx="2290269" cy="477054"/>
            </a:xfrm>
            <a:prstGeom prst="rect">
              <a:avLst/>
            </a:prstGeom>
            <a:noFill/>
          </p:spPr>
          <p:txBody>
            <a:bodyPr wrap="square" rtlCol="0">
              <a:spAutoFit/>
            </a:bodyPr>
            <a:lstStyle/>
            <a:p>
              <a:pPr lvl="0" algn="ctr">
                <a:defRPr/>
              </a:pPr>
              <a:r>
                <a:rPr lang="en-US" sz="14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PowerBI</a:t>
              </a:r>
              <a:r>
                <a:rPr 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 I</a:t>
              </a:r>
              <a:r>
                <a:rPr lang="en-US" altLang="zh-CN"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nsights</a:t>
              </a:r>
              <a:endPar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r>
                <a:rPr lang="zh-CN" altLang="en-US"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接近实时</a:t>
              </a: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endParaRPr kumimoji="0" lang="en-CA"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cxnSp>
        <p:nvCxnSpPr>
          <p:cNvPr id="136" name="Connector: Elbow 135">
            <a:extLst>
              <a:ext uri="{FF2B5EF4-FFF2-40B4-BE49-F238E27FC236}">
                <a16:creationId xmlns:a16="http://schemas.microsoft.com/office/drawing/2014/main" id="{F58341B0-012D-4A1B-B916-E9D2FEC87593}"/>
              </a:ext>
              <a:ext uri="{C183D7F6-B498-43B3-948B-1728B52AA6E4}">
                <adec:decorative xmlns:adec="http://schemas.microsoft.com/office/drawing/2017/decorative" val="1"/>
              </a:ext>
            </a:extLst>
          </p:cNvPr>
          <p:cNvCxnSpPr>
            <a:cxnSpLocks/>
            <a:stCxn id="95" idx="2"/>
            <a:endCxn id="91" idx="2"/>
          </p:cNvCxnSpPr>
          <p:nvPr/>
        </p:nvCxnSpPr>
        <p:spPr>
          <a:xfrm rot="5400000" flipH="1" flipV="1">
            <a:off x="2042497" y="3804476"/>
            <a:ext cx="669250" cy="1637875"/>
          </a:xfrm>
          <a:prstGeom prst="bentConnector3">
            <a:avLst>
              <a:gd name="adj1" fmla="val -34158"/>
            </a:avLst>
          </a:prstGeom>
          <a:ln w="12700">
            <a:solidFill>
              <a:schemeClr val="bg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051A74F-56E9-4CAF-8752-25745495A25D}"/>
              </a:ext>
              <a:ext uri="{C183D7F6-B498-43B3-948B-1728B52AA6E4}">
                <adec:decorative xmlns:adec="http://schemas.microsoft.com/office/drawing/2017/decorative" val="1"/>
              </a:ext>
            </a:extLst>
          </p:cNvPr>
          <p:cNvCxnSpPr>
            <a:cxnSpLocks/>
          </p:cNvCxnSpPr>
          <p:nvPr/>
        </p:nvCxnSpPr>
        <p:spPr>
          <a:xfrm rot="10800000" flipH="1">
            <a:off x="3600302"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60A7B6E-AB81-4420-BEE1-1C76BC3C0EC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45861" y="3376736"/>
            <a:ext cx="497283" cy="497283"/>
          </a:xfrm>
          <a:prstGeom prst="rect">
            <a:avLst/>
          </a:prstGeom>
        </p:spPr>
      </p:pic>
      <p:sp>
        <p:nvSpPr>
          <p:cNvPr id="68" name="TextBox 67">
            <a:extLst>
              <a:ext uri="{FF2B5EF4-FFF2-40B4-BE49-F238E27FC236}">
                <a16:creationId xmlns:a16="http://schemas.microsoft.com/office/drawing/2014/main" id="{A6F0F362-CBAF-416A-B85C-8F6E3533D01B}"/>
              </a:ext>
              <a:ext uri="{C183D7F6-B498-43B3-948B-1728B52AA6E4}">
                <adec:decorative xmlns:adec="http://schemas.microsoft.com/office/drawing/2017/decorative" val="1"/>
              </a:ext>
            </a:extLst>
          </p:cNvPr>
          <p:cNvSpPr txBox="1"/>
          <p:nvPr/>
        </p:nvSpPr>
        <p:spPr>
          <a:xfrm>
            <a:off x="4669278" y="3208585"/>
            <a:ext cx="69762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音频文件</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026" name="Picture 2" descr="Microsoft Power BI Logo et symbole, sens, histoire, PNG, marque">
            <a:extLst>
              <a:ext uri="{FF2B5EF4-FFF2-40B4-BE49-F238E27FC236}">
                <a16:creationId xmlns:a16="http://schemas.microsoft.com/office/drawing/2014/main" id="{2FFB8D02-C89A-FC9E-07F0-804105F0DF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52031" y="2456154"/>
            <a:ext cx="1129746" cy="6354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A1654AA-6D3D-AB69-2C4E-2E2F3ECB43D7}"/>
              </a:ext>
              <a:ext uri="{C183D7F6-B498-43B3-948B-1728B52AA6E4}">
                <adec:decorative xmlns:adec="http://schemas.microsoft.com/office/drawing/2017/decorative" val="1"/>
              </a:ext>
            </a:extLst>
          </p:cNvPr>
          <p:cNvGrpSpPr/>
          <p:nvPr/>
        </p:nvGrpSpPr>
        <p:grpSpPr>
          <a:xfrm>
            <a:off x="9154414" y="3873227"/>
            <a:ext cx="2290269" cy="1798719"/>
            <a:chOff x="7520740" y="4979136"/>
            <a:chExt cx="2290269" cy="1798719"/>
          </a:xfrm>
        </p:grpSpPr>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1"/>
                </a:ext>
              </a:extLst>
            </p:cNvPr>
            <p:cNvSpPr/>
            <p:nvPr/>
          </p:nvSpPr>
          <p:spPr bwMode="auto">
            <a:xfrm>
              <a:off x="7847195" y="6158321"/>
              <a:ext cx="1759938"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latin typeface="微软雅黑" panose="020B0503020204020204" pitchFamily="34" charset="-122"/>
                  <a:ea typeface="微软雅黑" panose="020B0503020204020204" pitchFamily="34" charset="-122"/>
                </a:rPr>
                <a:t>详细的通话记录，包括概要，通话原因等</a:t>
              </a:r>
              <a:r>
                <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t>
              </a: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1"/>
                </a:ext>
              </a:extLst>
            </p:cNvPr>
            <p:cNvSpPr txBox="1"/>
            <p:nvPr/>
          </p:nvSpPr>
          <p:spPr>
            <a:xfrm>
              <a:off x="7520740" y="5072382"/>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CRM</a:t>
              </a:r>
            </a:p>
          </p:txBody>
        </p:sp>
      </p:grpSp>
      <p:grpSp>
        <p:nvGrpSpPr>
          <p:cNvPr id="20" name="Group 19">
            <a:extLst>
              <a:ext uri="{FF2B5EF4-FFF2-40B4-BE49-F238E27FC236}">
                <a16:creationId xmlns:a16="http://schemas.microsoft.com/office/drawing/2014/main" id="{D3B7EBBF-E0B5-48CF-8C5D-DC229575E8E1}"/>
              </a:ext>
              <a:ext uri="{C183D7F6-B498-43B3-948B-1728B52AA6E4}">
                <adec:decorative xmlns:adec="http://schemas.microsoft.com/office/drawing/2017/decorative" val="1"/>
              </a:ext>
            </a:extLst>
          </p:cNvPr>
          <p:cNvGrpSpPr/>
          <p:nvPr/>
        </p:nvGrpSpPr>
        <p:grpSpPr>
          <a:xfrm>
            <a:off x="10090871" y="4412095"/>
            <a:ext cx="542945" cy="599305"/>
            <a:chOff x="7543247" y="3128969"/>
            <a:chExt cx="481522" cy="531505"/>
          </a:xfrm>
        </p:grpSpPr>
        <p:grpSp>
          <p:nvGrpSpPr>
            <p:cNvPr id="21" name="Group 20">
              <a:extLst>
                <a:ext uri="{FF2B5EF4-FFF2-40B4-BE49-F238E27FC236}">
                  <a16:creationId xmlns:a16="http://schemas.microsoft.com/office/drawing/2014/main" id="{A0926C90-51C8-423C-9F51-AFDAE8EEB67A}"/>
                </a:ext>
              </a:extLst>
            </p:cNvPr>
            <p:cNvGrpSpPr/>
            <p:nvPr/>
          </p:nvGrpSpPr>
          <p:grpSpPr>
            <a:xfrm>
              <a:off x="7543247" y="3128969"/>
              <a:ext cx="481522" cy="531505"/>
              <a:chOff x="4791177" y="2725299"/>
              <a:chExt cx="583305" cy="643849"/>
            </a:xfrm>
          </p:grpSpPr>
          <p:grpSp>
            <p:nvGrpSpPr>
              <p:cNvPr id="23" name="Group 22">
                <a:extLst>
                  <a:ext uri="{FF2B5EF4-FFF2-40B4-BE49-F238E27FC236}">
                    <a16:creationId xmlns:a16="http://schemas.microsoft.com/office/drawing/2014/main" id="{65C087F4-AE43-406F-8632-FA9229AE38B7}"/>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2C470D61-D652-41DF-A230-9575DA8EE53E}"/>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8FA8A28-170F-40AF-8192-6DE2AB594876}"/>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6" name="Oval 35">
                    <a:extLst>
                      <a:ext uri="{FF2B5EF4-FFF2-40B4-BE49-F238E27FC236}">
                        <a16:creationId xmlns:a16="http://schemas.microsoft.com/office/drawing/2014/main" id="{CD9A80F0-8F83-4403-8F66-342D357F3C1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30" name="Group 29">
                  <a:extLst>
                    <a:ext uri="{FF2B5EF4-FFF2-40B4-BE49-F238E27FC236}">
                      <a16:creationId xmlns:a16="http://schemas.microsoft.com/office/drawing/2014/main" id="{7CF51DEF-A1F1-43F1-AF25-2F99400136A2}"/>
                    </a:ext>
                  </a:extLst>
                </p:cNvPr>
                <p:cNvGrpSpPr/>
                <p:nvPr/>
              </p:nvGrpSpPr>
              <p:grpSpPr>
                <a:xfrm>
                  <a:off x="5031363" y="2905396"/>
                  <a:ext cx="347088" cy="388143"/>
                  <a:chOff x="1175042" y="1972326"/>
                  <a:chExt cx="147106" cy="164506"/>
                </a:xfrm>
              </p:grpSpPr>
              <p:sp>
                <p:nvSpPr>
                  <p:cNvPr id="32" name="Freeform 5">
                    <a:extLst>
                      <a:ext uri="{FF2B5EF4-FFF2-40B4-BE49-F238E27FC236}">
                        <a16:creationId xmlns:a16="http://schemas.microsoft.com/office/drawing/2014/main" id="{75FCB293-6D34-45BC-8298-343EB2D0C17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E8779EF9-1BB6-466D-B2A9-33FFC25A6DC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31" name="Freeform 28">
                  <a:extLst>
                    <a:ext uri="{FF2B5EF4-FFF2-40B4-BE49-F238E27FC236}">
                      <a16:creationId xmlns:a16="http://schemas.microsoft.com/office/drawing/2014/main" id="{10CE31D0-9C90-42A9-A794-6167E865A2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24" name="Group 23">
                <a:extLst>
                  <a:ext uri="{FF2B5EF4-FFF2-40B4-BE49-F238E27FC236}">
                    <a16:creationId xmlns:a16="http://schemas.microsoft.com/office/drawing/2014/main" id="{27ACC665-91ED-4235-88D5-907F4A3BFA0E}"/>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8711AC26-1C3C-4743-BABD-B6D8EF57AB40}"/>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7" name="Rectangle 128">
                  <a:extLst>
                    <a:ext uri="{FF2B5EF4-FFF2-40B4-BE49-F238E27FC236}">
                      <a16:creationId xmlns:a16="http://schemas.microsoft.com/office/drawing/2014/main" id="{5E02615B-6D39-4F15-B735-C753411224E5}"/>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25" name="Freeform 33">
                <a:extLst>
                  <a:ext uri="{FF2B5EF4-FFF2-40B4-BE49-F238E27FC236}">
                    <a16:creationId xmlns:a16="http://schemas.microsoft.com/office/drawing/2014/main" id="{31E23D57-7879-4E6C-BD24-920EA9C38E51}"/>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22" name="Freeform 57">
              <a:extLst>
                <a:ext uri="{FF2B5EF4-FFF2-40B4-BE49-F238E27FC236}">
                  <a16:creationId xmlns:a16="http://schemas.microsoft.com/office/drawing/2014/main" id="{7DE2D1B3-82EF-4746-B3C9-00E0E2154EF6}"/>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a:off x="8223971" y="3929591"/>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rot="10800000" flipH="1">
            <a:off x="6525921" y="3551869"/>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2F358329-2C19-4FBA-B51C-51CE75BE790F">
            <a:extLst>
              <a:ext uri="{FF2B5EF4-FFF2-40B4-BE49-F238E27FC236}">
                <a16:creationId xmlns:a16="http://schemas.microsoft.com/office/drawing/2014/main" id="{AA0340B6-FD00-891C-C203-178A34966EB3}"/>
              </a:ext>
              <a:ext uri="{C183D7F6-B498-43B3-948B-1728B52AA6E4}">
                <adec:decorative xmlns:adec="http://schemas.microsoft.com/office/drawing/2017/decorative" val="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9">
            <a:extLst>
              <a:ext uri="{FF2B5EF4-FFF2-40B4-BE49-F238E27FC236}">
                <a16:creationId xmlns:a16="http://schemas.microsoft.com/office/drawing/2014/main" id="{F84EF111-FC40-9280-EA74-0427FDCF424F}"/>
              </a:ext>
            </a:extLst>
          </p:cNvPr>
          <p:cNvSpPr/>
          <p:nvPr/>
        </p:nvSpPr>
        <p:spPr bwMode="auto">
          <a:xfrm>
            <a:off x="707974" y="382308"/>
            <a:ext cx="8920120"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使用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Speech API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和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OpenAI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对呼叫中心进行分析</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11136919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70821" y="3396674"/>
            <a:ext cx="8643841" cy="830262"/>
          </a:xfrm>
        </p:spPr>
        <p:txBody>
          <a:bodyPr/>
          <a:lstStyle/>
          <a:p>
            <a:r>
              <a:rPr lang="zh-CN" altLang="en-US" dirty="0">
                <a:latin typeface="微软雅黑" panose="020B0503020204020204" pitchFamily="34" charset="-122"/>
                <a:ea typeface="微软雅黑" panose="020B0503020204020204" pitchFamily="34" charset="-122"/>
              </a:rPr>
              <a:t>“有 </a:t>
            </a:r>
            <a:r>
              <a:rPr lang="en-US" altLang="zh-CN" dirty="0">
                <a:latin typeface="微软雅黑" panose="020B0503020204020204" pitchFamily="34" charset="-122"/>
                <a:ea typeface="微软雅黑" panose="020B0503020204020204" pitchFamily="34" charset="-122"/>
              </a:rPr>
              <a:t>OpenAI Service </a:t>
            </a:r>
            <a:r>
              <a:rPr lang="zh-CN" altLang="en-US" dirty="0">
                <a:latin typeface="微软雅黑" panose="020B0503020204020204" pitchFamily="34" charset="-122"/>
                <a:ea typeface="微软雅黑" panose="020B0503020204020204" pitchFamily="34" charset="-122"/>
              </a:rPr>
              <a:t>这样的产品提供支持，你可以把更多精力放在真正重要的事情上，专注于为客户提供优质的体验、出色的产品和更大的价值。”</a:t>
            </a:r>
            <a:endParaRPr lang="en-US" sz="1800" dirty="0">
              <a:effectLst/>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latin typeface="微软雅黑" panose="020B0503020204020204" pitchFamily="34" charset="-122"/>
                <a:ea typeface="微软雅黑" panose="020B0503020204020204" pitchFamily="34" charset="-122"/>
              </a:rPr>
              <a:t>—Calum Bird, CEO, </a:t>
            </a:r>
            <a:r>
              <a:rPr lang="en-US" err="1">
                <a:latin typeface="微软雅黑" panose="020B0503020204020204" pitchFamily="34" charset="-122"/>
                <a:ea typeface="微软雅黑" panose="020B0503020204020204" pitchFamily="34" charset="-122"/>
              </a:rPr>
              <a:t>Trelent</a:t>
            </a:r>
            <a:endParaRPr lang="en-US">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897206"/>
            <a:ext cx="2286000" cy="3097195"/>
          </a:xfrm>
        </p:spPr>
        <p:txBody>
          <a:bodyPr/>
          <a:lstStyle/>
          <a:p>
            <a:r>
              <a:rPr lang="zh-CN" altLang="en-US" dirty="0">
                <a:latin typeface="微软雅黑" panose="020B0503020204020204" pitchFamily="34" charset="-122"/>
                <a:ea typeface="微软雅黑" panose="020B0503020204020204" pitchFamily="34" charset="-122"/>
                <a:cs typeface="Segoe UI Semibold"/>
              </a:rPr>
              <a:t>客户</a:t>
            </a:r>
            <a:r>
              <a:rPr lang="en-US" dirty="0">
                <a:latin typeface="微软雅黑" panose="020B0503020204020204" pitchFamily="34" charset="-122"/>
                <a:ea typeface="微软雅黑" panose="020B0503020204020204" pitchFamily="34" charset="-122"/>
                <a:cs typeface="Segoe UI Semibold"/>
              </a:rPr>
              <a:t>:</a:t>
            </a:r>
            <a:br>
              <a:rPr lang="en-US" dirty="0">
                <a:latin typeface="微软雅黑" panose="020B0503020204020204" pitchFamily="34" charset="-122"/>
                <a:ea typeface="微软雅黑" panose="020B0503020204020204" pitchFamily="34" charset="-122"/>
              </a:rPr>
            </a:br>
            <a:r>
              <a:rPr lang="en-US" b="0" dirty="0" err="1">
                <a:latin typeface="微软雅黑" panose="020B0503020204020204" pitchFamily="34" charset="-122"/>
                <a:ea typeface="微软雅黑" panose="020B0503020204020204" pitchFamily="34" charset="-122"/>
                <a:cs typeface="Segoe UI Semilight"/>
              </a:rPr>
              <a:t>Trelent</a:t>
            </a:r>
            <a:endParaRPr lang="en-US" b="0" dirty="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dirty="0">
                <a:latin typeface="微软雅黑" panose="020B0503020204020204" pitchFamily="34" charset="-122"/>
                <a:ea typeface="微软雅黑" panose="020B0503020204020204" pitchFamily="34" charset="-122"/>
              </a:rPr>
              <a:t>行业</a:t>
            </a:r>
            <a:r>
              <a:rPr lang="en-US" dirty="0">
                <a:latin typeface="微软雅黑" panose="020B0503020204020204" pitchFamily="34" charset="-122"/>
                <a:ea typeface="微软雅黑" panose="020B0503020204020204" pitchFamily="34" charset="-122"/>
              </a:rPr>
              <a:t>:</a:t>
            </a:r>
            <a:br>
              <a:rPr lang="en-US" dirty="0">
                <a:latin typeface="微软雅黑" panose="020B0503020204020204" pitchFamily="34" charset="-122"/>
                <a:ea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cs typeface="Segoe UI Semilight" panose="020B0402040204020203" pitchFamily="34" charset="0"/>
              </a:rPr>
              <a:t>专业服务</a:t>
            </a:r>
            <a:endParaRPr lang="en-US" b="0" dirty="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dirty="0">
                <a:latin typeface="微软雅黑" panose="020B0503020204020204" pitchFamily="34" charset="-122"/>
                <a:ea typeface="微软雅黑" panose="020B0503020204020204" pitchFamily="34" charset="-122"/>
                <a:cs typeface="Segoe UI Semibold"/>
              </a:rPr>
              <a:t>规模（员工数）</a:t>
            </a:r>
            <a:r>
              <a:rPr lang="en-US" dirty="0">
                <a:latin typeface="微软雅黑" panose="020B0503020204020204" pitchFamily="34" charset="-122"/>
                <a:ea typeface="微软雅黑" panose="020B0503020204020204" pitchFamily="34" charset="-122"/>
                <a:cs typeface="Segoe UI Semibold"/>
              </a:rPr>
              <a:t>:</a:t>
            </a:r>
            <a:br>
              <a:rPr lang="en-US" dirty="0">
                <a:latin typeface="微软雅黑" panose="020B0503020204020204" pitchFamily="34" charset="-122"/>
                <a:ea typeface="微软雅黑" panose="020B0503020204020204" pitchFamily="34" charset="-122"/>
              </a:rPr>
            </a:br>
            <a:r>
              <a:rPr lang="en-US" altLang="zh-CN" b="0" dirty="0">
                <a:latin typeface="微软雅黑" panose="020B0503020204020204" pitchFamily="34" charset="-122"/>
                <a:ea typeface="微软雅黑" panose="020B0503020204020204" pitchFamily="34" charset="-122"/>
                <a:cs typeface="Segoe UI Semilight"/>
              </a:rPr>
              <a:t>1-49</a:t>
            </a:r>
          </a:p>
          <a:p>
            <a:r>
              <a:rPr lang="zh-CN" altLang="en-US" dirty="0">
                <a:latin typeface="微软雅黑" panose="020B0503020204020204" pitchFamily="34" charset="-122"/>
                <a:ea typeface="微软雅黑" panose="020B0503020204020204" pitchFamily="34" charset="-122"/>
                <a:cs typeface="Segoe UI Semibold"/>
              </a:rPr>
              <a:t>国家</a:t>
            </a:r>
            <a:r>
              <a:rPr lang="en-US" dirty="0">
                <a:latin typeface="微软雅黑" panose="020B0503020204020204" pitchFamily="34" charset="-122"/>
                <a:ea typeface="微软雅黑" panose="020B0503020204020204" pitchFamily="34" charset="-122"/>
                <a:cs typeface="Segoe UI Semibold"/>
              </a:rPr>
              <a:t>:</a:t>
            </a:r>
            <a:br>
              <a:rPr lang="en-US" dirty="0">
                <a:latin typeface="微软雅黑" panose="020B0503020204020204" pitchFamily="34" charset="-122"/>
                <a:ea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cs typeface="Segoe UI Semilight"/>
              </a:rPr>
              <a:t>加拿大</a:t>
            </a:r>
            <a:br>
              <a:rPr lang="en-US" dirty="0">
                <a:latin typeface="微软雅黑" panose="020B0503020204020204" pitchFamily="34" charset="-122"/>
                <a:ea typeface="微软雅黑" panose="020B0503020204020204" pitchFamily="34" charset="-122"/>
                <a:cs typeface="Segoe UI Semibold"/>
              </a:rPr>
            </a:br>
            <a:br>
              <a:rPr lang="en-US" dirty="0">
                <a:latin typeface="微软雅黑" panose="020B0503020204020204" pitchFamily="34" charset="-122"/>
                <a:ea typeface="微软雅黑" panose="020B0503020204020204" pitchFamily="34" charset="-122"/>
                <a:cs typeface="Segoe UI Semibold"/>
              </a:rPr>
            </a:br>
            <a:r>
              <a:rPr lang="zh-CN" altLang="en-US" dirty="0">
                <a:latin typeface="微软雅黑" panose="020B0503020204020204" pitchFamily="34" charset="-122"/>
                <a:ea typeface="微软雅黑" panose="020B0503020204020204" pitchFamily="34" charset="-122"/>
                <a:cs typeface="Segoe UI Semibold"/>
              </a:rPr>
              <a:t>产品和服务</a:t>
            </a:r>
            <a:r>
              <a:rPr lang="en-US" dirty="0">
                <a:latin typeface="微软雅黑" panose="020B0503020204020204" pitchFamily="34" charset="-122"/>
                <a:ea typeface="微软雅黑" panose="020B0503020204020204" pitchFamily="34" charset="-122"/>
                <a:cs typeface="Segoe UI Semibold"/>
              </a:rPr>
              <a:t>:</a:t>
            </a:r>
            <a:br>
              <a:rPr lang="en-US" dirty="0">
                <a:latin typeface="微软雅黑" panose="020B0503020204020204" pitchFamily="34" charset="-122"/>
                <a:ea typeface="微软雅黑" panose="020B0503020204020204" pitchFamily="34" charset="-122"/>
              </a:rPr>
            </a:br>
            <a:r>
              <a:rPr lang="en-US" b="0" dirty="0">
                <a:latin typeface="微软雅黑" panose="020B0503020204020204" pitchFamily="34" charset="-122"/>
                <a:ea typeface="微软雅黑" panose="020B0503020204020204" pitchFamily="34" charset="-122"/>
                <a:cs typeface="Segoe UI Semilight"/>
              </a:rPr>
              <a:t>Azure OpenAI Service</a:t>
            </a:r>
          </a:p>
          <a:p>
            <a:r>
              <a:rPr lang="zh-CN" altLang="en-US" dirty="0">
                <a:latin typeface="微软雅黑" panose="020B0503020204020204" pitchFamily="34" charset="-122"/>
                <a:ea typeface="微软雅黑" panose="020B0503020204020204" pitchFamily="34" charset="-122"/>
                <a:cs typeface="Segoe UI Semibold"/>
                <a:hlinkClick r:id="rId3"/>
              </a:rPr>
              <a:t>阅读完整案例</a:t>
            </a:r>
            <a:endParaRPr lang="en-US" dirty="0">
              <a:latin typeface="微软雅黑" panose="020B0503020204020204" pitchFamily="34" charset="-122"/>
              <a:ea typeface="微软雅黑" panose="020B0503020204020204" pitchFamily="34" charset="-122"/>
              <a:cs typeface="Segoe UI Semibold"/>
              <a:hlinkClick r:id="rId3"/>
            </a:endParaRPr>
          </a:p>
        </p:txBody>
      </p:sp>
      <p:pic>
        <p:nvPicPr>
          <p:cNvPr id="11" name="Picture Placeholder 10" descr="A picture containing text, person, computer, indoor&#10;&#10;Description automatically generated">
            <a:extLst>
              <a:ext uri="{FF2B5EF4-FFF2-40B4-BE49-F238E27FC236}">
                <a16:creationId xmlns:a16="http://schemas.microsoft.com/office/drawing/2014/main" id="{A324CD77-6A61-9748-A948-FAB9852321A0}"/>
              </a:ext>
              <a:ext uri="{C183D7F6-B498-43B3-948B-1728B52AA6E4}">
                <adec:decorative xmlns:adec="http://schemas.microsoft.com/office/drawing/2017/decorative" val="0"/>
              </a:ext>
            </a:extLst>
          </p:cNvPr>
          <p:cNvPicPr>
            <a:picLocks noGrp="1" noChangeAspect="1"/>
          </p:cNvPicPr>
          <p:nvPr>
            <p:ph type="pic" sz="quarter" idx="24"/>
          </p:nvPr>
        </p:nvPicPr>
        <p:blipFill>
          <a:blip r:embed="rId4"/>
          <a:srcRect t="15776" b="15776"/>
          <a:stretch>
            <a:fillRect/>
          </a:stretch>
        </p:blipFill>
        <p:spPr>
          <a:xfrm>
            <a:off x="2960688" y="0"/>
            <a:ext cx="9235440" cy="3292475"/>
          </a:xfrm>
        </p:spPr>
      </p:pic>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3BB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4" y="5162550"/>
            <a:ext cx="2400078" cy="1589232"/>
          </a:xfrm>
        </p:spPr>
        <p:txBody>
          <a:bodyPr/>
          <a:lstStyle/>
          <a:p>
            <a:r>
              <a:rPr lang="en-US" altLang="zh-CN" sz="1200" b="0" i="0" dirty="0" err="1">
                <a:solidFill>
                  <a:srgbClr val="101214"/>
                </a:solidFill>
                <a:effectLst/>
                <a:latin typeface="微软雅黑" panose="020B0503020204020204" pitchFamily="34" charset="-122"/>
                <a:ea typeface="微软雅黑" panose="020B0503020204020204" pitchFamily="34" charset="-122"/>
              </a:rPr>
              <a:t>Trelent</a:t>
            </a:r>
            <a:r>
              <a:rPr lang="en-US" altLang="zh-CN" sz="1200" b="0" i="0" dirty="0">
                <a:solidFill>
                  <a:srgbClr val="101214"/>
                </a:solidFill>
                <a:effectLst/>
                <a:latin typeface="微软雅黑" panose="020B0503020204020204" pitchFamily="34" charset="-122"/>
                <a:ea typeface="微软雅黑" panose="020B0503020204020204" pitchFamily="34" charset="-122"/>
              </a:rPr>
              <a:t> </a:t>
            </a:r>
            <a:r>
              <a:rPr lang="zh-CN" altLang="en-US" sz="1200" b="0" i="0" dirty="0">
                <a:solidFill>
                  <a:srgbClr val="101214"/>
                </a:solidFill>
                <a:effectLst/>
                <a:latin typeface="微软雅黑" panose="020B0503020204020204" pitchFamily="34" charset="-122"/>
                <a:ea typeface="微软雅黑" panose="020B0503020204020204" pitchFamily="34" charset="-122"/>
              </a:rPr>
              <a:t>是一家提供代码文档解决方案的种子轮初创公司，他们使用 </a:t>
            </a:r>
            <a:r>
              <a:rPr lang="en-US" altLang="zh-CN" sz="1200" b="0" i="0" dirty="0">
                <a:solidFill>
                  <a:srgbClr val="101214"/>
                </a:solidFill>
                <a:effectLst/>
                <a:latin typeface="微软雅黑" panose="020B0503020204020204" pitchFamily="34" charset="-122"/>
                <a:ea typeface="微软雅黑" panose="020B0503020204020204" pitchFamily="34" charset="-122"/>
              </a:rPr>
              <a:t>OpenAI Codex </a:t>
            </a:r>
            <a:r>
              <a:rPr lang="zh-CN" altLang="en-US" sz="1200" b="0" i="0" dirty="0">
                <a:solidFill>
                  <a:srgbClr val="101214"/>
                </a:solidFill>
                <a:effectLst/>
                <a:latin typeface="微软雅黑" panose="020B0503020204020204" pitchFamily="34" charset="-122"/>
                <a:ea typeface="微软雅黑" panose="020B0503020204020204" pitchFamily="34" charset="-122"/>
              </a:rPr>
              <a:t>算法发现目标受众来自于高速增长的科技公司，这些公司的技术团队普遍大而分散。</a:t>
            </a:r>
            <a:endParaRPr lang="en-US" altLang="zh-CN" sz="1200" b="0" i="0" dirty="0">
              <a:solidFill>
                <a:srgbClr val="101214"/>
              </a:solidFill>
              <a:effectLst/>
              <a:latin typeface="微软雅黑" panose="020B0503020204020204" pitchFamily="34" charset="-122"/>
              <a:ea typeface="微软雅黑" panose="020B0503020204020204" pitchFamily="34" charset="-122"/>
            </a:endParaRPr>
          </a:p>
          <a:p>
            <a:r>
              <a:rPr lang="zh-CN" altLang="en-US" sz="1200" b="0" i="0" dirty="0">
                <a:solidFill>
                  <a:srgbClr val="101214"/>
                </a:solidFill>
                <a:effectLst/>
                <a:latin typeface="微软雅黑" panose="020B0503020204020204" pitchFamily="34" charset="-122"/>
                <a:ea typeface="微软雅黑" panose="020B0503020204020204" pitchFamily="34" charset="-122"/>
              </a:rPr>
              <a:t>问题</a:t>
            </a:r>
            <a:r>
              <a:rPr lang="zh-CN" altLang="en-US" sz="1200" dirty="0">
                <a:solidFill>
                  <a:srgbClr val="101214"/>
                </a:solidFill>
                <a:latin typeface="微软雅黑" panose="020B0503020204020204" pitchFamily="34" charset="-122"/>
                <a:ea typeface="微软雅黑" panose="020B0503020204020204" pitchFamily="34" charset="-122"/>
              </a:rPr>
              <a:t>：</a:t>
            </a:r>
            <a:r>
              <a:rPr lang="zh-CN" altLang="en-US" sz="1200" b="0" i="0" dirty="0">
                <a:solidFill>
                  <a:srgbClr val="101214"/>
                </a:solidFill>
                <a:effectLst/>
                <a:latin typeface="微软雅黑" panose="020B0503020204020204" pitchFamily="34" charset="-122"/>
                <a:ea typeface="微软雅黑" panose="020B0503020204020204" pitchFamily="34" charset="-122"/>
              </a:rPr>
              <a:t>一个只有两人的团队如何为客户提供企业级服务</a:t>
            </a:r>
            <a:r>
              <a:rPr lang="en-US" altLang="zh-CN" sz="1200" b="0" i="0" dirty="0">
                <a:solidFill>
                  <a:srgbClr val="101214"/>
                </a:solidFill>
                <a:effectLst/>
                <a:latin typeface="微软雅黑" panose="020B0503020204020204" pitchFamily="34" charset="-122"/>
                <a:ea typeface="微软雅黑" panose="020B0503020204020204" pitchFamily="34" charset="-122"/>
              </a:rPr>
              <a:t>?</a:t>
            </a:r>
            <a:endParaRPr lang="en-US" sz="1200" dirty="0">
              <a:latin typeface="微软雅黑" panose="020B0503020204020204" pitchFamily="34" charset="-122"/>
              <a:ea typeface="微软雅黑" panose="020B0503020204020204" pitchFamily="34" charset="-122"/>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2550881" cy="1589232"/>
          </a:xfrm>
        </p:spPr>
        <p:txBody>
          <a:bodyPr/>
          <a:lstStyle/>
          <a:p>
            <a:r>
              <a:rPr lang="zh-CN" altLang="en-US" sz="1200" b="0" i="0" dirty="0">
                <a:solidFill>
                  <a:srgbClr val="101214"/>
                </a:solidFill>
                <a:effectLst/>
                <a:latin typeface="微软雅黑" panose="020B0503020204020204" pitchFamily="34" charset="-122"/>
                <a:ea typeface="微软雅黑" panose="020B0503020204020204" pitchFamily="34" charset="-122"/>
              </a:rPr>
              <a:t>他们在一场微软面向初创公司的研讨会上找到了答案</a:t>
            </a:r>
            <a:r>
              <a:rPr lang="zh-CN" altLang="en-US" sz="1200" dirty="0">
                <a:solidFill>
                  <a:srgbClr val="101214"/>
                </a:solidFill>
                <a:latin typeface="微软雅黑" panose="020B0503020204020204" pitchFamily="34" charset="-122"/>
                <a:ea typeface="微软雅黑" panose="020B0503020204020204" pitchFamily="34" charset="-122"/>
              </a:rPr>
              <a:t>：</a:t>
            </a:r>
            <a:r>
              <a:rPr lang="zh-CN" altLang="en-US" sz="1200" b="0" i="0" dirty="0">
                <a:solidFill>
                  <a:srgbClr val="101214"/>
                </a:solidFill>
                <a:effectLst/>
                <a:latin typeface="微软雅黑" panose="020B0503020204020204" pitchFamily="34" charset="-122"/>
                <a:ea typeface="微软雅黑" panose="020B0503020204020204" pitchFamily="34" charset="-122"/>
              </a:rPr>
              <a:t>微软 </a:t>
            </a:r>
            <a:r>
              <a:rPr lang="en-US" altLang="zh-CN" sz="1200" b="0" i="0" dirty="0">
                <a:solidFill>
                  <a:srgbClr val="101214"/>
                </a:solidFill>
                <a:effectLst/>
                <a:latin typeface="微软雅黑" panose="020B0503020204020204" pitchFamily="34" charset="-122"/>
                <a:ea typeface="微软雅黑" panose="020B0503020204020204" pitchFamily="34" charset="-122"/>
              </a:rPr>
              <a:t>Azure OpenAI Service </a:t>
            </a:r>
            <a:r>
              <a:rPr lang="zh-CN" altLang="en-US" sz="1200" dirty="0">
                <a:solidFill>
                  <a:srgbClr val="101214"/>
                </a:solidFill>
                <a:latin typeface="微软雅黑" panose="020B0503020204020204" pitchFamily="34" charset="-122"/>
                <a:ea typeface="微软雅黑" panose="020B0503020204020204" pitchFamily="34" charset="-122"/>
              </a:rPr>
              <a:t>可匹配</a:t>
            </a:r>
            <a:r>
              <a:rPr lang="zh-CN" altLang="en-US" sz="1200" b="0" i="0" dirty="0">
                <a:solidFill>
                  <a:srgbClr val="101214"/>
                </a:solidFill>
                <a:effectLst/>
                <a:latin typeface="微软雅黑" panose="020B0503020204020204" pitchFamily="34" charset="-122"/>
                <a:ea typeface="微软雅黑" panose="020B0503020204020204" pitchFamily="34" charset="-122"/>
              </a:rPr>
              <a:t> </a:t>
            </a:r>
            <a:r>
              <a:rPr lang="en-US" altLang="zh-CN" sz="1200" b="0" i="0" dirty="0" err="1">
                <a:solidFill>
                  <a:srgbClr val="101214"/>
                </a:solidFill>
                <a:effectLst/>
                <a:latin typeface="微软雅黑" panose="020B0503020204020204" pitchFamily="34" charset="-122"/>
                <a:ea typeface="微软雅黑" panose="020B0503020204020204" pitchFamily="34" charset="-122"/>
              </a:rPr>
              <a:t>Trelent</a:t>
            </a:r>
            <a:r>
              <a:rPr lang="en-US" altLang="zh-CN" sz="1200" b="0" i="0" dirty="0">
                <a:solidFill>
                  <a:srgbClr val="101214"/>
                </a:solidFill>
                <a:effectLst/>
                <a:latin typeface="微软雅黑" panose="020B0503020204020204" pitchFamily="34" charset="-122"/>
                <a:ea typeface="微软雅黑" panose="020B0503020204020204" pitchFamily="34" charset="-122"/>
              </a:rPr>
              <a:t> </a:t>
            </a:r>
            <a:r>
              <a:rPr lang="zh-CN" altLang="en-US" sz="1200" dirty="0">
                <a:solidFill>
                  <a:srgbClr val="101214"/>
                </a:solidFill>
                <a:latin typeface="微软雅黑" panose="020B0503020204020204" pitchFamily="34" charset="-122"/>
                <a:ea typeface="微软雅黑" panose="020B0503020204020204" pitchFamily="34" charset="-122"/>
              </a:rPr>
              <a:t>正在</a:t>
            </a:r>
            <a:r>
              <a:rPr lang="zh-CN" altLang="en-US" sz="1200" b="0" i="0" dirty="0">
                <a:solidFill>
                  <a:srgbClr val="101214"/>
                </a:solidFill>
                <a:effectLst/>
                <a:latin typeface="微软雅黑" panose="020B0503020204020204" pitchFamily="34" charset="-122"/>
                <a:ea typeface="微软雅黑" panose="020B0503020204020204" pitchFamily="34" charset="-122"/>
              </a:rPr>
              <a:t>使用的强大的 </a:t>
            </a:r>
            <a:r>
              <a:rPr lang="en-US" altLang="zh-CN" sz="1200" b="0" i="0" dirty="0">
                <a:solidFill>
                  <a:srgbClr val="101214"/>
                </a:solidFill>
                <a:effectLst/>
                <a:latin typeface="微软雅黑" panose="020B0503020204020204" pitchFamily="34" charset="-122"/>
                <a:ea typeface="微软雅黑" panose="020B0503020204020204" pitchFamily="34" charset="-122"/>
              </a:rPr>
              <a:t>OpenAI </a:t>
            </a:r>
            <a:r>
              <a:rPr lang="zh-CN" altLang="en-US" sz="1200" b="0" i="0" dirty="0">
                <a:solidFill>
                  <a:srgbClr val="101214"/>
                </a:solidFill>
                <a:effectLst/>
                <a:latin typeface="微软雅黑" panose="020B0503020204020204" pitchFamily="34" charset="-122"/>
                <a:ea typeface="微软雅黑" panose="020B0503020204020204" pitchFamily="34" charset="-122"/>
              </a:rPr>
              <a:t>算法和 </a:t>
            </a:r>
            <a:r>
              <a:rPr lang="en-US" altLang="zh-CN" sz="1200" b="0" i="0" dirty="0">
                <a:solidFill>
                  <a:srgbClr val="101214"/>
                </a:solidFill>
                <a:effectLst/>
                <a:latin typeface="微软雅黑" panose="020B0503020204020204" pitchFamily="34" charset="-122"/>
                <a:ea typeface="微软雅黑" panose="020B0503020204020204" pitchFamily="34" charset="-122"/>
              </a:rPr>
              <a:t>Azure </a:t>
            </a:r>
            <a:r>
              <a:rPr lang="zh-CN" altLang="en-US" sz="1200" b="0" i="0" dirty="0">
                <a:solidFill>
                  <a:srgbClr val="101214"/>
                </a:solidFill>
                <a:effectLst/>
                <a:latin typeface="微软雅黑" panose="020B0503020204020204" pitchFamily="34" charset="-122"/>
                <a:ea typeface="微软雅黑" panose="020B0503020204020204" pitchFamily="34" charset="-122"/>
              </a:rPr>
              <a:t>安全防护、安全</a:t>
            </a:r>
            <a:r>
              <a:rPr lang="zh-CN" altLang="en-US" sz="1200" dirty="0">
                <a:solidFill>
                  <a:srgbClr val="101214"/>
                </a:solidFill>
                <a:latin typeface="微软雅黑" panose="020B0503020204020204" pitchFamily="34" charset="-122"/>
                <a:ea typeface="微软雅黑" panose="020B0503020204020204" pitchFamily="34" charset="-122"/>
              </a:rPr>
              <a:t>管控技术，还可以凭借 </a:t>
            </a:r>
            <a:r>
              <a:rPr lang="en-US" altLang="zh-CN" sz="1200" dirty="0">
                <a:solidFill>
                  <a:srgbClr val="101214"/>
                </a:solidFill>
                <a:latin typeface="微软雅黑" panose="020B0503020204020204" pitchFamily="34" charset="-122"/>
                <a:ea typeface="微软雅黑" panose="020B0503020204020204" pitchFamily="34" charset="-122"/>
              </a:rPr>
              <a:t>Azure </a:t>
            </a:r>
            <a:r>
              <a:rPr lang="zh-CN" altLang="en-US" sz="1200" b="0" i="0" dirty="0">
                <a:solidFill>
                  <a:srgbClr val="101214"/>
                </a:solidFill>
                <a:effectLst/>
                <a:latin typeface="微软雅黑" panose="020B0503020204020204" pitchFamily="34" charset="-122"/>
                <a:ea typeface="微软雅黑" panose="020B0503020204020204" pitchFamily="34" charset="-122"/>
              </a:rPr>
              <a:t>全球可用的优势，与初创公司现有的解决方案形成合力。</a:t>
            </a:r>
            <a:endParaRPr lang="en-US" sz="1200" dirty="0">
              <a:latin typeface="微软雅黑" panose="020B0503020204020204" pitchFamily="34" charset="-122"/>
              <a:ea typeface="微软雅黑" panose="020B0503020204020204" pitchFamily="34" charset="-122"/>
            </a:endParaRP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005738" y="5161973"/>
            <a:ext cx="2757175" cy="1470009"/>
          </a:xfrm>
        </p:spPr>
        <p:txBody>
          <a:bodyPr/>
          <a:lstStyle/>
          <a:p>
            <a:r>
              <a:rPr lang="zh-CN" altLang="en-US" sz="1200" dirty="0">
                <a:latin typeface="微软雅黑" panose="020B0503020204020204" pitchFamily="34" charset="-122"/>
                <a:ea typeface="微软雅黑" panose="020B0503020204020204" pitchFamily="34" charset="-122"/>
              </a:rPr>
              <a:t>有了 </a:t>
            </a:r>
            <a:r>
              <a:rPr lang="en-US" altLang="zh-CN" sz="1200" dirty="0">
                <a:latin typeface="微软雅黑" panose="020B0503020204020204" pitchFamily="34" charset="-122"/>
                <a:ea typeface="微软雅黑" panose="020B0503020204020204" pitchFamily="34" charset="-122"/>
              </a:rPr>
              <a:t>Azure OpenAI Service </a:t>
            </a:r>
            <a:r>
              <a:rPr lang="zh-CN" altLang="en-US" sz="1200" dirty="0">
                <a:latin typeface="微软雅黑" panose="020B0503020204020204" pitchFamily="34" charset="-122"/>
                <a:ea typeface="微软雅黑" panose="020B0503020204020204" pitchFamily="34" charset="-122"/>
              </a:rPr>
              <a:t>的支持</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Trelent</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的方案在内容过滤、安全性提升和响应时间缩减方面</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从</a:t>
            </a:r>
            <a:r>
              <a:rPr lang="en-US" altLang="zh-CN" sz="1200" dirty="0">
                <a:latin typeface="微软雅黑" panose="020B0503020204020204" pitchFamily="34" charset="-122"/>
                <a:ea typeface="微软雅黑" panose="020B0503020204020204" pitchFamily="34" charset="-122"/>
              </a:rPr>
              <a:t>1-3</a:t>
            </a:r>
            <a:r>
              <a:rPr lang="zh-CN" altLang="en-US" sz="1200" dirty="0">
                <a:latin typeface="微软雅黑" panose="020B0503020204020204" pitchFamily="34" charset="-122"/>
                <a:ea typeface="微软雅黑" panose="020B0503020204020204" pitchFamily="34" charset="-122"/>
              </a:rPr>
              <a:t>秒下降到平均</a:t>
            </a:r>
            <a:r>
              <a:rPr lang="en-US" altLang="zh-CN" sz="1200" dirty="0">
                <a:latin typeface="微软雅黑" panose="020B0503020204020204" pitchFamily="34" charset="-122"/>
                <a:ea typeface="微软雅黑" panose="020B0503020204020204" pitchFamily="34" charset="-122"/>
              </a:rPr>
              <a:t>750</a:t>
            </a:r>
            <a:r>
              <a:rPr lang="zh-CN" altLang="en-US" sz="1200" dirty="0">
                <a:latin typeface="微软雅黑" panose="020B0503020204020204" pitchFamily="34" charset="-122"/>
                <a:ea typeface="微软雅黑" panose="020B0503020204020204" pitchFamily="34" charset="-122"/>
              </a:rPr>
              <a:t>毫秒</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都受益颇深。这些企业级功能极大地解放了 </a:t>
            </a:r>
            <a:r>
              <a:rPr lang="en-US" altLang="zh-CN" sz="1200" dirty="0" err="1">
                <a:latin typeface="微软雅黑" panose="020B0503020204020204" pitchFamily="34" charset="-122"/>
                <a:ea typeface="微软雅黑" panose="020B0503020204020204" pitchFamily="34" charset="-122"/>
              </a:rPr>
              <a:t>Trelent</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工程师的生产力，使他们可以专注于核心创新业务。</a:t>
            </a:r>
            <a:endParaRPr lang="en-US" sz="1200" dirty="0">
              <a:latin typeface="微软雅黑" panose="020B0503020204020204" pitchFamily="34" charset="-122"/>
              <a:ea typeface="微软雅黑" panose="020B0503020204020204" pitchFamily="34" charset="-122"/>
            </a:endParaRPr>
          </a:p>
        </p:txBody>
      </p:sp>
      <p:pic>
        <p:nvPicPr>
          <p:cNvPr id="6" name="Picture 7" descr="Logo, company name&#10;&#10;Description automatically generated">
            <a:extLst>
              <a:ext uri="{FF2B5EF4-FFF2-40B4-BE49-F238E27FC236}">
                <a16:creationId xmlns:a16="http://schemas.microsoft.com/office/drawing/2014/main" id="{C2C6917F-6EEE-7618-C3B5-F1689CB3E06F}"/>
              </a:ext>
            </a:extLst>
          </p:cNvPr>
          <p:cNvPicPr>
            <a:picLocks noGrp="1" noChangeAspect="1"/>
          </p:cNvPicPr>
          <p:nvPr>
            <p:ph type="pic" sz="quarter" idx="23"/>
          </p:nvPr>
        </p:nvPicPr>
        <p:blipFill rotWithShape="1">
          <a:blip r:embed="rId5"/>
          <a:srcRect/>
          <a:stretch/>
        </p:blipFill>
        <p:spPr/>
      </p:pic>
    </p:spTree>
    <p:extLst>
      <p:ext uri="{BB962C8B-B14F-4D97-AF65-F5344CB8AC3E}">
        <p14:creationId xmlns:p14="http://schemas.microsoft.com/office/powerpoint/2010/main" val="15192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Text&#10;&#10;Description automatically generated">
            <a:extLst>
              <a:ext uri="{FF2B5EF4-FFF2-40B4-BE49-F238E27FC236}">
                <a16:creationId xmlns:a16="http://schemas.microsoft.com/office/drawing/2014/main" id="{49859CB0-18B4-6AFE-2FF6-5A18E64584E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32710" y="2489891"/>
            <a:ext cx="3135163" cy="4061662"/>
          </a:xfrm>
          <a:prstGeom prst="rect">
            <a:avLst/>
          </a:prstGeom>
          <a:ln>
            <a:solidFill>
              <a:schemeClr val="tx1"/>
            </a:solidFill>
          </a:ln>
        </p:spPr>
      </p:pic>
      <p:pic>
        <p:nvPicPr>
          <p:cNvPr id="4" name="Picture 71">
            <a:extLst>
              <a:ext uri="{FF2B5EF4-FFF2-40B4-BE49-F238E27FC236}">
                <a16:creationId xmlns:a16="http://schemas.microsoft.com/office/drawing/2014/main" id="{30995DFB-47F5-F874-B86F-77293A93223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18740" y="3681859"/>
            <a:ext cx="1708144" cy="1124180"/>
          </a:xfrm>
          <a:prstGeom prst="rect">
            <a:avLst/>
          </a:prstGeom>
        </p:spPr>
      </p:pic>
      <p:pic>
        <p:nvPicPr>
          <p:cNvPr id="6" name="Picture 116">
            <a:extLst>
              <a:ext uri="{FF2B5EF4-FFF2-40B4-BE49-F238E27FC236}">
                <a16:creationId xmlns:a16="http://schemas.microsoft.com/office/drawing/2014/main" id="{5A96C1EB-2D25-954A-9D1C-F70B63CB65EE}"/>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574640" y="4461086"/>
            <a:ext cx="1708144" cy="1124180"/>
          </a:xfrm>
          <a:prstGeom prst="rect">
            <a:avLst/>
          </a:prstGeom>
        </p:spPr>
      </p:pic>
      <p:grpSp>
        <p:nvGrpSpPr>
          <p:cNvPr id="7" name="Table">
            <a:extLst>
              <a:ext uri="{FF2B5EF4-FFF2-40B4-BE49-F238E27FC236}">
                <a16:creationId xmlns:a16="http://schemas.microsoft.com/office/drawing/2014/main" id="{4FAD5A98-1329-5A0A-9722-73D58DCF799F}"/>
              </a:ext>
            </a:extLst>
          </p:cNvPr>
          <p:cNvGrpSpPr/>
          <p:nvPr/>
        </p:nvGrpSpPr>
        <p:grpSpPr>
          <a:xfrm>
            <a:off x="10017466" y="3476566"/>
            <a:ext cx="1697785" cy="2626446"/>
            <a:chOff x="266697" y="1270000"/>
            <a:chExt cx="9372603" cy="1314785"/>
          </a:xfrm>
          <a:solidFill>
            <a:schemeClr val="tx1"/>
          </a:solidFill>
        </p:grpSpPr>
        <p:sp>
          <p:nvSpPr>
            <p:cNvPr id="8" name="Cell_1_1">
              <a:extLst>
                <a:ext uri="{FF2B5EF4-FFF2-40B4-BE49-F238E27FC236}">
                  <a16:creationId xmlns:a16="http://schemas.microsoft.com/office/drawing/2014/main" id="{581F2C62-DA9D-FDFC-3507-3C7440776908}"/>
                </a:ext>
              </a:extLst>
            </p:cNvPr>
            <p:cNvSpPr/>
            <p:nvPr/>
          </p:nvSpPr>
          <p:spPr bwMode="gray">
            <a:xfrm>
              <a:off x="266700" y="1270000"/>
              <a:ext cx="3785953"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1"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9" name="Cell_1_2">
              <a:extLst>
                <a:ext uri="{FF2B5EF4-FFF2-40B4-BE49-F238E27FC236}">
                  <a16:creationId xmlns:a16="http://schemas.microsoft.com/office/drawing/2014/main" id="{8F536183-2759-4C36-1D3F-291642CDF612}"/>
                </a:ext>
              </a:extLst>
            </p:cNvPr>
            <p:cNvSpPr/>
            <p:nvPr/>
          </p:nvSpPr>
          <p:spPr bwMode="gray">
            <a:xfrm>
              <a:off x="4138283" y="1270000"/>
              <a:ext cx="2707704"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rgbClr val="003C50"/>
                  </a:solidFill>
                  <a:effectLst/>
                  <a:uLnTx/>
                  <a:uFillTx/>
                  <a:latin typeface="Roboto" panose="02000000000000000000" pitchFamily="2" charset="0"/>
                  <a:ea typeface="+mn-ea"/>
                  <a:cs typeface="+mn-cs"/>
                </a:rPr>
                <a:t>2021</a:t>
              </a:r>
            </a:p>
          </p:txBody>
        </p:sp>
        <p:sp>
          <p:nvSpPr>
            <p:cNvPr id="10" name="Cell_1_3">
              <a:extLst>
                <a:ext uri="{FF2B5EF4-FFF2-40B4-BE49-F238E27FC236}">
                  <a16:creationId xmlns:a16="http://schemas.microsoft.com/office/drawing/2014/main" id="{67706198-445F-52D0-2E22-4016A8A63656}"/>
                </a:ext>
              </a:extLst>
            </p:cNvPr>
            <p:cNvSpPr/>
            <p:nvPr/>
          </p:nvSpPr>
          <p:spPr bwMode="gray">
            <a:xfrm>
              <a:off x="6846027" y="1270000"/>
              <a:ext cx="279327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rgbClr val="003C50"/>
                  </a:solidFill>
                  <a:effectLst/>
                  <a:uLnTx/>
                  <a:uFillTx/>
                  <a:latin typeface="Roboto" panose="02000000000000000000" pitchFamily="2" charset="0"/>
                  <a:ea typeface="+mn-ea"/>
                  <a:cs typeface="+mn-cs"/>
                </a:rPr>
                <a:t>QU 1 2022</a:t>
              </a:r>
            </a:p>
          </p:txBody>
        </p:sp>
        <p:sp>
          <p:nvSpPr>
            <p:cNvPr id="11" name="Cell_2_1">
              <a:extLst>
                <a:ext uri="{FF2B5EF4-FFF2-40B4-BE49-F238E27FC236}">
                  <a16:creationId xmlns:a16="http://schemas.microsoft.com/office/drawing/2014/main" id="{C648C033-A572-9FC7-A2FA-38AA25C44EED}"/>
                </a:ext>
              </a:extLst>
            </p:cNvPr>
            <p:cNvSpPr/>
            <p:nvPr/>
          </p:nvSpPr>
          <p:spPr bwMode="gray">
            <a:xfrm>
              <a:off x="266700" y="1532957"/>
              <a:ext cx="3785953"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lvl="0">
                <a:defRPr/>
              </a:pPr>
              <a:r>
                <a:rPr lang="zh-CN" altLang="en-US" sz="1000" dirty="0">
                  <a:solidFill>
                    <a:srgbClr val="003C50"/>
                  </a:solidFill>
                  <a:latin typeface="Roboto" panose="02000000000000000000" pitchFamily="2" charset="0"/>
                </a:rPr>
                <a:t>德国汉莎航空公司
</a:t>
              </a:r>
              <a:endParaRPr kumimoji="0" lang="de-DE" sz="1000" b="0" i="0" u="none" strike="noStrike" kern="1200" cap="none" spc="0" normalizeH="0" baseline="0" noProof="0" dirty="0">
                <a:ln>
                  <a:noFill/>
                </a:ln>
                <a:solidFill>
                  <a:srgbClr val="003C50"/>
                </a:solidFill>
                <a:effectLst/>
                <a:uLnTx/>
                <a:uFillTx/>
                <a:latin typeface="Roboto" panose="02000000000000000000" pitchFamily="2" charset="0"/>
                <a:ea typeface="+mn-ea"/>
                <a:cs typeface="+mn-cs"/>
              </a:endParaRPr>
            </a:p>
          </p:txBody>
        </p:sp>
        <p:sp>
          <p:nvSpPr>
            <p:cNvPr id="12" name="Cell_2_2">
              <a:extLst>
                <a:ext uri="{FF2B5EF4-FFF2-40B4-BE49-F238E27FC236}">
                  <a16:creationId xmlns:a16="http://schemas.microsoft.com/office/drawing/2014/main" id="{05F544BF-5E11-D4F6-C973-EB3EFDE7B4CD}"/>
                </a:ext>
              </a:extLst>
            </p:cNvPr>
            <p:cNvSpPr/>
            <p:nvPr/>
          </p:nvSpPr>
          <p:spPr bwMode="gray">
            <a:xfrm>
              <a:off x="4052733" y="1532957"/>
              <a:ext cx="279328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3" name="Cell_2_3">
              <a:extLst>
                <a:ext uri="{FF2B5EF4-FFF2-40B4-BE49-F238E27FC236}">
                  <a16:creationId xmlns:a16="http://schemas.microsoft.com/office/drawing/2014/main" id="{D3A75439-008D-EBC4-1A7F-D5115C329B2C}"/>
                </a:ext>
              </a:extLst>
            </p:cNvPr>
            <p:cNvSpPr/>
            <p:nvPr/>
          </p:nvSpPr>
          <p:spPr bwMode="gray">
            <a:xfrm>
              <a:off x="6846027" y="1532957"/>
              <a:ext cx="2793273"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4" name="Cell_3_1">
              <a:extLst>
                <a:ext uri="{FF2B5EF4-FFF2-40B4-BE49-F238E27FC236}">
                  <a16:creationId xmlns:a16="http://schemas.microsoft.com/office/drawing/2014/main" id="{6794215A-6C76-ECB1-BBE8-B2BE89AC1F95}"/>
                </a:ext>
              </a:extLst>
            </p:cNvPr>
            <p:cNvSpPr/>
            <p:nvPr/>
          </p:nvSpPr>
          <p:spPr bwMode="gray">
            <a:xfrm>
              <a:off x="266700" y="1795914"/>
              <a:ext cx="373573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rgbClr val="003C50"/>
                  </a:solidFill>
                  <a:effectLst/>
                  <a:uLnTx/>
                  <a:uFillTx/>
                  <a:latin typeface="Roboto" panose="02000000000000000000" pitchFamily="2" charset="0"/>
                  <a:ea typeface="+mn-ea"/>
                  <a:cs typeface="+mn-cs"/>
                </a:rPr>
                <a:t>Heckler</a:t>
              </a:r>
              <a:r>
                <a:rPr kumimoji="0" lang="de-DE" sz="1000" b="0" i="0" u="none" strike="noStrike" kern="1200" cap="none" spc="0" normalizeH="0" baseline="0" noProof="0" dirty="0">
                  <a:ln>
                    <a:noFill/>
                  </a:ln>
                  <a:solidFill>
                    <a:srgbClr val="003C50"/>
                  </a:solidFill>
                  <a:effectLst/>
                  <a:uLnTx/>
                  <a:uFillTx/>
                  <a:latin typeface="Roboto" panose="02000000000000000000" pitchFamily="2" charset="0"/>
                  <a:ea typeface="+mn-ea"/>
                  <a:cs typeface="+mn-cs"/>
                </a:rPr>
                <a:t> &amp; Koch AG</a:t>
              </a:r>
            </a:p>
          </p:txBody>
        </p:sp>
        <p:sp>
          <p:nvSpPr>
            <p:cNvPr id="15" name="Cell_3_2">
              <a:extLst>
                <a:ext uri="{FF2B5EF4-FFF2-40B4-BE49-F238E27FC236}">
                  <a16:creationId xmlns:a16="http://schemas.microsoft.com/office/drawing/2014/main" id="{5865CD7F-410D-E895-9F75-B98A769C5347}"/>
                </a:ext>
              </a:extLst>
            </p:cNvPr>
            <p:cNvSpPr/>
            <p:nvPr/>
          </p:nvSpPr>
          <p:spPr bwMode="gray">
            <a:xfrm>
              <a:off x="4052720" y="1795914"/>
              <a:ext cx="279328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6" name="Cell_3_3">
              <a:extLst>
                <a:ext uri="{FF2B5EF4-FFF2-40B4-BE49-F238E27FC236}">
                  <a16:creationId xmlns:a16="http://schemas.microsoft.com/office/drawing/2014/main" id="{EEE3ADF9-1B7B-D19A-DE25-88F7149BFFF4}"/>
                </a:ext>
              </a:extLst>
            </p:cNvPr>
            <p:cNvSpPr/>
            <p:nvPr/>
          </p:nvSpPr>
          <p:spPr bwMode="gray">
            <a:xfrm>
              <a:off x="6846020" y="1795914"/>
              <a:ext cx="2793277"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7" name="Cell_4_1">
              <a:extLst>
                <a:ext uri="{FF2B5EF4-FFF2-40B4-BE49-F238E27FC236}">
                  <a16:creationId xmlns:a16="http://schemas.microsoft.com/office/drawing/2014/main" id="{E2A69BC7-09CC-8BAA-1680-0AF50C168301}"/>
                </a:ext>
              </a:extLst>
            </p:cNvPr>
            <p:cNvSpPr/>
            <p:nvPr/>
          </p:nvSpPr>
          <p:spPr bwMode="gray">
            <a:xfrm>
              <a:off x="266697" y="2058871"/>
              <a:ext cx="3871556"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lvl="0">
                <a:defRPr/>
              </a:pPr>
              <a:r>
                <a:rPr lang="zh-CN" altLang="en-US" sz="1000" dirty="0">
                  <a:solidFill>
                    <a:srgbClr val="003C50"/>
                  </a:solidFill>
                  <a:latin typeface="Roboto" panose="02000000000000000000" pitchFamily="2" charset="0"/>
                </a:rPr>
                <a:t>莱茵金属股份公司
</a:t>
              </a:r>
              <a:endParaRPr kumimoji="0" lang="de-DE" sz="1000" b="0" i="0" u="none" strike="noStrike" kern="1200" cap="none" spc="0" normalizeH="0" baseline="0" noProof="0" dirty="0">
                <a:ln>
                  <a:noFill/>
                </a:ln>
                <a:solidFill>
                  <a:srgbClr val="003C50"/>
                </a:solidFill>
                <a:effectLst/>
                <a:uLnTx/>
                <a:uFillTx/>
                <a:latin typeface="Roboto" panose="02000000000000000000" pitchFamily="2" charset="0"/>
                <a:ea typeface="+mn-ea"/>
                <a:cs typeface="+mn-cs"/>
              </a:endParaRPr>
            </a:p>
          </p:txBody>
        </p:sp>
        <p:sp>
          <p:nvSpPr>
            <p:cNvPr id="18" name="Cell_4_2">
              <a:extLst>
                <a:ext uri="{FF2B5EF4-FFF2-40B4-BE49-F238E27FC236}">
                  <a16:creationId xmlns:a16="http://schemas.microsoft.com/office/drawing/2014/main" id="{5B7282A7-F9A2-9687-2991-2D097049AFB3}"/>
                </a:ext>
              </a:extLst>
            </p:cNvPr>
            <p:cNvSpPr/>
            <p:nvPr/>
          </p:nvSpPr>
          <p:spPr bwMode="gray">
            <a:xfrm>
              <a:off x="4138283" y="2058871"/>
              <a:ext cx="2707711"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9" name="Cell_4_3">
              <a:extLst>
                <a:ext uri="{FF2B5EF4-FFF2-40B4-BE49-F238E27FC236}">
                  <a16:creationId xmlns:a16="http://schemas.microsoft.com/office/drawing/2014/main" id="{A9990AAE-A1BA-80E6-4874-94AB76E75960}"/>
                </a:ext>
              </a:extLst>
            </p:cNvPr>
            <p:cNvSpPr/>
            <p:nvPr/>
          </p:nvSpPr>
          <p:spPr bwMode="gray">
            <a:xfrm>
              <a:off x="6846020" y="2058871"/>
              <a:ext cx="279328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20" name="Cell_5_1">
              <a:extLst>
                <a:ext uri="{FF2B5EF4-FFF2-40B4-BE49-F238E27FC236}">
                  <a16:creationId xmlns:a16="http://schemas.microsoft.com/office/drawing/2014/main" id="{E5ADEF58-A295-2982-5A13-DDEB759A827D}"/>
                </a:ext>
              </a:extLst>
            </p:cNvPr>
            <p:cNvSpPr/>
            <p:nvPr/>
          </p:nvSpPr>
          <p:spPr bwMode="gray">
            <a:xfrm>
              <a:off x="266702" y="2321828"/>
              <a:ext cx="3785954"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rPr>
                <a:t>...</a:t>
              </a:r>
            </a:p>
          </p:txBody>
        </p:sp>
        <p:sp>
          <p:nvSpPr>
            <p:cNvPr id="21" name="Cell_5_2">
              <a:extLst>
                <a:ext uri="{FF2B5EF4-FFF2-40B4-BE49-F238E27FC236}">
                  <a16:creationId xmlns:a16="http://schemas.microsoft.com/office/drawing/2014/main" id="{ECF4C6B8-3DA2-CDBC-8E8A-D3F25B2BB5B5}"/>
                </a:ext>
              </a:extLst>
            </p:cNvPr>
            <p:cNvSpPr/>
            <p:nvPr/>
          </p:nvSpPr>
          <p:spPr bwMode="gray">
            <a:xfrm>
              <a:off x="4188536" y="2321828"/>
              <a:ext cx="2657458"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22" name="Cell_5_3">
              <a:extLst>
                <a:ext uri="{FF2B5EF4-FFF2-40B4-BE49-F238E27FC236}">
                  <a16:creationId xmlns:a16="http://schemas.microsoft.com/office/drawing/2014/main" id="{22734AA4-DCFE-DC51-40E4-AE2ECF46BB45}"/>
                </a:ext>
              </a:extLst>
            </p:cNvPr>
            <p:cNvSpPr/>
            <p:nvPr/>
          </p:nvSpPr>
          <p:spPr bwMode="gray">
            <a:xfrm>
              <a:off x="6515100" y="2321828"/>
              <a:ext cx="312420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cxnSp>
          <p:nvCxnSpPr>
            <p:cNvPr id="23" name="line_1">
              <a:extLst>
                <a:ext uri="{FF2B5EF4-FFF2-40B4-BE49-F238E27FC236}">
                  <a16:creationId xmlns:a16="http://schemas.microsoft.com/office/drawing/2014/main" id="{77D3CB5C-78AE-33A9-008F-BA74FF7DBDFD}"/>
                </a:ext>
              </a:extLst>
            </p:cNvPr>
            <p:cNvCxnSpPr>
              <a:cxnSpLocks/>
            </p:cNvCxnSpPr>
            <p:nvPr/>
          </p:nvCxnSpPr>
          <p:spPr>
            <a:xfrm>
              <a:off x="4052687" y="1270000"/>
              <a:ext cx="135852" cy="1314784"/>
            </a:xfrm>
            <a:prstGeom prst="line">
              <a:avLst/>
            </a:prstGeom>
            <a:grpFill/>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line_2">
              <a:extLst>
                <a:ext uri="{FF2B5EF4-FFF2-40B4-BE49-F238E27FC236}">
                  <a16:creationId xmlns:a16="http://schemas.microsoft.com/office/drawing/2014/main" id="{E1ED05C8-1C05-0BC6-7F73-7B02FE1135EE}"/>
                </a:ext>
              </a:extLst>
            </p:cNvPr>
            <p:cNvCxnSpPr>
              <a:cxnSpLocks/>
            </p:cNvCxnSpPr>
            <p:nvPr/>
          </p:nvCxnSpPr>
          <p:spPr>
            <a:xfrm>
              <a:off x="6846020" y="1270000"/>
              <a:ext cx="0" cy="1314784"/>
            </a:xfrm>
            <a:prstGeom prst="line">
              <a:avLst/>
            </a:prstGeom>
            <a:grpFill/>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horizontal_line_header_upper_pagebreak">
              <a:extLst>
                <a:ext uri="{FF2B5EF4-FFF2-40B4-BE49-F238E27FC236}">
                  <a16:creationId xmlns:a16="http://schemas.microsoft.com/office/drawing/2014/main" id="{1454E80B-5AAF-CCBE-9829-8716C59FFECD}"/>
                </a:ext>
              </a:extLst>
            </p:cNvPr>
            <p:cNvCxnSpPr/>
            <p:nvPr/>
          </p:nvCxnSpPr>
          <p:spPr>
            <a:xfrm>
              <a:off x="266700" y="1270000"/>
              <a:ext cx="9372600" cy="0"/>
            </a:xfrm>
            <a:prstGeom prst="line">
              <a:avLst/>
            </a:prstGeom>
            <a:grpFill/>
            <a:ln w="12700">
              <a:solidFill>
                <a:srgbClr val="003C50"/>
              </a:solidFill>
            </a:ln>
          </p:spPr>
          <p:style>
            <a:lnRef idx="1">
              <a:schemeClr val="accent1"/>
            </a:lnRef>
            <a:fillRef idx="0">
              <a:schemeClr val="accent1"/>
            </a:fillRef>
            <a:effectRef idx="0">
              <a:schemeClr val="accent1"/>
            </a:effectRef>
            <a:fontRef idx="minor">
              <a:schemeClr val="tx1"/>
            </a:fontRef>
          </p:style>
        </p:cxnSp>
        <p:cxnSp>
          <p:nvCxnSpPr>
            <p:cNvPr id="26" name="horizontal_line_header_lower_pagebreak">
              <a:extLst>
                <a:ext uri="{FF2B5EF4-FFF2-40B4-BE49-F238E27FC236}">
                  <a16:creationId xmlns:a16="http://schemas.microsoft.com/office/drawing/2014/main" id="{8AEBF87B-99F2-A8D9-A7D1-1DDD460557A2}"/>
                </a:ext>
              </a:extLst>
            </p:cNvPr>
            <p:cNvCxnSpPr/>
            <p:nvPr/>
          </p:nvCxnSpPr>
          <p:spPr>
            <a:xfrm>
              <a:off x="266700" y="1532957"/>
              <a:ext cx="9372600" cy="0"/>
            </a:xfrm>
            <a:prstGeom prst="line">
              <a:avLst/>
            </a:prstGeom>
            <a:grpFill/>
            <a:ln w="12700">
              <a:solidFill>
                <a:srgbClr val="003C50"/>
              </a:solidFill>
            </a:ln>
          </p:spPr>
          <p:style>
            <a:lnRef idx="1">
              <a:schemeClr val="accent1"/>
            </a:lnRef>
            <a:fillRef idx="0">
              <a:schemeClr val="accent1"/>
            </a:fillRef>
            <a:effectRef idx="0">
              <a:schemeClr val="accent1"/>
            </a:effectRef>
            <a:fontRef idx="minor">
              <a:schemeClr val="tx1"/>
            </a:fontRef>
          </p:style>
        </p:cxnSp>
        <p:cxnSp>
          <p:nvCxnSpPr>
            <p:cNvPr id="27" name="horizontal_line_bottom">
              <a:extLst>
                <a:ext uri="{FF2B5EF4-FFF2-40B4-BE49-F238E27FC236}">
                  <a16:creationId xmlns:a16="http://schemas.microsoft.com/office/drawing/2014/main" id="{1C7B13EF-C241-A5B9-F3C8-87526803C04F}"/>
                </a:ext>
              </a:extLst>
            </p:cNvPr>
            <p:cNvCxnSpPr/>
            <p:nvPr/>
          </p:nvCxnSpPr>
          <p:spPr>
            <a:xfrm>
              <a:off x="266700" y="2584785"/>
              <a:ext cx="9372600" cy="0"/>
            </a:xfrm>
            <a:prstGeom prst="line">
              <a:avLst/>
            </a:prstGeom>
            <a:grpFill/>
            <a:ln w="12700">
              <a:solidFill>
                <a:srgbClr val="003C50"/>
              </a:solidFill>
            </a:ln>
          </p:spPr>
          <p:style>
            <a:lnRef idx="1">
              <a:schemeClr val="accent1"/>
            </a:lnRef>
            <a:fillRef idx="0">
              <a:schemeClr val="accent1"/>
            </a:fillRef>
            <a:effectRef idx="0">
              <a:schemeClr val="accent1"/>
            </a:effectRef>
            <a:fontRef idx="minor">
              <a:schemeClr val="tx1"/>
            </a:fontRef>
          </p:style>
        </p:cxnSp>
      </p:grpSp>
      <p:pic>
        <p:nvPicPr>
          <p:cNvPr id="28" name="Picture 212" descr="Graphical user interface, text, application&#10;&#10;Description automatically generated">
            <a:extLst>
              <a:ext uri="{FF2B5EF4-FFF2-40B4-BE49-F238E27FC236}">
                <a16:creationId xmlns:a16="http://schemas.microsoft.com/office/drawing/2014/main" id="{1E721056-D6CF-0373-D830-A22C9CFE00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607326" y="2463691"/>
            <a:ext cx="4673148" cy="4061661"/>
          </a:xfrm>
          <a:prstGeom prst="rect">
            <a:avLst/>
          </a:prstGeom>
          <a:ln>
            <a:solidFill>
              <a:schemeClr val="tx1"/>
            </a:solidFill>
          </a:ln>
        </p:spPr>
      </p:pic>
      <p:sp>
        <p:nvSpPr>
          <p:cNvPr id="29" name="TextBox 73">
            <a:extLst>
              <a:ext uri="{FF2B5EF4-FFF2-40B4-BE49-F238E27FC236}">
                <a16:creationId xmlns:a16="http://schemas.microsoft.com/office/drawing/2014/main" id="{12BAD97A-5DDD-D4CA-089A-3FD835CD7CE2}"/>
              </a:ext>
            </a:extLst>
          </p:cNvPr>
          <p:cNvSpPr txBox="1"/>
          <p:nvPr/>
        </p:nvSpPr>
        <p:spPr>
          <a:xfrm>
            <a:off x="4714384" y="4071687"/>
            <a:ext cx="3135960" cy="203132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defRPr/>
            </a:pPr>
            <a:r>
              <a:rPr lang="zh-CN" altLang="en-US" dirty="0">
                <a:solidFill>
                  <a:prstClr val="black"/>
                </a:solidFill>
              </a:rPr>
              <a:t>乌克兰危机是一个大、中或小的机会，还是一个大、中或小的风险？
</a:t>
            </a:r>
            <a:endParaRPr kumimoji="0" lang="de-DE" sz="1800" b="0" i="0" u="none" strike="noStrike" kern="1200" cap="none" spc="0" normalizeH="0" baseline="0" noProof="0" dirty="0">
              <a:ln>
                <a:noFill/>
              </a:ln>
              <a:solidFill>
                <a:prstClr val="black"/>
              </a:solidFill>
              <a:effectLst/>
              <a:uLnTx/>
              <a:uFillTx/>
              <a:latin typeface="Segoe UI"/>
              <a:ea typeface="+mn-ea"/>
              <a:cs typeface="+mn-cs"/>
            </a:endParaRPr>
          </a:p>
          <a:p>
            <a:pPr lvl="0">
              <a:defRPr/>
            </a:pPr>
            <a:r>
              <a:rPr lang="zh-CN" altLang="en-US" dirty="0">
                <a:solidFill>
                  <a:prstClr val="black"/>
                </a:solidFill>
              </a:rPr>
              <a:t>乌克兰危机是汉莎航空面临的主要风险。
</a:t>
            </a:r>
            <a:endParaRPr kumimoji="0" lang="de-DE" sz="1800" b="0" i="0" u="none" strike="noStrike" kern="1200" cap="none" spc="0" normalizeH="0" baseline="0" noProof="0" dirty="0">
              <a:ln>
                <a:noFill/>
              </a:ln>
              <a:solidFill>
                <a:prstClr val="black"/>
              </a:solidFill>
              <a:effectLst/>
              <a:highlight>
                <a:srgbClr val="D6F4D4"/>
              </a:highlight>
              <a:uLnTx/>
              <a:uFillTx/>
              <a:latin typeface="Segoe UI"/>
              <a:ea typeface="+mn-ea"/>
              <a:cs typeface="+mn-cs"/>
            </a:endParaRPr>
          </a:p>
        </p:txBody>
      </p:sp>
      <p:sp>
        <p:nvSpPr>
          <p:cNvPr id="30" name="beam_1">
            <a:extLst>
              <a:ext uri="{FF2B5EF4-FFF2-40B4-BE49-F238E27FC236}">
                <a16:creationId xmlns:a16="http://schemas.microsoft.com/office/drawing/2014/main" id="{A8F1A44A-484E-C2CE-960C-EF3C59732C0A}"/>
              </a:ext>
            </a:extLst>
          </p:cNvPr>
          <p:cNvSpPr/>
          <p:nvPr/>
        </p:nvSpPr>
        <p:spPr>
          <a:xfrm>
            <a:off x="7990252" y="2248186"/>
            <a:ext cx="3312834" cy="2272039"/>
          </a:xfrm>
          <a:custGeom>
            <a:avLst/>
            <a:gdLst/>
            <a:ahLst/>
            <a:cxnLst/>
            <a:rect l="0" t="0" r="0" b="0"/>
            <a:pathLst>
              <a:path w="3312834" h="2272039">
                <a:moveTo>
                  <a:pt x="1656418" y="2272038"/>
                </a:moveTo>
                <a:cubicBezTo>
                  <a:pt x="1584409" y="2272038"/>
                  <a:pt x="1656416" y="227204"/>
                  <a:pt x="0" y="0"/>
                </a:cubicBezTo>
                <a:lnTo>
                  <a:pt x="3312833" y="0"/>
                </a:lnTo>
                <a:cubicBezTo>
                  <a:pt x="1656416" y="227204"/>
                  <a:pt x="1728426" y="2272038"/>
                  <a:pt x="1656418" y="2272038"/>
                </a:cubicBezTo>
                <a:close/>
              </a:path>
            </a:pathLst>
          </a:cu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78">
            <a:extLst>
              <a:ext uri="{FF2B5EF4-FFF2-40B4-BE49-F238E27FC236}">
                <a16:creationId xmlns:a16="http://schemas.microsoft.com/office/drawing/2014/main" id="{AC3B8A27-4553-79F0-A2F1-9032A0CBCC39}"/>
              </a:ext>
            </a:extLst>
          </p:cNvPr>
          <p:cNvSpPr txBox="1"/>
          <p:nvPr/>
        </p:nvSpPr>
        <p:spPr>
          <a:xfrm>
            <a:off x="7990252" y="1306566"/>
            <a:ext cx="3312836" cy="738664"/>
          </a:xfrm>
          <a:prstGeom prst="rect">
            <a:avLst/>
          </a:prstGeom>
          <a:solidFill>
            <a:schemeClr val="bg1"/>
          </a:solidFill>
          <a:ln>
            <a:noFill/>
          </a:ln>
        </p:spPr>
        <p:txBody>
          <a:bodyPr wrap="square" rtlCol="0">
            <a:spAutoFit/>
          </a:bodyPr>
          <a:lstStyle/>
          <a:p>
            <a:pPr lvl="0" algn="ctr">
              <a:buClr>
                <a:srgbClr val="003C50"/>
              </a:buClr>
              <a:defRPr/>
            </a:pPr>
            <a:r>
              <a:rPr lang="zh-CN" altLang="en-US" sz="1400" dirty="0">
                <a:solidFill>
                  <a:prstClr val="white"/>
                </a:solidFill>
                <a:ea typeface="Open Sans" panose="020B0606030504020204" pitchFamily="34" charset="0"/>
                <a:cs typeface="Open Sans" panose="020B0606030504020204" pitchFamily="34" charset="0"/>
              </a:rPr>
              <a:t>通过汇总多个时间点和投资组合中所有公司的结构化结果进行投资组合评估
</a:t>
            </a:r>
            <a:endParaRPr kumimoji="0" lang="de-DE" sz="1400" b="0" i="0" u="none" strike="noStrike" kern="1200" cap="none" spc="0" normalizeH="0" baseline="0" noProof="0" dirty="0">
              <a:ln>
                <a:noFill/>
              </a:ln>
              <a:solidFill>
                <a:prstClr val="white"/>
              </a:solidFill>
              <a:effectLst/>
              <a:uLnTx/>
              <a:uFillTx/>
              <a:latin typeface="Segoe UI"/>
              <a:ea typeface="Open Sans" panose="020B0606030504020204" pitchFamily="34" charset="0"/>
              <a:cs typeface="Open Sans" panose="020B0606030504020204" pitchFamily="34" charset="0"/>
            </a:endParaRPr>
          </a:p>
        </p:txBody>
      </p:sp>
      <p:sp>
        <p:nvSpPr>
          <p:cNvPr id="32" name="beam_1">
            <a:extLst>
              <a:ext uri="{FF2B5EF4-FFF2-40B4-BE49-F238E27FC236}">
                <a16:creationId xmlns:a16="http://schemas.microsoft.com/office/drawing/2014/main" id="{F95F4417-46C1-1C32-33E7-8F99049CA19A}"/>
              </a:ext>
            </a:extLst>
          </p:cNvPr>
          <p:cNvSpPr/>
          <p:nvPr/>
        </p:nvSpPr>
        <p:spPr>
          <a:xfrm>
            <a:off x="2263876" y="2248186"/>
            <a:ext cx="3312834" cy="2272039"/>
          </a:xfrm>
          <a:custGeom>
            <a:avLst/>
            <a:gdLst/>
            <a:ahLst/>
            <a:cxnLst/>
            <a:rect l="0" t="0" r="0" b="0"/>
            <a:pathLst>
              <a:path w="3312834" h="2272039">
                <a:moveTo>
                  <a:pt x="1656418" y="2272038"/>
                </a:moveTo>
                <a:cubicBezTo>
                  <a:pt x="1584409" y="2272038"/>
                  <a:pt x="1656416" y="227204"/>
                  <a:pt x="0" y="0"/>
                </a:cubicBezTo>
                <a:lnTo>
                  <a:pt x="3312833" y="0"/>
                </a:lnTo>
                <a:cubicBezTo>
                  <a:pt x="1656416" y="227204"/>
                  <a:pt x="1728426" y="2272038"/>
                  <a:pt x="1656418" y="2272038"/>
                </a:cubicBezTo>
                <a:close/>
              </a:path>
            </a:pathLst>
          </a:cu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arrow_box_arrow">
            <a:extLst>
              <a:ext uri="{FF2B5EF4-FFF2-40B4-BE49-F238E27FC236}">
                <a16:creationId xmlns:a16="http://schemas.microsoft.com/office/drawing/2014/main" id="{4C7CBAB7-A18A-2F2D-147F-FEE26BEBE43E}"/>
              </a:ext>
            </a:extLst>
          </p:cNvPr>
          <p:cNvSpPr/>
          <p:nvPr/>
        </p:nvSpPr>
        <p:spPr bwMode="gray">
          <a:xfrm>
            <a:off x="3776276" y="3800134"/>
            <a:ext cx="288035" cy="1440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endParaRPr kumimoji="0" lang="de-DE" sz="44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TextBox 70">
            <a:extLst>
              <a:ext uri="{FF2B5EF4-FFF2-40B4-BE49-F238E27FC236}">
                <a16:creationId xmlns:a16="http://schemas.microsoft.com/office/drawing/2014/main" id="{4CDE338A-366D-5AD2-B008-A3F6117D0F2B}"/>
              </a:ext>
            </a:extLst>
          </p:cNvPr>
          <p:cNvSpPr txBox="1"/>
          <p:nvPr/>
        </p:nvSpPr>
        <p:spPr>
          <a:xfrm>
            <a:off x="2126393" y="1299299"/>
            <a:ext cx="3654531" cy="954107"/>
          </a:xfrm>
          <a:prstGeom prst="rect">
            <a:avLst/>
          </a:prstGeom>
          <a:solidFill>
            <a:schemeClr val="bg1"/>
          </a:solidFill>
          <a:ln>
            <a:noFill/>
          </a:ln>
        </p:spPr>
        <p:txBody>
          <a:bodyPr wrap="square" rtlCol="0">
            <a:spAutoFit/>
          </a:bodyPr>
          <a:lstStyle/>
          <a:p>
            <a:pPr lvl="0" algn="ctr">
              <a:buClr>
                <a:srgbClr val="003C50"/>
              </a:buClr>
              <a:defRPr/>
            </a:pPr>
            <a:r>
              <a:rPr lang="zh-CN" altLang="en-US" sz="1400" dirty="0">
                <a:solidFill>
                  <a:prstClr val="white"/>
                </a:solidFill>
                <a:ea typeface="Open Sans" panose="020B0606030504020204" pitchFamily="34" charset="0"/>
                <a:cs typeface="Open Sans" panose="020B0606030504020204" pitchFamily="34" charset="0"/>
              </a:rPr>
              <a:t>根据年度或季度报告评估乌克兰危机的风险</a:t>
            </a:r>
            <a:r>
              <a:rPr lang="en-US" altLang="zh-CN" sz="1400" dirty="0">
                <a:solidFill>
                  <a:prstClr val="white"/>
                </a:solidFill>
                <a:ea typeface="Open Sans" panose="020B0606030504020204" pitchFamily="34" charset="0"/>
                <a:cs typeface="Open Sans" panose="020B0606030504020204" pitchFamily="34" charset="0"/>
              </a:rPr>
              <a:t>/</a:t>
            </a:r>
            <a:r>
              <a:rPr lang="zh-CN" altLang="en-US" sz="1400" dirty="0">
                <a:solidFill>
                  <a:prstClr val="white"/>
                </a:solidFill>
                <a:ea typeface="Open Sans" panose="020B0606030504020204" pitchFamily="34" charset="0"/>
                <a:cs typeface="Open Sans" panose="020B0606030504020204" pitchFamily="34" charset="0"/>
              </a:rPr>
              <a:t>机遇
</a:t>
            </a:r>
            <a:r>
              <a:rPr lang="de-DE" sz="1400" dirty="0">
                <a:solidFill>
                  <a:prstClr val="white"/>
                </a:solidFill>
                <a:ea typeface="Open Sans" panose="020B0606030504020204" pitchFamily="34" charset="0"/>
                <a:cs typeface="Open Sans" panose="020B0606030504020204" pitchFamily="34" charset="0"/>
              </a:rPr>
              <a:t>GPT-3 </a:t>
            </a:r>
            <a:r>
              <a:rPr lang="zh-CN" altLang="en-US" sz="1400" dirty="0">
                <a:solidFill>
                  <a:prstClr val="white"/>
                </a:solidFill>
                <a:ea typeface="Open Sans" panose="020B0606030504020204" pitchFamily="34" charset="0"/>
                <a:cs typeface="Open Sans" panose="020B0606030504020204" pitchFamily="34" charset="0"/>
              </a:rPr>
              <a:t>将风险或机会分为大、中、小两类
</a:t>
            </a:r>
            <a:endParaRPr kumimoji="0" lang="de-DE" sz="1400" b="0" i="0" u="none" strike="noStrike" kern="1200" cap="none" spc="0" normalizeH="0" baseline="0" noProof="0" dirty="0">
              <a:ln>
                <a:noFill/>
              </a:ln>
              <a:solidFill>
                <a:prstClr val="white"/>
              </a:solidFill>
              <a:effectLst/>
              <a:uLnTx/>
              <a:uFillTx/>
              <a:latin typeface="Segoe UI"/>
              <a:ea typeface="Open Sans" panose="020B0606030504020204" pitchFamily="34" charset="0"/>
              <a:cs typeface="Open Sans" panose="020B0606030504020204" pitchFamily="34" charset="0"/>
            </a:endParaRPr>
          </a:p>
        </p:txBody>
      </p:sp>
      <p:sp>
        <p:nvSpPr>
          <p:cNvPr id="35" name="arrow_box_arrow">
            <a:extLst>
              <a:ext uri="{FF2B5EF4-FFF2-40B4-BE49-F238E27FC236}">
                <a16:creationId xmlns:a16="http://schemas.microsoft.com/office/drawing/2014/main" id="{21EC7E01-B39C-5686-BD62-4F0D39D24635}"/>
              </a:ext>
            </a:extLst>
          </p:cNvPr>
          <p:cNvSpPr/>
          <p:nvPr/>
        </p:nvSpPr>
        <p:spPr bwMode="gray">
          <a:xfrm>
            <a:off x="9498518" y="3800134"/>
            <a:ext cx="288035" cy="1440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endParaRPr kumimoji="0" lang="de-DE" sz="4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6" name="Group 125">
            <a:extLst>
              <a:ext uri="{FF2B5EF4-FFF2-40B4-BE49-F238E27FC236}">
                <a16:creationId xmlns:a16="http://schemas.microsoft.com/office/drawing/2014/main" id="{F91A2CCB-8CB2-3402-2921-91697D031029}"/>
              </a:ext>
            </a:extLst>
          </p:cNvPr>
          <p:cNvGrpSpPr/>
          <p:nvPr/>
        </p:nvGrpSpPr>
        <p:grpSpPr>
          <a:xfrm>
            <a:off x="11338021" y="5703520"/>
            <a:ext cx="257182" cy="273695"/>
            <a:chOff x="11882147" y="5344810"/>
            <a:chExt cx="165019" cy="165051"/>
          </a:xfrm>
        </p:grpSpPr>
        <p:sp>
          <p:nvSpPr>
            <p:cNvPr id="37" name="circle_ 2">
              <a:extLst>
                <a:ext uri="{FF2B5EF4-FFF2-40B4-BE49-F238E27FC236}">
                  <a16:creationId xmlns:a16="http://schemas.microsoft.com/office/drawing/2014/main" id="{1D477485-9839-FF54-1DF1-B19F33C536FC}"/>
                </a:ext>
              </a:extLst>
            </p:cNvPr>
            <p:cNvSpPr/>
            <p:nvPr/>
          </p:nvSpPr>
          <p:spPr>
            <a:xfrm>
              <a:off x="12017163" y="5412296"/>
              <a:ext cx="30003" cy="30003"/>
            </a:xfrm>
            <a:prstGeom prst="ellipse">
              <a:avLst/>
            </a:prstGeom>
            <a:solidFill>
              <a:srgbClr val="D4D2CB"/>
            </a:solidFill>
            <a:ln>
              <a:solidFill>
                <a:srgbClr val="D4D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circle_ 3">
              <a:extLst>
                <a:ext uri="{FF2B5EF4-FFF2-40B4-BE49-F238E27FC236}">
                  <a16:creationId xmlns:a16="http://schemas.microsoft.com/office/drawing/2014/main" id="{50F78311-60D5-16A1-7A22-E95E0897AC63}"/>
                </a:ext>
              </a:extLst>
            </p:cNvPr>
            <p:cNvSpPr/>
            <p:nvPr/>
          </p:nvSpPr>
          <p:spPr>
            <a:xfrm>
              <a:off x="11997448" y="5460029"/>
              <a:ext cx="30003" cy="30003"/>
            </a:xfrm>
            <a:prstGeom prst="ellipse">
              <a:avLst/>
            </a:prstGeom>
            <a:solidFill>
              <a:srgbClr val="C7C4BA"/>
            </a:solidFill>
            <a:ln>
              <a:solidFill>
                <a:srgbClr val="C7C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circle_ 4">
              <a:extLst>
                <a:ext uri="{FF2B5EF4-FFF2-40B4-BE49-F238E27FC236}">
                  <a16:creationId xmlns:a16="http://schemas.microsoft.com/office/drawing/2014/main" id="{135EADA5-F84A-7585-0AD9-57B86AA87B44}"/>
                </a:ext>
              </a:extLst>
            </p:cNvPr>
            <p:cNvSpPr/>
            <p:nvPr/>
          </p:nvSpPr>
          <p:spPr>
            <a:xfrm>
              <a:off x="11949763" y="5479858"/>
              <a:ext cx="30003" cy="30003"/>
            </a:xfrm>
            <a:prstGeom prst="ellipse">
              <a:avLst/>
            </a:prstGeom>
            <a:solidFill>
              <a:srgbClr val="BAB6AA"/>
            </a:solidFill>
            <a:ln>
              <a:solidFill>
                <a:srgbClr val="BAB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circle_ 5">
              <a:extLst>
                <a:ext uri="{FF2B5EF4-FFF2-40B4-BE49-F238E27FC236}">
                  <a16:creationId xmlns:a16="http://schemas.microsoft.com/office/drawing/2014/main" id="{29A9B372-7E9D-6742-AA3E-6022F744C483}"/>
                </a:ext>
              </a:extLst>
            </p:cNvPr>
            <p:cNvSpPr/>
            <p:nvPr/>
          </p:nvSpPr>
          <p:spPr>
            <a:xfrm>
              <a:off x="11902015" y="5460181"/>
              <a:ext cx="30003" cy="30003"/>
            </a:xfrm>
            <a:prstGeom prst="ellipse">
              <a:avLst/>
            </a:prstGeom>
            <a:solidFill>
              <a:srgbClr val="ACA89A"/>
            </a:solidFill>
            <a:ln>
              <a:solidFill>
                <a:srgbClr val="ACA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1" name="circle_ 6">
              <a:extLst>
                <a:ext uri="{FF2B5EF4-FFF2-40B4-BE49-F238E27FC236}">
                  <a16:creationId xmlns:a16="http://schemas.microsoft.com/office/drawing/2014/main" id="{3572F264-C057-4E60-8631-B5F20796EB7B}"/>
                </a:ext>
              </a:extLst>
            </p:cNvPr>
            <p:cNvSpPr/>
            <p:nvPr/>
          </p:nvSpPr>
          <p:spPr>
            <a:xfrm>
              <a:off x="11882147" y="5412511"/>
              <a:ext cx="30003" cy="30003"/>
            </a:xfrm>
            <a:prstGeom prst="ellipse">
              <a:avLst/>
            </a:prstGeom>
            <a:solidFill>
              <a:srgbClr val="9F998A"/>
            </a:solidFill>
            <a:ln>
              <a:solidFill>
                <a:srgbClr val="9F99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circle_ 1">
              <a:extLst>
                <a:ext uri="{FF2B5EF4-FFF2-40B4-BE49-F238E27FC236}">
                  <a16:creationId xmlns:a16="http://schemas.microsoft.com/office/drawing/2014/main" id="{90AF25E7-67AA-A1E0-CD30-DAC5D0B82AD3}"/>
                </a:ext>
              </a:extLst>
            </p:cNvPr>
            <p:cNvSpPr/>
            <p:nvPr/>
          </p:nvSpPr>
          <p:spPr>
            <a:xfrm>
              <a:off x="11997448" y="5364563"/>
              <a:ext cx="30003" cy="30003"/>
            </a:xfrm>
            <a:prstGeom prst="ellipse">
              <a:avLst/>
            </a:prstGeom>
            <a:solidFill>
              <a:srgbClr val="E2E0DB"/>
            </a:solidFill>
            <a:ln>
              <a:solidFill>
                <a:srgbClr val="E2E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circle_ 7">
              <a:extLst>
                <a:ext uri="{FF2B5EF4-FFF2-40B4-BE49-F238E27FC236}">
                  <a16:creationId xmlns:a16="http://schemas.microsoft.com/office/drawing/2014/main" id="{535D3272-0211-5D30-DE01-C9A46C321475}"/>
                </a:ext>
              </a:extLst>
            </p:cNvPr>
            <p:cNvSpPr/>
            <p:nvPr/>
          </p:nvSpPr>
          <p:spPr>
            <a:xfrm>
              <a:off x="11901862" y="5364716"/>
              <a:ext cx="30003" cy="30003"/>
            </a:xfrm>
            <a:prstGeom prst="ellipse">
              <a:avLst/>
            </a:prstGeom>
            <a:solidFill>
              <a:srgbClr val="928B7A"/>
            </a:solidFill>
            <a:ln>
              <a:solidFill>
                <a:srgbClr val="928B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circle_ 8">
              <a:extLst>
                <a:ext uri="{FF2B5EF4-FFF2-40B4-BE49-F238E27FC236}">
                  <a16:creationId xmlns:a16="http://schemas.microsoft.com/office/drawing/2014/main" id="{F2B2E6D7-7939-60DD-7678-7C7A8F7AB5C4}"/>
                </a:ext>
              </a:extLst>
            </p:cNvPr>
            <p:cNvSpPr/>
            <p:nvPr/>
          </p:nvSpPr>
          <p:spPr>
            <a:xfrm>
              <a:off x="11949516" y="5344810"/>
              <a:ext cx="30003" cy="30003"/>
            </a:xfrm>
            <a:prstGeom prst="ellipse">
              <a:avLst/>
            </a:prstGeom>
            <a:solidFill>
              <a:srgbClr val="857D69"/>
            </a:solidFill>
            <a:ln>
              <a:solidFill>
                <a:srgbClr val="857D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 name="Group 221">
            <a:extLst>
              <a:ext uri="{FF2B5EF4-FFF2-40B4-BE49-F238E27FC236}">
                <a16:creationId xmlns:a16="http://schemas.microsoft.com/office/drawing/2014/main" id="{2DDE9EE0-F623-E90E-47C7-A2D47E5990E9}"/>
              </a:ext>
            </a:extLst>
          </p:cNvPr>
          <p:cNvGrpSpPr/>
          <p:nvPr/>
        </p:nvGrpSpPr>
        <p:grpSpPr>
          <a:xfrm>
            <a:off x="10766918" y="5703520"/>
            <a:ext cx="257182" cy="273695"/>
            <a:chOff x="11882147" y="5344810"/>
            <a:chExt cx="165019" cy="165051"/>
          </a:xfrm>
        </p:grpSpPr>
        <p:sp>
          <p:nvSpPr>
            <p:cNvPr id="46" name="circle_ 2">
              <a:extLst>
                <a:ext uri="{FF2B5EF4-FFF2-40B4-BE49-F238E27FC236}">
                  <a16:creationId xmlns:a16="http://schemas.microsoft.com/office/drawing/2014/main" id="{1AEEA283-1202-34BE-CB2F-07AB588A96AD}"/>
                </a:ext>
              </a:extLst>
            </p:cNvPr>
            <p:cNvSpPr/>
            <p:nvPr/>
          </p:nvSpPr>
          <p:spPr>
            <a:xfrm>
              <a:off x="12017163" y="5412296"/>
              <a:ext cx="30003" cy="30003"/>
            </a:xfrm>
            <a:prstGeom prst="ellipse">
              <a:avLst/>
            </a:prstGeom>
            <a:solidFill>
              <a:srgbClr val="D4D2CB"/>
            </a:solidFill>
            <a:ln>
              <a:solidFill>
                <a:srgbClr val="D4D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7" name="circle_ 3">
              <a:extLst>
                <a:ext uri="{FF2B5EF4-FFF2-40B4-BE49-F238E27FC236}">
                  <a16:creationId xmlns:a16="http://schemas.microsoft.com/office/drawing/2014/main" id="{8B055E0E-7812-3A4B-28F4-D3283092763C}"/>
                </a:ext>
              </a:extLst>
            </p:cNvPr>
            <p:cNvSpPr/>
            <p:nvPr/>
          </p:nvSpPr>
          <p:spPr>
            <a:xfrm>
              <a:off x="11997448" y="5460029"/>
              <a:ext cx="30003" cy="30003"/>
            </a:xfrm>
            <a:prstGeom prst="ellipse">
              <a:avLst/>
            </a:prstGeom>
            <a:solidFill>
              <a:srgbClr val="C7C4BA"/>
            </a:solidFill>
            <a:ln>
              <a:solidFill>
                <a:srgbClr val="C7C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circle_ 4">
              <a:extLst>
                <a:ext uri="{FF2B5EF4-FFF2-40B4-BE49-F238E27FC236}">
                  <a16:creationId xmlns:a16="http://schemas.microsoft.com/office/drawing/2014/main" id="{ACC5C0BF-5F69-F660-874A-E015D72A81B6}"/>
                </a:ext>
              </a:extLst>
            </p:cNvPr>
            <p:cNvSpPr/>
            <p:nvPr/>
          </p:nvSpPr>
          <p:spPr>
            <a:xfrm>
              <a:off x="11949763" y="5479858"/>
              <a:ext cx="30003" cy="30003"/>
            </a:xfrm>
            <a:prstGeom prst="ellipse">
              <a:avLst/>
            </a:prstGeom>
            <a:solidFill>
              <a:srgbClr val="BAB6AA"/>
            </a:solidFill>
            <a:ln>
              <a:solidFill>
                <a:srgbClr val="BAB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circle_ 5">
              <a:extLst>
                <a:ext uri="{FF2B5EF4-FFF2-40B4-BE49-F238E27FC236}">
                  <a16:creationId xmlns:a16="http://schemas.microsoft.com/office/drawing/2014/main" id="{F20486EB-6BD0-1494-0BD2-C22D3D7FE299}"/>
                </a:ext>
              </a:extLst>
            </p:cNvPr>
            <p:cNvSpPr/>
            <p:nvPr/>
          </p:nvSpPr>
          <p:spPr>
            <a:xfrm>
              <a:off x="11902015" y="5460181"/>
              <a:ext cx="30003" cy="30003"/>
            </a:xfrm>
            <a:prstGeom prst="ellipse">
              <a:avLst/>
            </a:prstGeom>
            <a:solidFill>
              <a:srgbClr val="ACA89A"/>
            </a:solidFill>
            <a:ln>
              <a:solidFill>
                <a:srgbClr val="ACA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circle_ 6">
              <a:extLst>
                <a:ext uri="{FF2B5EF4-FFF2-40B4-BE49-F238E27FC236}">
                  <a16:creationId xmlns:a16="http://schemas.microsoft.com/office/drawing/2014/main" id="{C159E7C3-F98F-7055-1471-98F44C9E621F}"/>
                </a:ext>
              </a:extLst>
            </p:cNvPr>
            <p:cNvSpPr/>
            <p:nvPr/>
          </p:nvSpPr>
          <p:spPr>
            <a:xfrm>
              <a:off x="11882147" y="5412511"/>
              <a:ext cx="30003" cy="30003"/>
            </a:xfrm>
            <a:prstGeom prst="ellipse">
              <a:avLst/>
            </a:prstGeom>
            <a:solidFill>
              <a:srgbClr val="9F998A"/>
            </a:solidFill>
            <a:ln>
              <a:solidFill>
                <a:srgbClr val="9F99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circle_ 1">
              <a:extLst>
                <a:ext uri="{FF2B5EF4-FFF2-40B4-BE49-F238E27FC236}">
                  <a16:creationId xmlns:a16="http://schemas.microsoft.com/office/drawing/2014/main" id="{66CA295D-69A5-01A8-37EB-D56AA71B571E}"/>
                </a:ext>
              </a:extLst>
            </p:cNvPr>
            <p:cNvSpPr/>
            <p:nvPr/>
          </p:nvSpPr>
          <p:spPr>
            <a:xfrm>
              <a:off x="11997448" y="5364563"/>
              <a:ext cx="30003" cy="30003"/>
            </a:xfrm>
            <a:prstGeom prst="ellipse">
              <a:avLst/>
            </a:prstGeom>
            <a:solidFill>
              <a:srgbClr val="E2E0DB"/>
            </a:solidFill>
            <a:ln>
              <a:solidFill>
                <a:srgbClr val="E2E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circle_ 7">
              <a:extLst>
                <a:ext uri="{FF2B5EF4-FFF2-40B4-BE49-F238E27FC236}">
                  <a16:creationId xmlns:a16="http://schemas.microsoft.com/office/drawing/2014/main" id="{3C3BD0D3-EEFF-B2A2-B3F9-1F74A0D0C50D}"/>
                </a:ext>
              </a:extLst>
            </p:cNvPr>
            <p:cNvSpPr/>
            <p:nvPr/>
          </p:nvSpPr>
          <p:spPr>
            <a:xfrm>
              <a:off x="11901862" y="5364716"/>
              <a:ext cx="30003" cy="30003"/>
            </a:xfrm>
            <a:prstGeom prst="ellipse">
              <a:avLst/>
            </a:prstGeom>
            <a:solidFill>
              <a:srgbClr val="928B7A"/>
            </a:solidFill>
            <a:ln>
              <a:solidFill>
                <a:srgbClr val="928B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circle_ 8">
              <a:extLst>
                <a:ext uri="{FF2B5EF4-FFF2-40B4-BE49-F238E27FC236}">
                  <a16:creationId xmlns:a16="http://schemas.microsoft.com/office/drawing/2014/main" id="{FAEEDD5C-7BFD-8397-AFA6-47BC683A2FFF}"/>
                </a:ext>
              </a:extLst>
            </p:cNvPr>
            <p:cNvSpPr/>
            <p:nvPr/>
          </p:nvSpPr>
          <p:spPr>
            <a:xfrm>
              <a:off x="11949516" y="5344810"/>
              <a:ext cx="30003" cy="30003"/>
            </a:xfrm>
            <a:prstGeom prst="ellipse">
              <a:avLst/>
            </a:prstGeom>
            <a:solidFill>
              <a:srgbClr val="857D69"/>
            </a:solidFill>
            <a:ln>
              <a:solidFill>
                <a:srgbClr val="857D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high_low_bar">
            <a:extLst>
              <a:ext uri="{FF2B5EF4-FFF2-40B4-BE49-F238E27FC236}">
                <a16:creationId xmlns:a16="http://schemas.microsoft.com/office/drawing/2014/main" id="{23527AC0-6F22-6D7D-546C-2274837B333E}"/>
              </a:ext>
            </a:extLst>
          </p:cNvPr>
          <p:cNvGrpSpPr/>
          <p:nvPr>
            <p:custDataLst>
              <p:tags r:id="rId1"/>
            </p:custDataLst>
          </p:nvPr>
        </p:nvGrpSpPr>
        <p:grpSpPr bwMode="gray">
          <a:xfrm>
            <a:off x="10805050" y="4205679"/>
            <a:ext cx="288036" cy="172822"/>
            <a:chOff x="0" y="0"/>
            <a:chExt cx="288036" cy="172822"/>
          </a:xfrm>
        </p:grpSpPr>
        <p:sp>
          <p:nvSpPr>
            <p:cNvPr id="55" name="border">
              <a:extLst>
                <a:ext uri="{FF2B5EF4-FFF2-40B4-BE49-F238E27FC236}">
                  <a16:creationId xmlns:a16="http://schemas.microsoft.com/office/drawing/2014/main" id="{890B717D-83F8-54C5-17D8-FB67390BA34E}"/>
                </a:ext>
              </a:extLst>
            </p:cNvPr>
            <p:cNvSpPr/>
            <p:nvPr>
              <p:custDataLst>
                <p:tags r:id="rId27"/>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bar_1">
              <a:extLst>
                <a:ext uri="{FF2B5EF4-FFF2-40B4-BE49-F238E27FC236}">
                  <a16:creationId xmlns:a16="http://schemas.microsoft.com/office/drawing/2014/main" id="{AE870949-B0A7-E991-DBB5-E61578188AEE}"/>
                </a:ext>
              </a:extLst>
            </p:cNvPr>
            <p:cNvSpPr/>
            <p:nvPr>
              <p:custDataLst>
                <p:tags r:id="rId28"/>
              </p:custDataLst>
            </p:nvPr>
          </p:nvSpPr>
          <p:spPr bwMode="gray">
            <a:xfrm>
              <a:off x="28804" y="28804"/>
              <a:ext cx="57607"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bar_2">
              <a:extLst>
                <a:ext uri="{FF2B5EF4-FFF2-40B4-BE49-F238E27FC236}">
                  <a16:creationId xmlns:a16="http://schemas.microsoft.com/office/drawing/2014/main" id="{D4BCE8DE-36E9-EF15-CC0F-146C833B3942}"/>
                </a:ext>
              </a:extLst>
            </p:cNvPr>
            <p:cNvSpPr/>
            <p:nvPr>
              <p:custDataLst>
                <p:tags r:id="rId29"/>
              </p:custDataLst>
            </p:nvPr>
          </p:nvSpPr>
          <p:spPr bwMode="gray">
            <a:xfrm>
              <a:off x="115214" y="28804"/>
              <a:ext cx="57608"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bar_3">
              <a:extLst>
                <a:ext uri="{FF2B5EF4-FFF2-40B4-BE49-F238E27FC236}">
                  <a16:creationId xmlns:a16="http://schemas.microsoft.com/office/drawing/2014/main" id="{8EBB529E-D1BE-916E-6AF1-3B8217C4F968}"/>
                </a:ext>
              </a:extLst>
            </p:cNvPr>
            <p:cNvSpPr/>
            <p:nvPr>
              <p:custDataLst>
                <p:tags r:id="rId30"/>
              </p:custDataLst>
            </p:nvPr>
          </p:nvSpPr>
          <p:spPr bwMode="gray">
            <a:xfrm>
              <a:off x="201625" y="28804"/>
              <a:ext cx="57607"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high_low_bar">
            <a:extLst>
              <a:ext uri="{FF2B5EF4-FFF2-40B4-BE49-F238E27FC236}">
                <a16:creationId xmlns:a16="http://schemas.microsoft.com/office/drawing/2014/main" id="{20BBB730-B0E6-AAEC-41C5-B14B22F9ABC8}"/>
              </a:ext>
            </a:extLst>
          </p:cNvPr>
          <p:cNvGrpSpPr/>
          <p:nvPr>
            <p:custDataLst>
              <p:tags r:id="rId2"/>
            </p:custDataLst>
          </p:nvPr>
        </p:nvGrpSpPr>
        <p:grpSpPr bwMode="gray">
          <a:xfrm>
            <a:off x="11325433" y="4205679"/>
            <a:ext cx="288036" cy="172822"/>
            <a:chOff x="0" y="0"/>
            <a:chExt cx="288036" cy="172822"/>
          </a:xfrm>
        </p:grpSpPr>
        <p:sp>
          <p:nvSpPr>
            <p:cNvPr id="60" name="border">
              <a:extLst>
                <a:ext uri="{FF2B5EF4-FFF2-40B4-BE49-F238E27FC236}">
                  <a16:creationId xmlns:a16="http://schemas.microsoft.com/office/drawing/2014/main" id="{334A6675-D525-AA4F-4F68-E69179829124}"/>
                </a:ext>
              </a:extLst>
            </p:cNvPr>
            <p:cNvSpPr/>
            <p:nvPr>
              <p:custDataLst>
                <p:tags r:id="rId24"/>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bar_1">
              <a:extLst>
                <a:ext uri="{FF2B5EF4-FFF2-40B4-BE49-F238E27FC236}">
                  <a16:creationId xmlns:a16="http://schemas.microsoft.com/office/drawing/2014/main" id="{5C85DAF4-A529-E04D-15F7-05D1C1DBBC55}"/>
                </a:ext>
              </a:extLst>
            </p:cNvPr>
            <p:cNvSpPr/>
            <p:nvPr>
              <p:custDataLst>
                <p:tags r:id="rId25"/>
              </p:custDataLst>
            </p:nvPr>
          </p:nvSpPr>
          <p:spPr bwMode="gray">
            <a:xfrm>
              <a:off x="28804" y="28804"/>
              <a:ext cx="57607"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bar_2">
              <a:extLst>
                <a:ext uri="{FF2B5EF4-FFF2-40B4-BE49-F238E27FC236}">
                  <a16:creationId xmlns:a16="http://schemas.microsoft.com/office/drawing/2014/main" id="{4519B33D-4F48-E2AF-80D2-24EB01D9275D}"/>
                </a:ext>
              </a:extLst>
            </p:cNvPr>
            <p:cNvSpPr/>
            <p:nvPr>
              <p:custDataLst>
                <p:tags r:id="rId26"/>
              </p:custDataLst>
            </p:nvPr>
          </p:nvSpPr>
          <p:spPr bwMode="gray">
            <a:xfrm>
              <a:off x="115214" y="28804"/>
              <a:ext cx="57608"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3" name="high_low_bar">
            <a:extLst>
              <a:ext uri="{FF2B5EF4-FFF2-40B4-BE49-F238E27FC236}">
                <a16:creationId xmlns:a16="http://schemas.microsoft.com/office/drawing/2014/main" id="{671F13CD-1067-2B23-3F4B-EF3EF8B7B7C9}"/>
              </a:ext>
            </a:extLst>
          </p:cNvPr>
          <p:cNvGrpSpPr/>
          <p:nvPr>
            <p:custDataLst>
              <p:tags r:id="rId3"/>
            </p:custDataLst>
          </p:nvPr>
        </p:nvGrpSpPr>
        <p:grpSpPr bwMode="gray">
          <a:xfrm>
            <a:off x="10805050" y="4716361"/>
            <a:ext cx="288036" cy="172822"/>
            <a:chOff x="0" y="0"/>
            <a:chExt cx="288036" cy="172822"/>
          </a:xfrm>
        </p:grpSpPr>
        <p:sp>
          <p:nvSpPr>
            <p:cNvPr id="64" name="border">
              <a:extLst>
                <a:ext uri="{FF2B5EF4-FFF2-40B4-BE49-F238E27FC236}">
                  <a16:creationId xmlns:a16="http://schemas.microsoft.com/office/drawing/2014/main" id="{8F367FB1-DC7C-4EC8-2955-9B46D8460343}"/>
                </a:ext>
              </a:extLst>
            </p:cNvPr>
            <p:cNvSpPr/>
            <p:nvPr>
              <p:custDataLst>
                <p:tags r:id="rId20"/>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bar_1">
              <a:extLst>
                <a:ext uri="{FF2B5EF4-FFF2-40B4-BE49-F238E27FC236}">
                  <a16:creationId xmlns:a16="http://schemas.microsoft.com/office/drawing/2014/main" id="{C1DD7C36-978B-DC15-B307-9B22ACBF8A3F}"/>
                </a:ext>
              </a:extLst>
            </p:cNvPr>
            <p:cNvSpPr/>
            <p:nvPr>
              <p:custDataLst>
                <p:tags r:id="rId21"/>
              </p:custDataLst>
            </p:nvPr>
          </p:nvSpPr>
          <p:spPr bwMode="gray">
            <a:xfrm>
              <a:off x="28804" y="28804"/>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bar_2">
              <a:extLst>
                <a:ext uri="{FF2B5EF4-FFF2-40B4-BE49-F238E27FC236}">
                  <a16:creationId xmlns:a16="http://schemas.microsoft.com/office/drawing/2014/main" id="{A9DDF433-1274-8B65-65D7-DFC4BF38AF86}"/>
                </a:ext>
              </a:extLst>
            </p:cNvPr>
            <p:cNvSpPr/>
            <p:nvPr>
              <p:custDataLst>
                <p:tags r:id="rId22"/>
              </p:custDataLst>
            </p:nvPr>
          </p:nvSpPr>
          <p:spPr bwMode="gray">
            <a:xfrm>
              <a:off x="115214" y="28804"/>
              <a:ext cx="57608" cy="115214"/>
            </a:xfrm>
            <a:prstGeom prst="rect">
              <a:avLst/>
            </a:prstGeom>
            <a:solidFill>
              <a:srgbClr val="00B050"/>
            </a:solidFill>
            <a:ln w="9525" cap="flat" cmpd="sng" algn="ctr">
              <a:solidFill>
                <a:srgbClr val="00B05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bar_3">
              <a:extLst>
                <a:ext uri="{FF2B5EF4-FFF2-40B4-BE49-F238E27FC236}">
                  <a16:creationId xmlns:a16="http://schemas.microsoft.com/office/drawing/2014/main" id="{95F9BEE6-5C4E-4E7E-D667-23588E81D442}"/>
                </a:ext>
              </a:extLst>
            </p:cNvPr>
            <p:cNvSpPr/>
            <p:nvPr>
              <p:custDataLst>
                <p:tags r:id="rId23"/>
              </p:custDataLst>
            </p:nvPr>
          </p:nvSpPr>
          <p:spPr bwMode="gray">
            <a:xfrm>
              <a:off x="201625" y="28804"/>
              <a:ext cx="57607" cy="115214"/>
            </a:xfrm>
            <a:prstGeom prst="rect">
              <a:avLst/>
            </a:prstGeom>
            <a:solidFill>
              <a:srgbClr val="00B050"/>
            </a:solidFill>
            <a:ln w="9525" cap="flat" cmpd="sng" algn="ctr">
              <a:solidFill>
                <a:srgbClr val="00B05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high_low_bar">
            <a:extLst>
              <a:ext uri="{FF2B5EF4-FFF2-40B4-BE49-F238E27FC236}">
                <a16:creationId xmlns:a16="http://schemas.microsoft.com/office/drawing/2014/main" id="{C054E039-EF6B-53D9-B03E-A24E7FEBC434}"/>
              </a:ext>
            </a:extLst>
          </p:cNvPr>
          <p:cNvGrpSpPr/>
          <p:nvPr>
            <p:custDataLst>
              <p:tags r:id="rId4"/>
            </p:custDataLst>
          </p:nvPr>
        </p:nvGrpSpPr>
        <p:grpSpPr bwMode="gray">
          <a:xfrm>
            <a:off x="11323539" y="4716361"/>
            <a:ext cx="288036" cy="172822"/>
            <a:chOff x="0" y="0"/>
            <a:chExt cx="288036" cy="172822"/>
          </a:xfrm>
        </p:grpSpPr>
        <p:sp>
          <p:nvSpPr>
            <p:cNvPr id="69" name="border">
              <a:extLst>
                <a:ext uri="{FF2B5EF4-FFF2-40B4-BE49-F238E27FC236}">
                  <a16:creationId xmlns:a16="http://schemas.microsoft.com/office/drawing/2014/main" id="{E23785D3-9EA1-9F41-1E83-B1D5DD98FDFD}"/>
                </a:ext>
              </a:extLst>
            </p:cNvPr>
            <p:cNvSpPr/>
            <p:nvPr>
              <p:custDataLst>
                <p:tags r:id="rId17"/>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bar_1">
              <a:extLst>
                <a:ext uri="{FF2B5EF4-FFF2-40B4-BE49-F238E27FC236}">
                  <a16:creationId xmlns:a16="http://schemas.microsoft.com/office/drawing/2014/main" id="{49005518-3799-DD86-6213-484F9D3A3112}"/>
                </a:ext>
              </a:extLst>
            </p:cNvPr>
            <p:cNvSpPr/>
            <p:nvPr>
              <p:custDataLst>
                <p:tags r:id="rId18"/>
              </p:custDataLst>
            </p:nvPr>
          </p:nvSpPr>
          <p:spPr bwMode="gray">
            <a:xfrm>
              <a:off x="28804" y="28804"/>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bar_2">
              <a:extLst>
                <a:ext uri="{FF2B5EF4-FFF2-40B4-BE49-F238E27FC236}">
                  <a16:creationId xmlns:a16="http://schemas.microsoft.com/office/drawing/2014/main" id="{7878B3D4-DA9D-F7A1-81BB-F118E1570DE0}"/>
                </a:ext>
              </a:extLst>
            </p:cNvPr>
            <p:cNvSpPr/>
            <p:nvPr>
              <p:custDataLst>
                <p:tags r:id="rId19"/>
              </p:custDataLst>
            </p:nvPr>
          </p:nvSpPr>
          <p:spPr bwMode="gray">
            <a:xfrm>
              <a:off x="115214" y="28804"/>
              <a:ext cx="57608"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2" name="high_low_bar">
            <a:extLst>
              <a:ext uri="{FF2B5EF4-FFF2-40B4-BE49-F238E27FC236}">
                <a16:creationId xmlns:a16="http://schemas.microsoft.com/office/drawing/2014/main" id="{44C1F5AB-00BB-681C-FD12-6B237CC4BD8B}"/>
              </a:ext>
            </a:extLst>
          </p:cNvPr>
          <p:cNvGrpSpPr/>
          <p:nvPr>
            <p:custDataLst>
              <p:tags r:id="rId5"/>
            </p:custDataLst>
          </p:nvPr>
        </p:nvGrpSpPr>
        <p:grpSpPr bwMode="gray">
          <a:xfrm>
            <a:off x="11323539" y="5228667"/>
            <a:ext cx="288036" cy="172822"/>
            <a:chOff x="0" y="0"/>
            <a:chExt cx="288036" cy="172822"/>
          </a:xfrm>
        </p:grpSpPr>
        <p:sp>
          <p:nvSpPr>
            <p:cNvPr id="73" name="border">
              <a:extLst>
                <a:ext uri="{FF2B5EF4-FFF2-40B4-BE49-F238E27FC236}">
                  <a16:creationId xmlns:a16="http://schemas.microsoft.com/office/drawing/2014/main" id="{A8F19AE3-8233-35D4-16AE-F61738132684}"/>
                </a:ext>
              </a:extLst>
            </p:cNvPr>
            <p:cNvSpPr/>
            <p:nvPr>
              <p:custDataLst>
                <p:tags r:id="rId15"/>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4" name="bar_1">
              <a:extLst>
                <a:ext uri="{FF2B5EF4-FFF2-40B4-BE49-F238E27FC236}">
                  <a16:creationId xmlns:a16="http://schemas.microsoft.com/office/drawing/2014/main" id="{9F26D940-1932-670F-49C0-7AD2451A2DF1}"/>
                </a:ext>
              </a:extLst>
            </p:cNvPr>
            <p:cNvSpPr/>
            <p:nvPr>
              <p:custDataLst>
                <p:tags r:id="rId16"/>
              </p:custDataLst>
            </p:nvPr>
          </p:nvSpPr>
          <p:spPr bwMode="gray">
            <a:xfrm>
              <a:off x="28804" y="28804"/>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5" name="high_low_bar">
            <a:extLst>
              <a:ext uri="{FF2B5EF4-FFF2-40B4-BE49-F238E27FC236}">
                <a16:creationId xmlns:a16="http://schemas.microsoft.com/office/drawing/2014/main" id="{5860F021-3EE7-815A-E0EF-6AC02ABC3507}"/>
              </a:ext>
            </a:extLst>
          </p:cNvPr>
          <p:cNvGrpSpPr/>
          <p:nvPr>
            <p:custDataLst>
              <p:tags r:id="rId6"/>
            </p:custDataLst>
          </p:nvPr>
        </p:nvGrpSpPr>
        <p:grpSpPr bwMode="gray">
          <a:xfrm>
            <a:off x="10810269" y="5228667"/>
            <a:ext cx="288036" cy="172822"/>
            <a:chOff x="0" y="0"/>
            <a:chExt cx="288036" cy="172822"/>
          </a:xfrm>
        </p:grpSpPr>
        <p:sp>
          <p:nvSpPr>
            <p:cNvPr id="76" name="border">
              <a:extLst>
                <a:ext uri="{FF2B5EF4-FFF2-40B4-BE49-F238E27FC236}">
                  <a16:creationId xmlns:a16="http://schemas.microsoft.com/office/drawing/2014/main" id="{1B579F22-BE2F-F42D-6D07-6CC7921970EF}"/>
                </a:ext>
              </a:extLst>
            </p:cNvPr>
            <p:cNvSpPr/>
            <p:nvPr>
              <p:custDataLst>
                <p:tags r:id="rId12"/>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bar_1">
              <a:extLst>
                <a:ext uri="{FF2B5EF4-FFF2-40B4-BE49-F238E27FC236}">
                  <a16:creationId xmlns:a16="http://schemas.microsoft.com/office/drawing/2014/main" id="{38DD5871-529B-9D24-689E-F1F6321594DE}"/>
                </a:ext>
              </a:extLst>
            </p:cNvPr>
            <p:cNvSpPr/>
            <p:nvPr>
              <p:custDataLst>
                <p:tags r:id="rId13"/>
              </p:custDataLst>
            </p:nvPr>
          </p:nvSpPr>
          <p:spPr bwMode="gray">
            <a:xfrm>
              <a:off x="28804" y="28804"/>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bar_2">
              <a:extLst>
                <a:ext uri="{FF2B5EF4-FFF2-40B4-BE49-F238E27FC236}">
                  <a16:creationId xmlns:a16="http://schemas.microsoft.com/office/drawing/2014/main" id="{307150F9-FF37-D429-E9E4-031551CB5969}"/>
                </a:ext>
              </a:extLst>
            </p:cNvPr>
            <p:cNvSpPr/>
            <p:nvPr>
              <p:custDataLst>
                <p:tags r:id="rId14"/>
              </p:custDataLst>
            </p:nvPr>
          </p:nvSpPr>
          <p:spPr bwMode="gray">
            <a:xfrm>
              <a:off x="115214" y="28804"/>
              <a:ext cx="57608"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9" name="bar_2">
            <a:extLst>
              <a:ext uri="{FF2B5EF4-FFF2-40B4-BE49-F238E27FC236}">
                <a16:creationId xmlns:a16="http://schemas.microsoft.com/office/drawing/2014/main" id="{9C08BC73-9241-AD7F-68CF-3BCF0167A749}"/>
              </a:ext>
            </a:extLst>
          </p:cNvPr>
          <p:cNvSpPr/>
          <p:nvPr>
            <p:custDataLst>
              <p:tags r:id="rId7"/>
            </p:custDataLst>
          </p:nvPr>
        </p:nvSpPr>
        <p:spPr bwMode="gray">
          <a:xfrm>
            <a:off x="11527270" y="4233325"/>
            <a:ext cx="57608"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bar_2">
            <a:extLst>
              <a:ext uri="{FF2B5EF4-FFF2-40B4-BE49-F238E27FC236}">
                <a16:creationId xmlns:a16="http://schemas.microsoft.com/office/drawing/2014/main" id="{507B6AD8-8423-542D-8300-01CB3788A26A}"/>
              </a:ext>
            </a:extLst>
          </p:cNvPr>
          <p:cNvSpPr/>
          <p:nvPr>
            <p:custDataLst>
              <p:tags r:id="rId8"/>
            </p:custDataLst>
          </p:nvPr>
        </p:nvSpPr>
        <p:spPr bwMode="gray">
          <a:xfrm>
            <a:off x="11528237" y="4746566"/>
            <a:ext cx="57608"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bar_2">
            <a:extLst>
              <a:ext uri="{FF2B5EF4-FFF2-40B4-BE49-F238E27FC236}">
                <a16:creationId xmlns:a16="http://schemas.microsoft.com/office/drawing/2014/main" id="{3FCD8F97-5F27-D0B6-D592-8F8BA4D9CE32}"/>
              </a:ext>
            </a:extLst>
          </p:cNvPr>
          <p:cNvSpPr/>
          <p:nvPr>
            <p:custDataLst>
              <p:tags r:id="rId9"/>
            </p:custDataLst>
          </p:nvPr>
        </p:nvSpPr>
        <p:spPr bwMode="gray">
          <a:xfrm>
            <a:off x="11007642" y="5257471"/>
            <a:ext cx="57608"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bar_1">
            <a:extLst>
              <a:ext uri="{FF2B5EF4-FFF2-40B4-BE49-F238E27FC236}">
                <a16:creationId xmlns:a16="http://schemas.microsoft.com/office/drawing/2014/main" id="{AF4F27C1-8EF6-F529-4723-4A374E57247C}"/>
              </a:ext>
            </a:extLst>
          </p:cNvPr>
          <p:cNvSpPr/>
          <p:nvPr>
            <p:custDataLst>
              <p:tags r:id="rId10"/>
            </p:custDataLst>
          </p:nvPr>
        </p:nvSpPr>
        <p:spPr bwMode="gray">
          <a:xfrm>
            <a:off x="11440647" y="5257471"/>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bar_1">
            <a:extLst>
              <a:ext uri="{FF2B5EF4-FFF2-40B4-BE49-F238E27FC236}">
                <a16:creationId xmlns:a16="http://schemas.microsoft.com/office/drawing/2014/main" id="{2E5DFD1E-7EB5-3C9B-E318-C00F02713B6A}"/>
              </a:ext>
            </a:extLst>
          </p:cNvPr>
          <p:cNvSpPr/>
          <p:nvPr>
            <p:custDataLst>
              <p:tags r:id="rId11"/>
            </p:custDataLst>
          </p:nvPr>
        </p:nvSpPr>
        <p:spPr bwMode="gray">
          <a:xfrm>
            <a:off x="11528923" y="5257471"/>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9">
            <a:extLst>
              <a:ext uri="{FF2B5EF4-FFF2-40B4-BE49-F238E27FC236}">
                <a16:creationId xmlns:a16="http://schemas.microsoft.com/office/drawing/2014/main" id="{14E4A197-9A00-E32A-6660-D41010A2194E}"/>
              </a:ext>
            </a:extLst>
          </p:cNvPr>
          <p:cNvSpPr/>
          <p:nvPr/>
        </p:nvSpPr>
        <p:spPr bwMode="auto">
          <a:xfrm>
            <a:off x="550443" y="53338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案例</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文档智能搜索</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53862544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E3129F2-6E68-A49A-8C0C-667ABB7B7160}"/>
              </a:ext>
              <a:ext uri="{C183D7F6-B498-43B3-948B-1728B52AA6E4}">
                <adec:decorative xmlns:adec="http://schemas.microsoft.com/office/drawing/2017/decorative" val="1"/>
              </a:ext>
            </a:extLst>
          </p:cNvPr>
          <p:cNvCxnSpPr>
            <a:cxnSpLocks/>
          </p:cNvCxnSpPr>
          <p:nvPr/>
        </p:nvCxnSpPr>
        <p:spPr>
          <a:xfrm>
            <a:off x="1665663" y="3327926"/>
            <a:ext cx="808981" cy="0"/>
          </a:xfrm>
          <a:prstGeom prst="straightConnector1">
            <a:avLst/>
          </a:prstGeom>
          <a:noFill/>
          <a:ln w="9525" cap="flat" cmpd="sng" algn="ctr">
            <a:solidFill>
              <a:srgbClr val="D83B01"/>
            </a:solidFill>
            <a:prstDash val="solid"/>
            <a:tailEnd type="triangle"/>
          </a:ln>
          <a:effectLst/>
        </p:spPr>
      </p:cxnSp>
      <p:pic>
        <p:nvPicPr>
          <p:cNvPr id="7" name="Picture 6">
            <a:extLst>
              <a:ext uri="{FF2B5EF4-FFF2-40B4-BE49-F238E27FC236}">
                <a16:creationId xmlns:a16="http://schemas.microsoft.com/office/drawing/2014/main" id="{A1A178B5-B8C4-517A-CB01-F1CB3E9C9A9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619" y="3683059"/>
            <a:ext cx="637808" cy="637808"/>
          </a:xfrm>
          <a:prstGeom prst="rect">
            <a:avLst/>
          </a:prstGeom>
        </p:spPr>
      </p:pic>
      <p:pic>
        <p:nvPicPr>
          <p:cNvPr id="16" name="Picture 15">
            <a:extLst>
              <a:ext uri="{FF2B5EF4-FFF2-40B4-BE49-F238E27FC236}">
                <a16:creationId xmlns:a16="http://schemas.microsoft.com/office/drawing/2014/main" id="{8D0E9AF9-FBD7-A188-6DF1-BDEFC67B41B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8619" y="2140942"/>
            <a:ext cx="637808" cy="637808"/>
          </a:xfrm>
          <a:prstGeom prst="rect">
            <a:avLst/>
          </a:prstGeom>
        </p:spPr>
      </p:pic>
      <p:sp>
        <p:nvSpPr>
          <p:cNvPr id="24" name="Rectangle 23">
            <a:extLst>
              <a:ext uri="{FF2B5EF4-FFF2-40B4-BE49-F238E27FC236}">
                <a16:creationId xmlns:a16="http://schemas.microsoft.com/office/drawing/2014/main" id="{DBAEF46D-EEDF-C64D-617A-415EAC67891B}"/>
              </a:ext>
              <a:ext uri="{C183D7F6-B498-43B3-948B-1728B52AA6E4}">
                <adec:decorative xmlns:adec="http://schemas.microsoft.com/office/drawing/2017/decorative" val="1"/>
              </a:ext>
            </a:extLst>
          </p:cNvPr>
          <p:cNvSpPr/>
          <p:nvPr/>
        </p:nvSpPr>
        <p:spPr>
          <a:xfrm>
            <a:off x="10063319" y="1849380"/>
            <a:ext cx="1495210" cy="3030897"/>
          </a:xfrm>
          <a:prstGeom prst="rect">
            <a:avLst/>
          </a:prstGeom>
          <a:noFill/>
          <a:ln w="10795" cap="flat" cmpd="sng" algn="ctr">
            <a:solidFill>
              <a:srgbClr val="FFFFFF">
                <a:lumMod val="75000"/>
              </a:srgbClr>
            </a:solidFill>
            <a:prstDash val="lg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6BBCF0D-3AED-A045-F7B5-C5F314E1226C}"/>
              </a:ext>
              <a:ext uri="{C183D7F6-B498-43B3-948B-1728B52AA6E4}">
                <adec:decorative xmlns:adec="http://schemas.microsoft.com/office/drawing/2017/decorative" val="1"/>
              </a:ext>
            </a:extLst>
          </p:cNvPr>
          <p:cNvCxnSpPr>
            <a:cxnSpLocks/>
          </p:cNvCxnSpPr>
          <p:nvPr/>
        </p:nvCxnSpPr>
        <p:spPr>
          <a:xfrm>
            <a:off x="6858449" y="3327926"/>
            <a:ext cx="1001450" cy="0"/>
          </a:xfrm>
          <a:prstGeom prst="straightConnector1">
            <a:avLst/>
          </a:prstGeom>
          <a:noFill/>
          <a:ln w="9525" cap="flat" cmpd="sng" algn="ctr">
            <a:solidFill>
              <a:srgbClr val="D83B01"/>
            </a:solidFill>
            <a:prstDash val="solid"/>
            <a:tailEnd type="triangle"/>
          </a:ln>
          <a:effectLst/>
        </p:spPr>
      </p:cxnSp>
      <p:cxnSp>
        <p:nvCxnSpPr>
          <p:cNvPr id="33" name="Straight Arrow Connector 32">
            <a:extLst>
              <a:ext uri="{FF2B5EF4-FFF2-40B4-BE49-F238E27FC236}">
                <a16:creationId xmlns:a16="http://schemas.microsoft.com/office/drawing/2014/main" id="{B4EA5FAF-BBAA-3F1C-6036-6F2717C93429}"/>
              </a:ext>
              <a:ext uri="{C183D7F6-B498-43B3-948B-1728B52AA6E4}">
                <adec:decorative xmlns:adec="http://schemas.microsoft.com/office/drawing/2017/decorative" val="1"/>
              </a:ext>
            </a:extLst>
          </p:cNvPr>
          <p:cNvCxnSpPr>
            <a:cxnSpLocks/>
          </p:cNvCxnSpPr>
          <p:nvPr/>
        </p:nvCxnSpPr>
        <p:spPr>
          <a:xfrm>
            <a:off x="9035137" y="3327926"/>
            <a:ext cx="1028183" cy="0"/>
          </a:xfrm>
          <a:prstGeom prst="straightConnector1">
            <a:avLst/>
          </a:prstGeom>
          <a:noFill/>
          <a:ln w="9525" cap="flat" cmpd="sng" algn="ctr">
            <a:solidFill>
              <a:srgbClr val="D83B01"/>
            </a:solidFill>
            <a:prstDash val="solid"/>
            <a:tailEnd type="triangle"/>
          </a:ln>
          <a:effectLst/>
        </p:spPr>
      </p:cxnSp>
      <p:sp>
        <p:nvSpPr>
          <p:cNvPr id="39" name="Rectangle: Rounded Corners 38">
            <a:extLst>
              <a:ext uri="{FF2B5EF4-FFF2-40B4-BE49-F238E27FC236}">
                <a16:creationId xmlns:a16="http://schemas.microsoft.com/office/drawing/2014/main" id="{5916F2B5-A806-645E-7983-E5E38D3466CC}"/>
              </a:ext>
              <a:ext uri="{C183D7F6-B498-43B3-948B-1728B52AA6E4}">
                <adec:decorative xmlns:adec="http://schemas.microsoft.com/office/drawing/2017/decorative" val="1"/>
              </a:ext>
            </a:extLst>
          </p:cNvPr>
          <p:cNvSpPr/>
          <p:nvPr/>
        </p:nvSpPr>
        <p:spPr>
          <a:xfrm>
            <a:off x="584199" y="2249670"/>
            <a:ext cx="2926352" cy="2189091"/>
          </a:xfrm>
          <a:prstGeom prst="roundRect">
            <a:avLst/>
          </a:prstGeom>
          <a:noFill/>
          <a:ln w="10795"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42" name="Straight Arrow Connector 41">
            <a:extLst>
              <a:ext uri="{FF2B5EF4-FFF2-40B4-BE49-F238E27FC236}">
                <a16:creationId xmlns:a16="http://schemas.microsoft.com/office/drawing/2014/main" id="{6792C892-BF76-999E-0669-088EA3FF5AAF}"/>
              </a:ext>
              <a:ext uri="{C183D7F6-B498-43B3-948B-1728B52AA6E4}">
                <adec:decorative xmlns:adec="http://schemas.microsoft.com/office/drawing/2017/decorative" val="1"/>
              </a:ext>
            </a:extLst>
          </p:cNvPr>
          <p:cNvCxnSpPr>
            <a:cxnSpLocks/>
          </p:cNvCxnSpPr>
          <p:nvPr/>
        </p:nvCxnSpPr>
        <p:spPr>
          <a:xfrm>
            <a:off x="3510551" y="3327926"/>
            <a:ext cx="451849" cy="0"/>
          </a:xfrm>
          <a:prstGeom prst="straightConnector1">
            <a:avLst/>
          </a:prstGeom>
          <a:noFill/>
          <a:ln w="9525" cap="flat" cmpd="sng" algn="ctr">
            <a:solidFill>
              <a:srgbClr val="D83B01"/>
            </a:solidFill>
            <a:prstDash val="solid"/>
            <a:tailEnd type="triangle"/>
          </a:ln>
          <a:effectLst/>
        </p:spPr>
      </p:cxnSp>
      <p:pic>
        <p:nvPicPr>
          <p:cNvPr id="45" name="Graphic 44">
            <a:extLst>
              <a:ext uri="{FF2B5EF4-FFF2-40B4-BE49-F238E27FC236}">
                <a16:creationId xmlns:a16="http://schemas.microsoft.com/office/drawing/2014/main" id="{9A2801B9-6F6D-DEF8-A4CB-4B13CA88CEF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321" y="2805224"/>
            <a:ext cx="889266" cy="889266"/>
          </a:xfrm>
          <a:prstGeom prst="rect">
            <a:avLst/>
          </a:prstGeom>
        </p:spPr>
      </p:pic>
      <p:pic>
        <p:nvPicPr>
          <p:cNvPr id="47" name="Graphic 46">
            <a:extLst>
              <a:ext uri="{FF2B5EF4-FFF2-40B4-BE49-F238E27FC236}">
                <a16:creationId xmlns:a16="http://schemas.microsoft.com/office/drawing/2014/main" id="{C5707C7C-73B8-631E-5678-0A07CE00636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0363" y="2846391"/>
            <a:ext cx="889266" cy="889266"/>
          </a:xfrm>
          <a:prstGeom prst="rect">
            <a:avLst/>
          </a:prstGeom>
        </p:spPr>
      </p:pic>
      <p:pic>
        <p:nvPicPr>
          <p:cNvPr id="50" name="Picture 49">
            <a:extLst>
              <a:ext uri="{FF2B5EF4-FFF2-40B4-BE49-F238E27FC236}">
                <a16:creationId xmlns:a16="http://schemas.microsoft.com/office/drawing/2014/main" id="{AA3324D1-FE02-E98C-8E3A-78DFBC85D94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1927" y="2888831"/>
            <a:ext cx="1118088" cy="1118088"/>
          </a:xfrm>
          <a:prstGeom prst="rect">
            <a:avLst/>
          </a:prstGeom>
        </p:spPr>
      </p:pic>
      <p:cxnSp>
        <p:nvCxnSpPr>
          <p:cNvPr id="51" name="Straight Arrow Connector 50">
            <a:extLst>
              <a:ext uri="{FF2B5EF4-FFF2-40B4-BE49-F238E27FC236}">
                <a16:creationId xmlns:a16="http://schemas.microsoft.com/office/drawing/2014/main" id="{C016EB58-F80B-6E4C-BD13-F43FFCBE57A4}"/>
              </a:ext>
              <a:ext uri="{C183D7F6-B498-43B3-948B-1728B52AA6E4}">
                <adec:decorative xmlns:adec="http://schemas.microsoft.com/office/drawing/2017/decorative" val="1"/>
              </a:ext>
            </a:extLst>
          </p:cNvPr>
          <p:cNvCxnSpPr>
            <a:cxnSpLocks/>
          </p:cNvCxnSpPr>
          <p:nvPr/>
        </p:nvCxnSpPr>
        <p:spPr>
          <a:xfrm>
            <a:off x="5328745" y="3327926"/>
            <a:ext cx="520771" cy="0"/>
          </a:xfrm>
          <a:prstGeom prst="straightConnector1">
            <a:avLst/>
          </a:prstGeom>
          <a:noFill/>
          <a:ln w="9525" cap="flat" cmpd="sng" algn="ctr">
            <a:solidFill>
              <a:srgbClr val="D83B01"/>
            </a:solidFill>
            <a:prstDash val="solid"/>
            <a:tailEnd type="triangle"/>
          </a:ln>
          <a:effectLst/>
        </p:spPr>
      </p:cxnSp>
      <p:pic>
        <p:nvPicPr>
          <p:cNvPr id="34" name="Picture 33">
            <a:extLst>
              <a:ext uri="{FF2B5EF4-FFF2-40B4-BE49-F238E27FC236}">
                <a16:creationId xmlns:a16="http://schemas.microsoft.com/office/drawing/2014/main" id="{4A71109A-B425-2D7B-6144-A442F6A7D54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84626" y="2777210"/>
            <a:ext cx="1175238" cy="1175238"/>
          </a:xfrm>
          <a:prstGeom prst="rect">
            <a:avLst/>
          </a:prstGeom>
        </p:spPr>
      </p:pic>
      <p:cxnSp>
        <p:nvCxnSpPr>
          <p:cNvPr id="38" name="Straight Arrow Connector 37">
            <a:extLst>
              <a:ext uri="{FF2B5EF4-FFF2-40B4-BE49-F238E27FC236}">
                <a16:creationId xmlns:a16="http://schemas.microsoft.com/office/drawing/2014/main" id="{08E36EEA-3090-F699-1E49-257CDFDCB535}"/>
              </a:ext>
              <a:ext uri="{C183D7F6-B498-43B3-948B-1728B52AA6E4}">
                <adec:decorative xmlns:adec="http://schemas.microsoft.com/office/drawing/2017/decorative" val="1"/>
              </a:ext>
            </a:extLst>
          </p:cNvPr>
          <p:cNvCxnSpPr>
            <a:cxnSpLocks/>
          </p:cNvCxnSpPr>
          <p:nvPr/>
        </p:nvCxnSpPr>
        <p:spPr>
          <a:xfrm>
            <a:off x="8472245" y="3919795"/>
            <a:ext cx="0" cy="802143"/>
          </a:xfrm>
          <a:prstGeom prst="straightConnector1">
            <a:avLst/>
          </a:prstGeom>
          <a:noFill/>
          <a:ln w="9525" cap="flat" cmpd="sng" algn="ctr">
            <a:solidFill>
              <a:srgbClr val="D83B01"/>
            </a:solidFill>
            <a:prstDash val="solid"/>
            <a:headEnd type="triangle"/>
            <a:tailEnd type="triangle"/>
          </a:ln>
          <a:effectLst/>
        </p:spPr>
      </p:cxnSp>
      <p:sp>
        <p:nvSpPr>
          <p:cNvPr id="40" name="TextBox 39">
            <a:extLst>
              <a:ext uri="{FF2B5EF4-FFF2-40B4-BE49-F238E27FC236}">
                <a16:creationId xmlns:a16="http://schemas.microsoft.com/office/drawing/2014/main" id="{ECF22D3D-CA6E-904B-CA86-F88DE75CA030}"/>
              </a:ext>
              <a:ext uri="{C183D7F6-B498-43B3-948B-1728B52AA6E4}">
                <adec:decorative xmlns:adec="http://schemas.microsoft.com/office/drawing/2017/decorative" val="0"/>
              </a:ext>
            </a:extLst>
          </p:cNvPr>
          <p:cNvSpPr txBox="1"/>
          <p:nvPr/>
        </p:nvSpPr>
        <p:spPr>
          <a:xfrm>
            <a:off x="1323038" y="1935151"/>
            <a:ext cx="1448674" cy="261243"/>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PDF OCR pipeline</a:t>
            </a:r>
            <a:endParaRPr kumimoji="0" lang="en-US" sz="1800" b="0" i="0" u="none" strike="noStrike" kern="0" cap="none" spc="0" normalizeH="0" baseline="0" noProof="0">
              <a:ln>
                <a:noFill/>
              </a:ln>
              <a:solidFill>
                <a:srgbClr val="FFFFFF"/>
              </a:solidFill>
              <a:effectLst/>
              <a:uLnTx/>
              <a:uFillTx/>
            </a:endParaRPr>
          </a:p>
        </p:txBody>
      </p:sp>
      <p:sp>
        <p:nvSpPr>
          <p:cNvPr id="48" name="TextBox 47">
            <a:extLst>
              <a:ext uri="{FF2B5EF4-FFF2-40B4-BE49-F238E27FC236}">
                <a16:creationId xmlns:a16="http://schemas.microsoft.com/office/drawing/2014/main" id="{D28672FC-2370-2C09-D15B-8FD156233349}"/>
              </a:ext>
              <a:ext uri="{C183D7F6-B498-43B3-948B-1728B52AA6E4}">
                <adec:decorative xmlns:adec="http://schemas.microsoft.com/office/drawing/2017/decorative" val="0"/>
              </a:ext>
            </a:extLst>
          </p:cNvPr>
          <p:cNvSpPr txBox="1"/>
          <p:nvPr/>
        </p:nvSpPr>
        <p:spPr>
          <a:xfrm>
            <a:off x="807604" y="3766630"/>
            <a:ext cx="1021627" cy="261243"/>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FFFFFF"/>
                </a:solidFill>
                <a:effectLst/>
                <a:uLnTx/>
                <a:uFillTx/>
              </a:rPr>
              <a:t>Documents</a:t>
            </a:r>
            <a:endParaRPr kumimoji="0" lang="en-US" sz="1800" b="0" i="1" u="none" strike="noStrike" kern="0" cap="none" spc="0" normalizeH="0" baseline="0" noProof="0">
              <a:ln>
                <a:noFill/>
              </a:ln>
              <a:solidFill>
                <a:srgbClr val="FFFFFF"/>
              </a:solidFill>
              <a:effectLst/>
              <a:uLnTx/>
              <a:uFillTx/>
            </a:endParaRPr>
          </a:p>
        </p:txBody>
      </p:sp>
      <p:sp>
        <p:nvSpPr>
          <p:cNvPr id="46" name="TextBox 45">
            <a:extLst>
              <a:ext uri="{FF2B5EF4-FFF2-40B4-BE49-F238E27FC236}">
                <a16:creationId xmlns:a16="http://schemas.microsoft.com/office/drawing/2014/main" id="{A29450F9-9AEC-419D-D9CB-A678C80ED161}"/>
              </a:ext>
              <a:ext uri="{C183D7F6-B498-43B3-948B-1728B52AA6E4}">
                <adec:decorative xmlns:adec="http://schemas.microsoft.com/office/drawing/2017/decorative" val="0"/>
              </a:ext>
            </a:extLst>
          </p:cNvPr>
          <p:cNvSpPr txBox="1"/>
          <p:nvPr/>
        </p:nvSpPr>
        <p:spPr>
          <a:xfrm>
            <a:off x="2406190" y="3714422"/>
            <a:ext cx="1021627"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Form Recognizer</a:t>
            </a:r>
            <a:endParaRPr kumimoji="0" lang="en-US" sz="1800" b="0" i="0" u="none" strike="noStrike" kern="0" cap="none" spc="0" normalizeH="0" baseline="0" noProof="0">
              <a:ln>
                <a:noFill/>
              </a:ln>
              <a:solidFill>
                <a:srgbClr val="FFFFFF"/>
              </a:solidFill>
              <a:effectLst/>
              <a:uLnTx/>
              <a:uFillTx/>
            </a:endParaRPr>
          </a:p>
        </p:txBody>
      </p:sp>
      <p:sp>
        <p:nvSpPr>
          <p:cNvPr id="41" name="TextBox 40">
            <a:extLst>
              <a:ext uri="{FF2B5EF4-FFF2-40B4-BE49-F238E27FC236}">
                <a16:creationId xmlns:a16="http://schemas.microsoft.com/office/drawing/2014/main" id="{44FF2A93-CAA4-2441-B361-01C1BC8DDDAD}"/>
              </a:ext>
              <a:ext uri="{C183D7F6-B498-43B3-948B-1728B52AA6E4}">
                <adec:decorative xmlns:adec="http://schemas.microsoft.com/office/drawing/2017/decorative" val="0"/>
              </a:ext>
            </a:extLst>
          </p:cNvPr>
          <p:cNvSpPr txBox="1"/>
          <p:nvPr/>
        </p:nvSpPr>
        <p:spPr>
          <a:xfrm>
            <a:off x="3722563" y="3797040"/>
            <a:ext cx="1857427"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a:t>
            </a:r>
            <a:r>
              <a:rPr kumimoji="0" lang="en-US" sz="1200" b="1" i="0" u="none" strike="noStrike" kern="0" cap="none" spc="0" normalizeH="0" baseline="0" noProof="0" err="1">
                <a:ln>
                  <a:noFill/>
                </a:ln>
                <a:solidFill>
                  <a:srgbClr val="FFFFFF"/>
                </a:solidFill>
                <a:effectLst/>
                <a:uLnTx/>
                <a:uFillTx/>
              </a:rPr>
              <a:t>OpenAI</a:t>
            </a:r>
            <a:r>
              <a:rPr kumimoji="0" lang="en-US" sz="1200" b="1" i="0" u="none" strike="noStrike" kern="0" cap="none" spc="0" normalizeH="0" baseline="0" noProof="0">
                <a:ln>
                  <a:noFill/>
                </a:ln>
                <a:solidFill>
                  <a:srgbClr val="FFFFFF"/>
                </a:solidFill>
                <a:effectLst/>
                <a:uLnTx/>
                <a:uFillTx/>
              </a:rPr>
              <a:t> Service </a:t>
            </a:r>
            <a:r>
              <a:rPr kumimoji="0" lang="en-US" sz="1200" i="0" u="none" strike="noStrike" kern="0" cap="none" spc="0" normalizeH="0" baseline="0" noProof="0">
                <a:ln>
                  <a:noFill/>
                </a:ln>
                <a:solidFill>
                  <a:srgbClr val="FFFFFF"/>
                </a:solidFill>
                <a:effectLst/>
                <a:uLnTx/>
                <a:uFillTx/>
              </a:rPr>
              <a:t>Embeddings model</a:t>
            </a:r>
            <a:endParaRPr kumimoji="0" lang="en-US" sz="1800" i="0" u="none" strike="noStrike" kern="0" cap="none" spc="0" normalizeH="0" baseline="0" noProof="0">
              <a:ln>
                <a:noFill/>
              </a:ln>
              <a:solidFill>
                <a:srgbClr val="FFFFFF"/>
              </a:solidFill>
              <a:effectLst/>
              <a:uLnTx/>
              <a:uFillTx/>
            </a:endParaRPr>
          </a:p>
        </p:txBody>
      </p:sp>
      <p:sp>
        <p:nvSpPr>
          <p:cNvPr id="52" name="TextBox 51">
            <a:extLst>
              <a:ext uri="{FF2B5EF4-FFF2-40B4-BE49-F238E27FC236}">
                <a16:creationId xmlns:a16="http://schemas.microsoft.com/office/drawing/2014/main" id="{CA37F640-3181-CAF7-BB43-788026408AB6}"/>
              </a:ext>
              <a:ext uri="{C183D7F6-B498-43B3-948B-1728B52AA6E4}">
                <adec:decorative xmlns:adec="http://schemas.microsoft.com/office/drawing/2017/decorative" val="0"/>
              </a:ext>
            </a:extLst>
          </p:cNvPr>
          <p:cNvSpPr txBox="1"/>
          <p:nvPr/>
        </p:nvSpPr>
        <p:spPr>
          <a:xfrm>
            <a:off x="5823727" y="3997700"/>
            <a:ext cx="1141716" cy="646331"/>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Cache for Redis (Enterprise)</a:t>
            </a:r>
            <a:endParaRPr kumimoji="0" lang="en-US" sz="1800" b="0" i="0" u="none" strike="noStrike" kern="0" cap="none" spc="0" normalizeH="0" baseline="0" noProof="0">
              <a:ln>
                <a:noFill/>
              </a:ln>
              <a:solidFill>
                <a:srgbClr val="FFFFFF"/>
              </a:solidFill>
              <a:effectLst/>
              <a:uLnTx/>
              <a:uFillTx/>
            </a:endParaRPr>
          </a:p>
        </p:txBody>
      </p:sp>
      <p:sp>
        <p:nvSpPr>
          <p:cNvPr id="53" name="TextBox 52">
            <a:extLst>
              <a:ext uri="{FF2B5EF4-FFF2-40B4-BE49-F238E27FC236}">
                <a16:creationId xmlns:a16="http://schemas.microsoft.com/office/drawing/2014/main" id="{294E7DDF-AF6C-93C4-9A32-6C24C14F6066}"/>
              </a:ext>
              <a:ext uri="{C183D7F6-B498-43B3-948B-1728B52AA6E4}">
                <adec:decorative xmlns:adec="http://schemas.microsoft.com/office/drawing/2017/decorative" val="0"/>
              </a:ext>
            </a:extLst>
          </p:cNvPr>
          <p:cNvSpPr txBox="1"/>
          <p:nvPr/>
        </p:nvSpPr>
        <p:spPr>
          <a:xfrm>
            <a:off x="7766149" y="2385142"/>
            <a:ext cx="1412192" cy="276999"/>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Functions</a:t>
            </a:r>
            <a:endParaRPr kumimoji="0" lang="en-US" sz="1800" b="0" i="0" u="none" strike="noStrike" kern="0" cap="none" spc="0" normalizeH="0" baseline="0" noProof="0">
              <a:ln>
                <a:noFill/>
              </a:ln>
              <a:solidFill>
                <a:srgbClr val="FFFFFF"/>
              </a:solidFill>
              <a:effectLst/>
              <a:uLnTx/>
              <a:uFillTx/>
            </a:endParaRPr>
          </a:p>
        </p:txBody>
      </p:sp>
      <p:sp>
        <p:nvSpPr>
          <p:cNvPr id="44" name="TextBox 43">
            <a:extLst>
              <a:ext uri="{FF2B5EF4-FFF2-40B4-BE49-F238E27FC236}">
                <a16:creationId xmlns:a16="http://schemas.microsoft.com/office/drawing/2014/main" id="{9E37419D-4848-511A-6385-4A2862883E86}"/>
              </a:ext>
              <a:ext uri="{C183D7F6-B498-43B3-948B-1728B52AA6E4}">
                <adec:decorative xmlns:adec="http://schemas.microsoft.com/office/drawing/2017/decorative" val="0"/>
              </a:ext>
            </a:extLst>
          </p:cNvPr>
          <p:cNvSpPr txBox="1"/>
          <p:nvPr/>
        </p:nvSpPr>
        <p:spPr>
          <a:xfrm>
            <a:off x="7458446" y="5911039"/>
            <a:ext cx="2027598"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a:t>
            </a:r>
            <a:r>
              <a:rPr kumimoji="0" lang="en-US" sz="1200" b="1" i="0" u="none" strike="noStrike" kern="0" cap="none" spc="0" normalizeH="0" baseline="0" noProof="0" err="1">
                <a:ln>
                  <a:noFill/>
                </a:ln>
                <a:solidFill>
                  <a:srgbClr val="FFFFFF"/>
                </a:solidFill>
                <a:effectLst/>
                <a:uLnTx/>
                <a:uFillTx/>
              </a:rPr>
              <a:t>OpenAI</a:t>
            </a:r>
            <a:r>
              <a:rPr kumimoji="0" lang="en-US" sz="1200" b="1" i="0" u="none" strike="noStrike" kern="0" cap="none" spc="0" normalizeH="0" baseline="0" noProof="0">
                <a:ln>
                  <a:noFill/>
                </a:ln>
                <a:solidFill>
                  <a:srgbClr val="FFFFFF"/>
                </a:solidFill>
                <a:effectLst/>
                <a:uLnTx/>
                <a:uFillTx/>
              </a:rPr>
              <a:t>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FFFFFF"/>
                </a:solidFill>
                <a:effectLst/>
                <a:uLnTx/>
                <a:uFillTx/>
                <a:cs typeface="Segoe UI"/>
              </a:rPr>
              <a:t>Prompt: Passage </a:t>
            </a:r>
            <a:r>
              <a:rPr kumimoji="0" lang="en-US" sz="1200" i="0" u="none" strike="noStrike" kern="0" cap="none" spc="0" normalizeH="0" baseline="0" noProof="0" err="1">
                <a:ln>
                  <a:noFill/>
                </a:ln>
                <a:solidFill>
                  <a:srgbClr val="FFFFFF"/>
                </a:solidFill>
                <a:effectLst/>
                <a:uLnTx/>
                <a:uFillTx/>
                <a:cs typeface="Segoe UI"/>
              </a:rPr>
              <a:t>QnA</a:t>
            </a:r>
            <a:endParaRPr kumimoji="0" lang="en-US" sz="1200" i="0" u="none" strike="noStrike" kern="0" cap="none" spc="0" normalizeH="0" baseline="0" noProof="0">
              <a:ln>
                <a:noFill/>
              </a:ln>
              <a:solidFill>
                <a:srgbClr val="FFFFFF"/>
              </a:solidFill>
              <a:effectLst/>
              <a:uLnTx/>
              <a:uFillTx/>
              <a:cs typeface="Segoe UI"/>
            </a:endParaRPr>
          </a:p>
        </p:txBody>
      </p:sp>
      <p:sp>
        <p:nvSpPr>
          <p:cNvPr id="17" name="TextBox 16">
            <a:extLst>
              <a:ext uri="{FF2B5EF4-FFF2-40B4-BE49-F238E27FC236}">
                <a16:creationId xmlns:a16="http://schemas.microsoft.com/office/drawing/2014/main" id="{DA6E39BE-2848-0DB9-C9EE-EADE4A86360E}"/>
              </a:ext>
              <a:ext uri="{C183D7F6-B498-43B3-948B-1728B52AA6E4}">
                <adec:decorative xmlns:adec="http://schemas.microsoft.com/office/drawing/2017/decorative" val="0"/>
              </a:ext>
            </a:extLst>
          </p:cNvPr>
          <p:cNvSpPr txBox="1"/>
          <p:nvPr/>
        </p:nvSpPr>
        <p:spPr>
          <a:xfrm>
            <a:off x="10114174" y="2796154"/>
            <a:ext cx="1495210" cy="2612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Web Application</a:t>
            </a:r>
          </a:p>
        </p:txBody>
      </p:sp>
      <p:sp>
        <p:nvSpPr>
          <p:cNvPr id="15" name="TextBox 14">
            <a:extLst>
              <a:ext uri="{FF2B5EF4-FFF2-40B4-BE49-F238E27FC236}">
                <a16:creationId xmlns:a16="http://schemas.microsoft.com/office/drawing/2014/main" id="{A36B53BD-61E9-EEF5-3F95-617CBCFB35D3}"/>
              </a:ext>
              <a:ext uri="{C183D7F6-B498-43B3-948B-1728B52AA6E4}">
                <adec:decorative xmlns:adec="http://schemas.microsoft.com/office/drawing/2017/decorative" val="0"/>
              </a:ext>
            </a:extLst>
          </p:cNvPr>
          <p:cNvSpPr txBox="1"/>
          <p:nvPr/>
        </p:nvSpPr>
        <p:spPr>
          <a:xfrm>
            <a:off x="10421791" y="4299863"/>
            <a:ext cx="879975" cy="2612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Power BI</a:t>
            </a:r>
          </a:p>
        </p:txBody>
      </p:sp>
      <p:pic>
        <p:nvPicPr>
          <p:cNvPr id="2" name="Graphic 1">
            <a:extLst>
              <a:ext uri="{FF2B5EF4-FFF2-40B4-BE49-F238E27FC236}">
                <a16:creationId xmlns:a16="http://schemas.microsoft.com/office/drawing/2014/main" id="{11DF325E-48C4-B1D8-3223-717D8C2BF56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84626" y="4735801"/>
            <a:ext cx="1175238" cy="1175238"/>
          </a:xfrm>
          <a:prstGeom prst="rect">
            <a:avLst/>
          </a:prstGeom>
        </p:spPr>
      </p:pic>
      <p:pic>
        <p:nvPicPr>
          <p:cNvPr id="6" name="Graphic 5">
            <a:extLst>
              <a:ext uri="{FF2B5EF4-FFF2-40B4-BE49-F238E27FC236}">
                <a16:creationId xmlns:a16="http://schemas.microsoft.com/office/drawing/2014/main" id="{43AF3891-3EDF-CAE9-1F24-B7E154D6BC5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0066" y="2662238"/>
            <a:ext cx="1175238" cy="1175238"/>
          </a:xfrm>
          <a:prstGeom prst="rect">
            <a:avLst/>
          </a:prstGeom>
        </p:spPr>
      </p:pic>
      <p:sp>
        <p:nvSpPr>
          <p:cNvPr id="5" name="Rectangle 9">
            <a:extLst>
              <a:ext uri="{FF2B5EF4-FFF2-40B4-BE49-F238E27FC236}">
                <a16:creationId xmlns:a16="http://schemas.microsoft.com/office/drawing/2014/main" id="{B8963BE1-B7A7-20B4-6B56-CB25AD4BC4B0}"/>
              </a:ext>
            </a:extLst>
          </p:cNvPr>
          <p:cNvSpPr/>
          <p:nvPr/>
        </p:nvSpPr>
        <p:spPr bwMode="auto">
          <a:xfrm>
            <a:off x="749473" y="537978"/>
            <a:ext cx="6609701"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企业多模态数据知识库智能搜索架构</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8167005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B098DE5-BA97-D243-3E9A-9638EB573747}"/>
              </a:ext>
              <a:ext uri="{C183D7F6-B498-43B3-948B-1728B52AA6E4}">
                <adec:decorative xmlns:adec="http://schemas.microsoft.com/office/drawing/2017/decorative" val="1"/>
              </a:ext>
            </a:extLst>
          </p:cNvPr>
          <p:cNvGrpSpPr/>
          <p:nvPr/>
        </p:nvGrpSpPr>
        <p:grpSpPr>
          <a:xfrm>
            <a:off x="7119686" y="585949"/>
            <a:ext cx="2194560" cy="2426208"/>
            <a:chOff x="7119686" y="585949"/>
            <a:chExt cx="2194560" cy="2426208"/>
          </a:xfrm>
        </p:grpSpPr>
        <p:sp>
          <p:nvSpPr>
            <p:cNvPr id="3" name="Rounded Rectangle 2">
              <a:extLst>
                <a:ext uri="{FF2B5EF4-FFF2-40B4-BE49-F238E27FC236}">
                  <a16:creationId xmlns:a16="http://schemas.microsoft.com/office/drawing/2014/main" id="{828A7BEB-A950-D434-B43F-895A28271412}"/>
                </a:ext>
              </a:extLst>
            </p:cNvPr>
            <p:cNvSpPr/>
            <p:nvPr/>
          </p:nvSpPr>
          <p:spPr bwMode="auto">
            <a:xfrm>
              <a:off x="7119686" y="585949"/>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icture containing seat, furniture, sofa&#10;&#10;Description automatically generated">
              <a:extLst>
                <a:ext uri="{FF2B5EF4-FFF2-40B4-BE49-F238E27FC236}">
                  <a16:creationId xmlns:a16="http://schemas.microsoft.com/office/drawing/2014/main" id="{69524A30-B735-F797-C5E9-693EED3AC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653" y="924523"/>
              <a:ext cx="2012627" cy="1203706"/>
            </a:xfrm>
            <a:prstGeom prst="rect">
              <a:avLst/>
            </a:prstGeom>
          </p:spPr>
        </p:pic>
      </p:grpSp>
      <p:grpSp>
        <p:nvGrpSpPr>
          <p:cNvPr id="25" name="Group 24">
            <a:extLst>
              <a:ext uri="{FF2B5EF4-FFF2-40B4-BE49-F238E27FC236}">
                <a16:creationId xmlns:a16="http://schemas.microsoft.com/office/drawing/2014/main" id="{EB01F0EE-3F7D-2C38-C56D-89ED0B0790F4}"/>
              </a:ext>
              <a:ext uri="{C183D7F6-B498-43B3-948B-1728B52AA6E4}">
                <adec:decorative xmlns:adec="http://schemas.microsoft.com/office/drawing/2017/decorative" val="1"/>
              </a:ext>
            </a:extLst>
          </p:cNvPr>
          <p:cNvGrpSpPr/>
          <p:nvPr/>
        </p:nvGrpSpPr>
        <p:grpSpPr>
          <a:xfrm>
            <a:off x="9409074" y="895897"/>
            <a:ext cx="2194560" cy="2426208"/>
            <a:chOff x="9409074" y="895897"/>
            <a:chExt cx="2194560" cy="2426208"/>
          </a:xfrm>
        </p:grpSpPr>
        <p:sp>
          <p:nvSpPr>
            <p:cNvPr id="4" name="Rounded Rectangle 3">
              <a:extLst>
                <a:ext uri="{FF2B5EF4-FFF2-40B4-BE49-F238E27FC236}">
                  <a16:creationId xmlns:a16="http://schemas.microsoft.com/office/drawing/2014/main" id="{4CC02D62-1956-4994-C153-2C67FB5C1E60}"/>
                </a:ext>
              </a:extLst>
            </p:cNvPr>
            <p:cNvSpPr/>
            <p:nvPr/>
          </p:nvSpPr>
          <p:spPr bwMode="auto">
            <a:xfrm>
              <a:off x="9409074" y="895897"/>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picture containing furniture, seat, sofa, living&#10;&#10;Description automatically generated">
              <a:extLst>
                <a:ext uri="{FF2B5EF4-FFF2-40B4-BE49-F238E27FC236}">
                  <a16:creationId xmlns:a16="http://schemas.microsoft.com/office/drawing/2014/main" id="{9973F490-9C02-8266-75B6-2C8CE6143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613" y="1320800"/>
              <a:ext cx="1927482" cy="970102"/>
            </a:xfrm>
            <a:prstGeom prst="rect">
              <a:avLst/>
            </a:prstGeom>
          </p:spPr>
        </p:pic>
      </p:grpSp>
      <p:grpSp>
        <p:nvGrpSpPr>
          <p:cNvPr id="29" name="Group 28">
            <a:extLst>
              <a:ext uri="{FF2B5EF4-FFF2-40B4-BE49-F238E27FC236}">
                <a16:creationId xmlns:a16="http://schemas.microsoft.com/office/drawing/2014/main" id="{0ECAE3BC-77AD-098D-21CB-973D5697CA49}"/>
              </a:ext>
              <a:ext uri="{C183D7F6-B498-43B3-948B-1728B52AA6E4}">
                <adec:decorative xmlns:adec="http://schemas.microsoft.com/office/drawing/2017/decorative" val="1"/>
              </a:ext>
            </a:extLst>
          </p:cNvPr>
          <p:cNvGrpSpPr/>
          <p:nvPr/>
        </p:nvGrpSpPr>
        <p:grpSpPr>
          <a:xfrm>
            <a:off x="7119686" y="3195399"/>
            <a:ext cx="2194560" cy="2426208"/>
            <a:chOff x="7119686" y="3195399"/>
            <a:chExt cx="2194560" cy="2426208"/>
          </a:xfrm>
        </p:grpSpPr>
        <p:sp>
          <p:nvSpPr>
            <p:cNvPr id="32" name="Rounded Rectangle 31">
              <a:extLst>
                <a:ext uri="{FF2B5EF4-FFF2-40B4-BE49-F238E27FC236}">
                  <a16:creationId xmlns:a16="http://schemas.microsoft.com/office/drawing/2014/main" id="{AD83B073-7793-3A26-C029-17BD76FCB3F6}"/>
                </a:ext>
              </a:extLst>
            </p:cNvPr>
            <p:cNvSpPr/>
            <p:nvPr/>
          </p:nvSpPr>
          <p:spPr bwMode="auto">
            <a:xfrm>
              <a:off x="7119686" y="3195399"/>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A blue chair with a cushion&#10;&#10;Description automatically generated with low confidence">
              <a:extLst>
                <a:ext uri="{FF2B5EF4-FFF2-40B4-BE49-F238E27FC236}">
                  <a16:creationId xmlns:a16="http://schemas.microsoft.com/office/drawing/2014/main" id="{F1A0CFEE-ECBD-65F8-51FD-7DE5BFA4B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616" y="3420104"/>
              <a:ext cx="1800700" cy="1925424"/>
            </a:xfrm>
            <a:prstGeom prst="rect">
              <a:avLst/>
            </a:prstGeom>
          </p:spPr>
        </p:pic>
        <p:sp>
          <p:nvSpPr>
            <p:cNvPr id="43" name="Rounded Rectangle 42">
              <a:extLst>
                <a:ext uri="{FF2B5EF4-FFF2-40B4-BE49-F238E27FC236}">
                  <a16:creationId xmlns:a16="http://schemas.microsoft.com/office/drawing/2014/main" id="{688C7D29-9A5E-2A18-82FF-3D555BA4A8E9}"/>
                </a:ext>
              </a:extLst>
            </p:cNvPr>
            <p:cNvSpPr/>
            <p:nvPr/>
          </p:nvSpPr>
          <p:spPr bwMode="auto">
            <a:xfrm>
              <a:off x="7222429" y="3288237"/>
              <a:ext cx="1989075" cy="2240533"/>
            </a:xfrm>
            <a:prstGeom prst="roundRect">
              <a:avLst/>
            </a:prstGeom>
            <a:gradFill flip="none" rotWithShape="1">
              <a:gsLst>
                <a:gs pos="21000">
                  <a:srgbClr val="D2D2D2">
                    <a:alpha val="0"/>
                  </a:srgbClr>
                </a:gs>
                <a:gs pos="79000">
                  <a:srgbClr val="D2D2D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grpSp>
        <p:nvGrpSpPr>
          <p:cNvPr id="34" name="Group 33">
            <a:extLst>
              <a:ext uri="{FF2B5EF4-FFF2-40B4-BE49-F238E27FC236}">
                <a16:creationId xmlns:a16="http://schemas.microsoft.com/office/drawing/2014/main" id="{3C1F9B7A-0A51-C61C-DCD2-F80A8EA7E414}"/>
              </a:ext>
              <a:ext uri="{C183D7F6-B498-43B3-948B-1728B52AA6E4}">
                <adec:decorative xmlns:adec="http://schemas.microsoft.com/office/drawing/2017/decorative" val="1"/>
              </a:ext>
            </a:extLst>
          </p:cNvPr>
          <p:cNvGrpSpPr/>
          <p:nvPr/>
        </p:nvGrpSpPr>
        <p:grpSpPr>
          <a:xfrm>
            <a:off x="9409074" y="3455093"/>
            <a:ext cx="2194560" cy="2426208"/>
            <a:chOff x="9409074" y="3455093"/>
            <a:chExt cx="2194560" cy="2426208"/>
          </a:xfrm>
        </p:grpSpPr>
        <p:sp>
          <p:nvSpPr>
            <p:cNvPr id="33" name="Rounded Rectangle 32">
              <a:extLst>
                <a:ext uri="{FF2B5EF4-FFF2-40B4-BE49-F238E27FC236}">
                  <a16:creationId xmlns:a16="http://schemas.microsoft.com/office/drawing/2014/main" id="{A8787671-08AB-8750-6C6C-8768FDF72EAB}"/>
                </a:ext>
              </a:extLst>
            </p:cNvPr>
            <p:cNvSpPr/>
            <p:nvPr/>
          </p:nvSpPr>
          <p:spPr bwMode="auto">
            <a:xfrm>
              <a:off x="9409074" y="3455093"/>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descr="A picture containing seat, furniture, chair&#10;&#10;Description automatically generated">
              <a:extLst>
                <a:ext uri="{FF2B5EF4-FFF2-40B4-BE49-F238E27FC236}">
                  <a16:creationId xmlns:a16="http://schemas.microsoft.com/office/drawing/2014/main" id="{860109D9-2401-6738-3131-4643BFF8A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946" y="3533653"/>
              <a:ext cx="1148816" cy="1821293"/>
            </a:xfrm>
            <a:prstGeom prst="rect">
              <a:avLst/>
            </a:prstGeom>
          </p:spPr>
        </p:pic>
        <p:sp>
          <p:nvSpPr>
            <p:cNvPr id="44" name="Rounded Rectangle 43">
              <a:extLst>
                <a:ext uri="{FF2B5EF4-FFF2-40B4-BE49-F238E27FC236}">
                  <a16:creationId xmlns:a16="http://schemas.microsoft.com/office/drawing/2014/main" id="{7F76E6A2-39A2-BECB-90C0-C45C7B081105}"/>
                </a:ext>
              </a:extLst>
            </p:cNvPr>
            <p:cNvSpPr/>
            <p:nvPr/>
          </p:nvSpPr>
          <p:spPr bwMode="auto">
            <a:xfrm>
              <a:off x="9511817" y="3578160"/>
              <a:ext cx="1989075" cy="2199811"/>
            </a:xfrm>
            <a:prstGeom prst="roundRect">
              <a:avLst/>
            </a:prstGeom>
            <a:gradFill flip="none" rotWithShape="1">
              <a:gsLst>
                <a:gs pos="21000">
                  <a:srgbClr val="D2D2D2">
                    <a:alpha val="0"/>
                  </a:srgbClr>
                </a:gs>
                <a:gs pos="79000">
                  <a:srgbClr val="D2D2D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F83451D-C386-A971-B09F-0A9103D94BC8}"/>
              </a:ext>
            </a:extLst>
          </p:cNvPr>
          <p:cNvSpPr>
            <a:spLocks noGrp="1"/>
          </p:cNvSpPr>
          <p:nvPr>
            <p:ph type="title"/>
          </p:nvPr>
        </p:nvSpPr>
        <p:spPr>
          <a:xfrm>
            <a:off x="588263" y="457200"/>
            <a:ext cx="11018520" cy="800219"/>
          </a:xfrm>
        </p:spPr>
        <p:txBody>
          <a:bodyPr/>
          <a:lstStyle/>
          <a:p>
            <a:pPr algn="l"/>
            <a:br>
              <a:rPr lang="en-US" dirty="0"/>
            </a:br>
            <a:r>
              <a:rPr lang="en-US" sz="2000" spc="0" dirty="0">
                <a:solidFill>
                  <a:schemeClr val="accent1"/>
                </a:solidFill>
              </a:rPr>
              <a:t>Similarity search</a:t>
            </a:r>
          </a:p>
        </p:txBody>
      </p:sp>
      <p:grpSp>
        <p:nvGrpSpPr>
          <p:cNvPr id="7" name="Group 6" descr="Embeddings Space&#10;Customer Product Database&#10;Product Embeddings&#10;Similarity Search&#10;&#10;&#10;&#10;">
            <a:extLst>
              <a:ext uri="{FF2B5EF4-FFF2-40B4-BE49-F238E27FC236}">
                <a16:creationId xmlns:a16="http://schemas.microsoft.com/office/drawing/2014/main" id="{DF4E87BE-2681-8384-78A0-B880BCA6995C}"/>
              </a:ext>
            </a:extLst>
          </p:cNvPr>
          <p:cNvGrpSpPr/>
          <p:nvPr/>
        </p:nvGrpSpPr>
        <p:grpSpPr>
          <a:xfrm>
            <a:off x="402304" y="1619532"/>
            <a:ext cx="6430230" cy="3813153"/>
            <a:chOff x="402304" y="1619532"/>
            <a:chExt cx="6430230" cy="3813153"/>
          </a:xfrm>
        </p:grpSpPr>
        <p:pic>
          <p:nvPicPr>
            <p:cNvPr id="9" name="Picture 4">
              <a:extLst>
                <a:ext uri="{FF2B5EF4-FFF2-40B4-BE49-F238E27FC236}">
                  <a16:creationId xmlns:a16="http://schemas.microsoft.com/office/drawing/2014/main" id="{B4605607-13FB-3534-94CF-8FA6AF99F130}"/>
                </a:ext>
                <a:ext uri="{C183D7F6-B498-43B3-948B-1728B52AA6E4}">
                  <adec:decorative xmlns:adec="http://schemas.microsoft.com/office/drawing/2017/decorative" val="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3087" y="3686523"/>
              <a:ext cx="734430" cy="7344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5136750-761C-82A9-8E71-FB33D71422E0}"/>
                </a:ext>
                <a:ext uri="{C183D7F6-B498-43B3-948B-1728B52AA6E4}">
                  <adec:decorative xmlns:adec="http://schemas.microsoft.com/office/drawing/2017/decorative" val="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125631" y="2273742"/>
              <a:ext cx="734430" cy="73443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ED3ECBB-B262-0BF5-8611-7896B031E546}"/>
                </a:ext>
                <a:ext uri="{C183D7F6-B498-43B3-948B-1728B52AA6E4}">
                  <adec:decorative xmlns:adec="http://schemas.microsoft.com/office/drawing/2017/decorative" val="1"/>
                </a:ext>
              </a:extLst>
            </p:cNvPr>
            <p:cNvCxnSpPr>
              <a:cxnSpLocks/>
            </p:cNvCxnSpPr>
            <p:nvPr/>
          </p:nvCxnSpPr>
          <p:spPr>
            <a:xfrm>
              <a:off x="1498665" y="4106853"/>
              <a:ext cx="285752" cy="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662F7B-97F9-E7AE-AFBB-1F8C0464437C}"/>
                </a:ext>
                <a:ext uri="{C183D7F6-B498-43B3-948B-1728B52AA6E4}">
                  <adec:decorative xmlns:adec="http://schemas.microsoft.com/office/drawing/2017/decorative" val="1"/>
                </a:ext>
              </a:extLst>
            </p:cNvPr>
            <p:cNvCxnSpPr>
              <a:cxnSpLocks/>
            </p:cNvCxnSpPr>
            <p:nvPr/>
          </p:nvCxnSpPr>
          <p:spPr>
            <a:xfrm>
              <a:off x="2400495" y="4106853"/>
              <a:ext cx="285752" cy="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9B9323-ADEF-F906-A41B-7DFFF965655A}"/>
                </a:ext>
                <a:ext uri="{C183D7F6-B498-43B3-948B-1728B52AA6E4}">
                  <adec:decorative xmlns:adec="http://schemas.microsoft.com/office/drawing/2017/decorative" val="1"/>
                </a:ext>
              </a:extLst>
            </p:cNvPr>
            <p:cNvCxnSpPr>
              <a:cxnSpLocks/>
            </p:cNvCxnSpPr>
            <p:nvPr/>
          </p:nvCxnSpPr>
          <p:spPr>
            <a:xfrm>
              <a:off x="4016310" y="2640957"/>
              <a:ext cx="420956" cy="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E5EE3D1-D378-C8E3-470D-1701418857BC}"/>
                </a:ext>
                <a:ext uri="{C183D7F6-B498-43B3-948B-1728B52AA6E4}">
                  <adec:decorative xmlns:adec="http://schemas.microsoft.com/office/drawing/2017/decorative" val="1"/>
                </a:ext>
              </a:extLst>
            </p:cNvPr>
            <p:cNvGrpSpPr/>
            <p:nvPr/>
          </p:nvGrpSpPr>
          <p:grpSpPr>
            <a:xfrm>
              <a:off x="2751356" y="3496041"/>
              <a:ext cx="1661130" cy="1270676"/>
              <a:chOff x="2751356" y="3496041"/>
              <a:chExt cx="1661130" cy="1270676"/>
            </a:xfrm>
          </p:grpSpPr>
          <p:pic>
            <p:nvPicPr>
              <p:cNvPr id="15" name="Picture 14">
                <a:extLst>
                  <a:ext uri="{FF2B5EF4-FFF2-40B4-BE49-F238E27FC236}">
                    <a16:creationId xmlns:a16="http://schemas.microsoft.com/office/drawing/2014/main" id="{D4D43BBA-51C7-62AF-201F-9CDB4EB82444}"/>
                  </a:ext>
                </a:extLst>
              </p:cNvPr>
              <p:cNvPicPr>
                <a:picLocks noChangeAspect="1"/>
              </p:cNvPicPr>
              <p:nvPr/>
            </p:nvPicPr>
            <p:blipFill>
              <a:blip r:embed="rId8"/>
              <a:stretch>
                <a:fillRect/>
              </a:stretch>
            </p:blipFill>
            <p:spPr>
              <a:xfrm>
                <a:off x="2810772" y="3496041"/>
                <a:ext cx="1323363" cy="127067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7D829016-24F0-DA51-5CAD-EE95306AEAD9}"/>
                  </a:ext>
                </a:extLst>
              </p:cNvPr>
              <p:cNvSpPr txBox="1"/>
              <p:nvPr/>
            </p:nvSpPr>
            <p:spPr>
              <a:xfrm>
                <a:off x="3456811" y="3728377"/>
                <a:ext cx="955675"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Desk</a:t>
                </a:r>
                <a:endParaRPr kumimoji="0" lang="en-CA" sz="1600" b="0" i="0" u="none" strike="noStrike" kern="1200" cap="none" spc="0" normalizeH="0" baseline="0" noProof="0">
                  <a:ln>
                    <a:noFill/>
                  </a:ln>
                  <a:solidFill>
                    <a:schemeClr val="accent2"/>
                  </a:solidFill>
                  <a:effectLst/>
                  <a:uLnTx/>
                  <a:uFillTx/>
                  <a:latin typeface="+mj-lt"/>
                  <a:ea typeface="+mn-ea"/>
                </a:endParaRPr>
              </a:p>
            </p:txBody>
          </p:sp>
          <p:sp>
            <p:nvSpPr>
              <p:cNvPr id="17" name="TextBox 16">
                <a:extLst>
                  <a:ext uri="{FF2B5EF4-FFF2-40B4-BE49-F238E27FC236}">
                    <a16:creationId xmlns:a16="http://schemas.microsoft.com/office/drawing/2014/main" id="{029460C6-26C9-9986-01DE-5A4A1ED82172}"/>
                  </a:ext>
                </a:extLst>
              </p:cNvPr>
              <p:cNvSpPr txBox="1"/>
              <p:nvPr/>
            </p:nvSpPr>
            <p:spPr>
              <a:xfrm>
                <a:off x="3446668" y="4138305"/>
                <a:ext cx="955675"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Table</a:t>
                </a:r>
                <a:endParaRPr kumimoji="0" lang="en-CA" sz="1600" b="0" i="0" u="none" strike="noStrike" kern="1200" cap="none" spc="0" normalizeH="0" baseline="0" noProof="0">
                  <a:ln>
                    <a:noFill/>
                  </a:ln>
                  <a:solidFill>
                    <a:schemeClr val="accent2"/>
                  </a:solidFill>
                  <a:effectLst/>
                  <a:uLnTx/>
                  <a:uFillTx/>
                  <a:latin typeface="+mj-lt"/>
                  <a:ea typeface="+mn-ea"/>
                </a:endParaRPr>
              </a:p>
            </p:txBody>
          </p:sp>
          <p:sp>
            <p:nvSpPr>
              <p:cNvPr id="18" name="TextBox 17">
                <a:extLst>
                  <a:ext uri="{FF2B5EF4-FFF2-40B4-BE49-F238E27FC236}">
                    <a16:creationId xmlns:a16="http://schemas.microsoft.com/office/drawing/2014/main" id="{5485DDF8-354A-36A3-4733-D67E28F63108}"/>
                  </a:ext>
                </a:extLst>
              </p:cNvPr>
              <p:cNvSpPr txBox="1"/>
              <p:nvPr/>
            </p:nvSpPr>
            <p:spPr>
              <a:xfrm>
                <a:off x="2827712" y="4153514"/>
                <a:ext cx="955675"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Chair</a:t>
                </a:r>
                <a:endParaRPr kumimoji="0" lang="en-CA" sz="1600" b="0" i="0" u="none" strike="noStrike" kern="1200" cap="none" spc="0" normalizeH="0" baseline="0" noProof="0">
                  <a:ln>
                    <a:noFill/>
                  </a:ln>
                  <a:solidFill>
                    <a:schemeClr val="accent2"/>
                  </a:solidFill>
                  <a:effectLst/>
                  <a:uLnTx/>
                  <a:uFillTx/>
                  <a:latin typeface="+mj-lt"/>
                  <a:ea typeface="+mn-ea"/>
                </a:endParaRPr>
              </a:p>
            </p:txBody>
          </p:sp>
          <p:sp>
            <p:nvSpPr>
              <p:cNvPr id="19" name="TextBox 18">
                <a:extLst>
                  <a:ext uri="{FF2B5EF4-FFF2-40B4-BE49-F238E27FC236}">
                    <a16:creationId xmlns:a16="http://schemas.microsoft.com/office/drawing/2014/main" id="{6CC31D06-A493-B354-F6A8-B0AA910FB8E4}"/>
                  </a:ext>
                </a:extLst>
              </p:cNvPr>
              <p:cNvSpPr txBox="1"/>
              <p:nvPr/>
            </p:nvSpPr>
            <p:spPr>
              <a:xfrm>
                <a:off x="2751356" y="4374840"/>
                <a:ext cx="1081088"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Couch</a:t>
                </a:r>
                <a:endParaRPr kumimoji="0" lang="en-CA" sz="1600" b="0" i="0" u="none" strike="noStrike" kern="1200" cap="none" spc="0" normalizeH="0" baseline="0" noProof="0">
                  <a:ln>
                    <a:noFill/>
                  </a:ln>
                  <a:solidFill>
                    <a:schemeClr val="accent2"/>
                  </a:solidFill>
                  <a:effectLst/>
                  <a:uLnTx/>
                  <a:uFillTx/>
                  <a:latin typeface="+mj-lt"/>
                  <a:ea typeface="+mn-ea"/>
                </a:endParaRPr>
              </a:p>
            </p:txBody>
          </p:sp>
        </p:grpSp>
        <p:cxnSp>
          <p:nvCxnSpPr>
            <p:cNvPr id="5" name="Straight Connector 4">
              <a:extLst>
                <a:ext uri="{FF2B5EF4-FFF2-40B4-BE49-F238E27FC236}">
                  <a16:creationId xmlns:a16="http://schemas.microsoft.com/office/drawing/2014/main" id="{3291964D-519E-155E-3623-470DBD4BD09F}"/>
                </a:ext>
                <a:ext uri="{C183D7F6-B498-43B3-948B-1728B52AA6E4}">
                  <adec:decorative xmlns:adec="http://schemas.microsoft.com/office/drawing/2017/decorative" val="1"/>
                </a:ext>
              </a:extLst>
            </p:cNvPr>
            <p:cNvCxnSpPr>
              <a:cxnSpLocks/>
            </p:cNvCxnSpPr>
            <p:nvPr/>
          </p:nvCxnSpPr>
          <p:spPr>
            <a:xfrm flipH="1">
              <a:off x="3460934" y="3087818"/>
              <a:ext cx="0" cy="27432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F507EFA-591F-EDBE-4FE8-D23E58D186C2}"/>
                </a:ext>
              </a:extLst>
            </p:cNvPr>
            <p:cNvSpPr txBox="1"/>
            <p:nvPr/>
          </p:nvSpPr>
          <p:spPr>
            <a:xfrm>
              <a:off x="402304" y="4532227"/>
              <a:ext cx="1235996"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Customer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Product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Database</a:t>
              </a:r>
            </a:p>
          </p:txBody>
        </p:sp>
        <p:sp>
          <p:nvSpPr>
            <p:cNvPr id="12" name="TextBox 11">
              <a:extLst>
                <a:ext uri="{FF2B5EF4-FFF2-40B4-BE49-F238E27FC236}">
                  <a16:creationId xmlns:a16="http://schemas.microsoft.com/office/drawing/2014/main" id="{9B7F99E0-AC06-8B0A-5A9D-CC9BDD633489}"/>
                </a:ext>
                <a:ext uri="{C183D7F6-B498-43B3-948B-1728B52AA6E4}">
                  <adec:decorative xmlns:adec="http://schemas.microsoft.com/office/drawing/2017/decorative" val="0"/>
                </a:ext>
              </a:extLst>
            </p:cNvPr>
            <p:cNvSpPr txBox="1"/>
            <p:nvPr/>
          </p:nvSpPr>
          <p:spPr>
            <a:xfrm>
              <a:off x="1653042" y="3759928"/>
              <a:ext cx="8851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OpenAI </a:t>
              </a:r>
              <a:b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b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Embeddings</a:t>
              </a:r>
            </a:p>
          </p:txBody>
        </p:sp>
        <p:sp>
          <p:nvSpPr>
            <p:cNvPr id="20" name="TextBox 19">
              <a:extLst>
                <a:ext uri="{FF2B5EF4-FFF2-40B4-BE49-F238E27FC236}">
                  <a16:creationId xmlns:a16="http://schemas.microsoft.com/office/drawing/2014/main" id="{27B5BF4D-E0C5-5959-D186-A79863FBB807}"/>
                </a:ext>
              </a:extLst>
            </p:cNvPr>
            <p:cNvSpPr txBox="1"/>
            <p:nvPr/>
          </p:nvSpPr>
          <p:spPr>
            <a:xfrm>
              <a:off x="2764627" y="4847910"/>
              <a:ext cx="1397639" cy="584775"/>
            </a:xfrm>
            <a:prstGeom prst="rect">
              <a:avLst/>
            </a:prstGeom>
            <a:noFill/>
          </p:spPr>
          <p:txBody>
            <a:bodyPr wrap="square">
              <a:spAutoFit/>
            </a:bodyPr>
            <a:lstStyle>
              <a:defPPr>
                <a:defRPr lang="en-US"/>
              </a:defPPr>
              <a:lvl1pPr>
                <a:defRPr>
                  <a:solidFill>
                    <a:schemeClr val="bg1"/>
                  </a:solidFill>
                  <a:latin typeface="Aharoni" panose="020B0604020202020204" pitchFamily="2" charset="-79"/>
                  <a:cs typeface="Aharoni" panose="020B0604020202020204" pitchFamily="2" charset="-79"/>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lt"/>
                  <a:ea typeface="+mn-ea"/>
                  <a:cs typeface="Aharoni" panose="020B0604020202020204" pitchFamily="2" charset="-79"/>
                </a:rPr>
                <a:t>Embeddings Space</a:t>
              </a:r>
              <a:endParaRPr kumimoji="0" lang="en-CA" sz="1600" b="0" i="0" u="none" strike="noStrike" kern="1200" cap="none" spc="0" normalizeH="0" baseline="0" noProof="0" dirty="0">
                <a:ln>
                  <a:noFill/>
                </a:ln>
                <a:solidFill>
                  <a:schemeClr val="accent1"/>
                </a:solidFill>
                <a:effectLst/>
                <a:uLnTx/>
                <a:uFillTx/>
                <a:latin typeface="+mj-lt"/>
                <a:ea typeface="+mn-ea"/>
                <a:cs typeface="Aharoni" panose="020B0604020202020204" pitchFamily="2" charset="-79"/>
              </a:endParaRPr>
            </a:p>
          </p:txBody>
        </p:sp>
        <p:sp>
          <p:nvSpPr>
            <p:cNvPr id="13" name="TextBox 12">
              <a:extLst>
                <a:ext uri="{FF2B5EF4-FFF2-40B4-BE49-F238E27FC236}">
                  <a16:creationId xmlns:a16="http://schemas.microsoft.com/office/drawing/2014/main" id="{9AAFA560-13BE-A0CA-3B9E-0C04699B5116}"/>
                </a:ext>
              </a:extLst>
            </p:cNvPr>
            <p:cNvSpPr txBox="1"/>
            <p:nvPr/>
          </p:nvSpPr>
          <p:spPr>
            <a:xfrm>
              <a:off x="2430601" y="1619532"/>
              <a:ext cx="2124490"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ea typeface="+mn-ea"/>
                  <a:cs typeface="Segoe UI Light" panose="020B0502040204020203" pitchFamily="34" charset="0"/>
                </a:rPr>
                <a:t>Product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ea typeface="+mn-ea"/>
                  <a:cs typeface="Segoe UI Light" panose="020B0502040204020203" pitchFamily="34" charset="0"/>
                </a:rPr>
                <a:t>Embeddings</a:t>
              </a:r>
            </a:p>
          </p:txBody>
        </p:sp>
        <p:pic>
          <p:nvPicPr>
            <p:cNvPr id="28" name="Picture 27" descr="Couch">
              <a:extLst>
                <a:ext uri="{FF2B5EF4-FFF2-40B4-BE49-F238E27FC236}">
                  <a16:creationId xmlns:a16="http://schemas.microsoft.com/office/drawing/2014/main" id="{E1AD1D20-C2B2-66FD-F70B-753F305ABA7A}"/>
                </a:ext>
              </a:extLst>
            </p:cNvPr>
            <p:cNvPicPr>
              <a:picLocks noChangeAspect="1"/>
            </p:cNvPicPr>
            <p:nvPr/>
          </p:nvPicPr>
          <p:blipFill>
            <a:blip r:embed="rId9"/>
            <a:stretch>
              <a:fillRect/>
            </a:stretch>
          </p:blipFill>
          <p:spPr>
            <a:xfrm>
              <a:off x="4646531" y="1977315"/>
              <a:ext cx="2186003" cy="581029"/>
            </a:xfrm>
            <a:prstGeom prst="rect">
              <a:avLst/>
            </a:prstGeom>
          </p:spPr>
        </p:pic>
        <p:pic>
          <p:nvPicPr>
            <p:cNvPr id="30" name="Picture 29" descr="Sort Lower Price First">
              <a:extLst>
                <a:ext uri="{FF2B5EF4-FFF2-40B4-BE49-F238E27FC236}">
                  <a16:creationId xmlns:a16="http://schemas.microsoft.com/office/drawing/2014/main" id="{6BD10562-0FFC-4771-635F-4898EDA6005A}"/>
                </a:ext>
              </a:extLst>
            </p:cNvPr>
            <p:cNvPicPr>
              <a:picLocks noChangeAspect="1"/>
            </p:cNvPicPr>
            <p:nvPr/>
          </p:nvPicPr>
          <p:blipFill>
            <a:blip r:embed="rId10"/>
            <a:stretch>
              <a:fillRect/>
            </a:stretch>
          </p:blipFill>
          <p:spPr>
            <a:xfrm>
              <a:off x="4646531" y="2668636"/>
              <a:ext cx="2186003" cy="609604"/>
            </a:xfrm>
            <a:prstGeom prst="rect">
              <a:avLst/>
            </a:prstGeom>
          </p:spPr>
        </p:pic>
        <p:sp>
          <p:nvSpPr>
            <p:cNvPr id="31" name="TextBox 30">
              <a:extLst>
                <a:ext uri="{FF2B5EF4-FFF2-40B4-BE49-F238E27FC236}">
                  <a16:creationId xmlns:a16="http://schemas.microsoft.com/office/drawing/2014/main" id="{2286CC40-3AD6-DF58-B86A-0F0804F29956}"/>
                </a:ext>
              </a:extLst>
            </p:cNvPr>
            <p:cNvSpPr txBox="1"/>
            <p:nvPr/>
          </p:nvSpPr>
          <p:spPr>
            <a:xfrm>
              <a:off x="4677287" y="3429000"/>
              <a:ext cx="2124490"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Similarity Search</a:t>
              </a:r>
            </a:p>
          </p:txBody>
        </p:sp>
      </p:grpSp>
      <p:sp>
        <p:nvSpPr>
          <p:cNvPr id="39" name="TextBox 38">
            <a:extLst>
              <a:ext uri="{FF2B5EF4-FFF2-40B4-BE49-F238E27FC236}">
                <a16:creationId xmlns:a16="http://schemas.microsoft.com/office/drawing/2014/main" id="{ECFC6F21-2530-9227-0A70-DC6AE24D49A2}"/>
              </a:ext>
            </a:extLst>
          </p:cNvPr>
          <p:cNvSpPr txBox="1"/>
          <p:nvPr/>
        </p:nvSpPr>
        <p:spPr>
          <a:xfrm>
            <a:off x="7186767" y="2128229"/>
            <a:ext cx="2060398" cy="492443"/>
          </a:xfrm>
          <a:prstGeom prst="rect">
            <a:avLst/>
          </a:prstGeom>
          <a:noFill/>
        </p:spPr>
        <p:txBody>
          <a:bodyPr wrap="square" lIns="0" tIns="0" rIns="0" bIns="0" rtlCol="0">
            <a:spAutoFit/>
          </a:bodyPr>
          <a:lstStyle/>
          <a:p>
            <a:pPr algn="ctr"/>
            <a:r>
              <a:rPr lang="en-US" b="1">
                <a:solidFill>
                  <a:schemeClr val="bg1"/>
                </a:solidFill>
              </a:rPr>
              <a:t>Saffron Ella $2,300</a:t>
            </a:r>
          </a:p>
          <a:p>
            <a:pPr algn="ctr"/>
            <a:r>
              <a:rPr lang="en-US" sz="1400" b="1">
                <a:solidFill>
                  <a:schemeClr val="bg1"/>
                </a:solidFill>
              </a:rPr>
              <a:t>Signature series</a:t>
            </a:r>
          </a:p>
        </p:txBody>
      </p:sp>
      <p:sp>
        <p:nvSpPr>
          <p:cNvPr id="40" name="TextBox 39">
            <a:extLst>
              <a:ext uri="{FF2B5EF4-FFF2-40B4-BE49-F238E27FC236}">
                <a16:creationId xmlns:a16="http://schemas.microsoft.com/office/drawing/2014/main" id="{450ADCFA-5133-BCBA-DF5C-93F08F17AA49}"/>
              </a:ext>
            </a:extLst>
          </p:cNvPr>
          <p:cNvSpPr txBox="1"/>
          <p:nvPr/>
        </p:nvSpPr>
        <p:spPr>
          <a:xfrm>
            <a:off x="9452875" y="2418044"/>
            <a:ext cx="2106959" cy="492443"/>
          </a:xfrm>
          <a:prstGeom prst="rect">
            <a:avLst/>
          </a:prstGeom>
          <a:noFill/>
        </p:spPr>
        <p:txBody>
          <a:bodyPr wrap="square" lIns="0" tIns="0" rIns="0" bIns="0" rtlCol="0">
            <a:spAutoFit/>
          </a:bodyPr>
          <a:lstStyle/>
          <a:p>
            <a:pPr algn="ctr"/>
            <a:r>
              <a:rPr lang="en-US" b="1">
                <a:solidFill>
                  <a:schemeClr val="bg1"/>
                </a:solidFill>
              </a:rPr>
              <a:t>Slate Ray $2,300</a:t>
            </a:r>
          </a:p>
          <a:p>
            <a:pPr algn="ctr"/>
            <a:r>
              <a:rPr lang="en-US" sz="1400" b="1">
                <a:solidFill>
                  <a:schemeClr val="bg1"/>
                </a:solidFill>
              </a:rPr>
              <a:t>Signature series</a:t>
            </a:r>
          </a:p>
        </p:txBody>
      </p:sp>
      <p:sp>
        <p:nvSpPr>
          <p:cNvPr id="11" name="Rectangle 9">
            <a:extLst>
              <a:ext uri="{FF2B5EF4-FFF2-40B4-BE49-F238E27FC236}">
                <a16:creationId xmlns:a16="http://schemas.microsoft.com/office/drawing/2014/main" id="{26AF696B-6573-F363-77A8-D33F82B4E4A6}"/>
              </a:ext>
            </a:extLst>
          </p:cNvPr>
          <p:cNvSpPr/>
          <p:nvPr/>
        </p:nvSpPr>
        <p:spPr bwMode="auto">
          <a:xfrm>
            <a:off x="585217" y="41473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商品推荐</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58996147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a:extLst>
              <a:ext uri="{FF2B5EF4-FFF2-40B4-BE49-F238E27FC236}">
                <a16:creationId xmlns:a16="http://schemas.microsoft.com/office/drawing/2014/main" id="{94A0A54F-829D-36CA-9A38-D50D1D37B7AC}"/>
              </a:ext>
            </a:extLst>
          </p:cNvPr>
          <p:cNvSpPr txBox="1"/>
          <p:nvPr/>
        </p:nvSpPr>
        <p:spPr>
          <a:xfrm>
            <a:off x="582613" y="5689600"/>
            <a:ext cx="3475037" cy="579438"/>
          </a:xfrm>
          <a:prstGeom prst="rect">
            <a:avLst/>
          </a:prstGeom>
        </p:spPr>
        <p:txBody>
          <a:bodyPr wrap="square">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an expressive </a:t>
            </a:r>
            <a:r>
              <a:rPr kumimoji="0" lang="de-DE" sz="1400" b="0" i="0" u="none" strike="noStrike" kern="1200" cap="none" spc="0" normalizeH="0" baseline="0" noProof="0" err="1">
                <a:ln>
                  <a:noFill/>
                </a:ln>
                <a:solidFill>
                  <a:srgbClr val="FFFFFF"/>
                </a:solidFill>
                <a:effectLst/>
                <a:uLnTx/>
                <a:uFillTx/>
                <a:latin typeface="Segoe UI"/>
                <a:ea typeface="+mn-ea"/>
                <a:cs typeface="+mn-cs"/>
              </a:rPr>
              <a:t>oil</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painting</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of</a:t>
            </a:r>
            <a:r>
              <a:rPr kumimoji="0" lang="de-DE" sz="1400" b="0" i="0" u="none" strike="noStrike" kern="1200" cap="none" spc="0" normalizeH="0" baseline="0" noProof="0">
                <a:ln>
                  <a:noFill/>
                </a:ln>
                <a:solidFill>
                  <a:srgbClr val="FFFFFF"/>
                </a:solidFill>
                <a:effectLst/>
                <a:uLnTx/>
                <a:uFillTx/>
                <a:latin typeface="Segoe UI"/>
                <a:ea typeface="+mn-ea"/>
                <a:cs typeface="+mn-cs"/>
              </a:rPr>
              <a:t> a </a:t>
            </a:r>
            <a:r>
              <a:rPr kumimoji="0" lang="de-DE" sz="1400" b="0" i="0" u="none" strike="noStrike" kern="1200" cap="none" spc="0" normalizeH="0" baseline="0" noProof="0" err="1">
                <a:ln>
                  <a:noFill/>
                </a:ln>
                <a:solidFill>
                  <a:srgbClr val="FFFFFF"/>
                </a:solidFill>
                <a:effectLst/>
                <a:uLnTx/>
                <a:uFillTx/>
                <a:latin typeface="Segoe UI"/>
                <a:ea typeface="+mn-ea"/>
                <a:cs typeface="+mn-cs"/>
              </a:rPr>
              <a:t>basketball</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player</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dunking</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depicted</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as</a:t>
            </a:r>
            <a:r>
              <a:rPr kumimoji="0" lang="de-DE" sz="1400" b="0" i="0" u="none" strike="noStrike" kern="1200" cap="none" spc="0" normalizeH="0" baseline="0" noProof="0">
                <a:ln>
                  <a:noFill/>
                </a:ln>
                <a:solidFill>
                  <a:srgbClr val="FFFFFF"/>
                </a:solidFill>
                <a:effectLst/>
                <a:uLnTx/>
                <a:uFillTx/>
                <a:latin typeface="Segoe UI"/>
                <a:ea typeface="+mn-ea"/>
                <a:cs typeface="+mn-cs"/>
              </a:rPr>
              <a:t> an </a:t>
            </a:r>
            <a:r>
              <a:rPr kumimoji="0" lang="de-DE" sz="1400" b="0" i="0" u="none" strike="noStrike" kern="1200" cap="none" spc="0" normalizeH="0" baseline="0" noProof="0" err="1">
                <a:ln>
                  <a:noFill/>
                </a:ln>
                <a:solidFill>
                  <a:srgbClr val="FFFFFF"/>
                </a:solidFill>
                <a:effectLst/>
                <a:uLnTx/>
                <a:uFillTx/>
                <a:latin typeface="Segoe UI"/>
                <a:ea typeface="+mn-ea"/>
                <a:cs typeface="+mn-cs"/>
              </a:rPr>
              <a:t>explosion</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of</a:t>
            </a:r>
            <a:r>
              <a:rPr kumimoji="0" lang="de-DE" sz="1400" b="0" i="0" u="none" strike="noStrike" kern="1200" cap="none" spc="0" normalizeH="0" baseline="0" noProof="0">
                <a:ln>
                  <a:noFill/>
                </a:ln>
                <a:solidFill>
                  <a:srgbClr val="FFFFFF"/>
                </a:solidFill>
                <a:effectLst/>
                <a:uLnTx/>
                <a:uFillTx/>
                <a:latin typeface="Segoe UI"/>
                <a:ea typeface="+mn-ea"/>
                <a:cs typeface="+mn-cs"/>
              </a:rPr>
              <a:t> a </a:t>
            </a:r>
            <a:r>
              <a:rPr kumimoji="0" lang="de-DE" sz="1400" b="0" i="0" u="none" strike="noStrike" kern="1200" cap="none" spc="0" normalizeH="0" baseline="0" noProof="0" err="1">
                <a:ln>
                  <a:noFill/>
                </a:ln>
                <a:solidFill>
                  <a:srgbClr val="FFFFFF"/>
                </a:solidFill>
                <a:effectLst/>
                <a:uLnTx/>
                <a:uFillTx/>
                <a:latin typeface="Segoe UI"/>
                <a:ea typeface="+mn-ea"/>
                <a:cs typeface="+mn-cs"/>
              </a:rPr>
              <a:t>nebula</a:t>
            </a:r>
            <a:endParaRPr kumimoji="0" lang="de-DE"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BDADE8A0-2C86-B9AA-BB52-2194E1540E60}"/>
              </a:ext>
            </a:extLst>
          </p:cNvPr>
          <p:cNvPicPr>
            <a:picLocks noChangeAspect="1"/>
          </p:cNvPicPr>
          <p:nvPr/>
        </p:nvPicPr>
        <p:blipFill rotWithShape="1">
          <a:blip r:embed="rId2"/>
          <a:srcRect r="1005" b="5"/>
          <a:stretch/>
        </p:blipFill>
        <p:spPr>
          <a:xfrm>
            <a:off x="582612" y="2025650"/>
            <a:ext cx="3474720" cy="3474720"/>
          </a:xfrm>
          <a:prstGeom prst="rect">
            <a:avLst/>
          </a:prstGeom>
          <a:noFill/>
        </p:spPr>
      </p:pic>
      <p:sp>
        <p:nvSpPr>
          <p:cNvPr id="11" name="Textfeld 10">
            <a:extLst>
              <a:ext uri="{FF2B5EF4-FFF2-40B4-BE49-F238E27FC236}">
                <a16:creationId xmlns:a16="http://schemas.microsoft.com/office/drawing/2014/main" id="{3CBABDDE-7CD8-9F41-5967-0A450D43E6F4}"/>
              </a:ext>
            </a:extLst>
          </p:cNvPr>
          <p:cNvSpPr txBox="1"/>
          <p:nvPr/>
        </p:nvSpPr>
        <p:spPr>
          <a:xfrm>
            <a:off x="8131746" y="5689600"/>
            <a:ext cx="3475037" cy="579438"/>
          </a:xfrm>
          <a:prstGeom prst="rect">
            <a:avLst/>
          </a:prstGeom>
        </p:spPr>
        <p:txBody>
          <a:bodyPr wrap="square">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a bowl </a:t>
            </a:r>
            <a:r>
              <a:rPr kumimoji="0" lang="de-DE" sz="1400" b="0" i="0" u="none" strike="noStrike" kern="1200" cap="none" spc="0" normalizeH="0" baseline="0" noProof="0" err="1">
                <a:ln>
                  <a:noFill/>
                </a:ln>
                <a:solidFill>
                  <a:srgbClr val="FFFFFF"/>
                </a:solidFill>
                <a:effectLst/>
                <a:uLnTx/>
                <a:uFillTx/>
                <a:latin typeface="Segoe UI"/>
                <a:ea typeface="+mn-ea"/>
                <a:cs typeface="+mn-cs"/>
              </a:rPr>
              <a:t>of</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soup</a:t>
            </a:r>
            <a:r>
              <a:rPr kumimoji="0" lang="de-DE" sz="1400" b="0" i="0" u="none" strike="noStrike" kern="1200" cap="none" spc="0" normalizeH="0" baseline="0" noProof="0">
                <a:ln>
                  <a:noFill/>
                </a:ln>
                <a:solidFill>
                  <a:srgbClr val="FFFFFF"/>
                </a:solidFill>
                <a:effectLst/>
                <a:uLnTx/>
                <a:uFillTx/>
                <a:latin typeface="Segoe UI"/>
                <a:ea typeface="+mn-ea"/>
                <a:cs typeface="+mn-cs"/>
              </a:rPr>
              <a:t> that </a:t>
            </a:r>
            <a:r>
              <a:rPr kumimoji="0" lang="de-DE" sz="1400" b="0" i="0" u="none" strike="noStrike" kern="1200" cap="none" spc="0" normalizeH="0" baseline="0" noProof="0" err="1">
                <a:ln>
                  <a:noFill/>
                </a:ln>
                <a:solidFill>
                  <a:srgbClr val="FFFFFF"/>
                </a:solidFill>
                <a:effectLst/>
                <a:uLnTx/>
                <a:uFillTx/>
                <a:latin typeface="Segoe UI"/>
                <a:ea typeface="+mn-ea"/>
                <a:cs typeface="+mn-cs"/>
              </a:rPr>
              <a:t>looks</a:t>
            </a:r>
            <a:r>
              <a:rPr kumimoji="0" lang="de-DE" sz="1400" b="0" i="0" u="none" strike="noStrike" kern="1200" cap="none" spc="0" normalizeH="0" baseline="0" noProof="0">
                <a:ln>
                  <a:noFill/>
                </a:ln>
                <a:solidFill>
                  <a:srgbClr val="FFFFFF"/>
                </a:solidFill>
                <a:effectLst/>
                <a:uLnTx/>
                <a:uFillTx/>
                <a:latin typeface="Segoe UI"/>
                <a:ea typeface="+mn-ea"/>
                <a:cs typeface="+mn-cs"/>
              </a:rPr>
              <a:t> like a </a:t>
            </a:r>
            <a:r>
              <a:rPr kumimoji="0" lang="de-DE" sz="1400" b="0" i="0" u="none" strike="noStrike" kern="1200" cap="none" spc="0" normalizeH="0" baseline="0" noProof="0" err="1">
                <a:ln>
                  <a:noFill/>
                </a:ln>
                <a:solidFill>
                  <a:srgbClr val="FFFFFF"/>
                </a:solidFill>
                <a:effectLst/>
                <a:uLnTx/>
                <a:uFillTx/>
                <a:latin typeface="Segoe UI"/>
                <a:ea typeface="+mn-ea"/>
                <a:cs typeface="+mn-cs"/>
              </a:rPr>
              <a:t>monster</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knitted</a:t>
            </a:r>
            <a:r>
              <a:rPr kumimoji="0" lang="de-DE" sz="1400" b="0" i="0" u="none" strike="noStrike" kern="1200" cap="none" spc="0" normalizeH="0" baseline="0" noProof="0">
                <a:ln>
                  <a:noFill/>
                </a:ln>
                <a:solidFill>
                  <a:srgbClr val="FFFFFF"/>
                </a:solidFill>
                <a:effectLst/>
                <a:uLnTx/>
                <a:uFillTx/>
                <a:latin typeface="Segoe UI"/>
                <a:ea typeface="+mn-ea"/>
                <a:cs typeface="+mn-cs"/>
              </a:rPr>
              <a:t> out </a:t>
            </a:r>
            <a:r>
              <a:rPr kumimoji="0" lang="de-DE" sz="1400" b="0" i="0" u="none" strike="noStrike" kern="1200" cap="none" spc="0" normalizeH="0" baseline="0" noProof="0" err="1">
                <a:ln>
                  <a:noFill/>
                </a:ln>
                <a:solidFill>
                  <a:srgbClr val="FFFFFF"/>
                </a:solidFill>
                <a:effectLst/>
                <a:uLnTx/>
                <a:uFillTx/>
                <a:latin typeface="Segoe UI"/>
                <a:ea typeface="+mn-ea"/>
                <a:cs typeface="+mn-cs"/>
              </a:rPr>
              <a:t>of</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wool</a:t>
            </a:r>
            <a:endParaRPr kumimoji="0" lang="de-DE"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Grafik 4">
            <a:extLst>
              <a:ext uri="{FF2B5EF4-FFF2-40B4-BE49-F238E27FC236}">
                <a16:creationId xmlns:a16="http://schemas.microsoft.com/office/drawing/2014/main" id="{8C08320E-F8FB-EE1B-CD1C-317D5546F2E5}"/>
              </a:ext>
            </a:extLst>
          </p:cNvPr>
          <p:cNvPicPr>
            <a:picLocks noChangeAspect="1"/>
          </p:cNvPicPr>
          <p:nvPr/>
        </p:nvPicPr>
        <p:blipFill rotWithShape="1">
          <a:blip r:embed="rId3"/>
          <a:srcRect l="56" r="199" b="5"/>
          <a:stretch/>
        </p:blipFill>
        <p:spPr>
          <a:xfrm>
            <a:off x="4358640" y="2025650"/>
            <a:ext cx="3474720" cy="3474720"/>
          </a:xfrm>
          <a:prstGeom prst="rect">
            <a:avLst/>
          </a:prstGeom>
          <a:noFill/>
        </p:spPr>
      </p:pic>
      <p:sp>
        <p:nvSpPr>
          <p:cNvPr id="7" name="Textfeld 6">
            <a:extLst>
              <a:ext uri="{FF2B5EF4-FFF2-40B4-BE49-F238E27FC236}">
                <a16:creationId xmlns:a16="http://schemas.microsoft.com/office/drawing/2014/main" id="{1C692ACB-4CF8-8A67-48EB-344C90F822AA}"/>
              </a:ext>
            </a:extLst>
          </p:cNvPr>
          <p:cNvSpPr txBox="1"/>
          <p:nvPr/>
        </p:nvSpPr>
        <p:spPr>
          <a:xfrm>
            <a:off x="4305033" y="5689600"/>
            <a:ext cx="3475037" cy="579438"/>
          </a:xfrm>
          <a:prstGeom prst="rect">
            <a:avLst/>
          </a:prstGeom>
        </p:spPr>
        <p:txBody>
          <a:bodyPr wrap="square">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Avocados dancing, drinking, singing and partying at a Hawaiian luau</a:t>
            </a:r>
            <a:endParaRPr kumimoji="0" lang="de-DE"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Grafik 8">
            <a:extLst>
              <a:ext uri="{FF2B5EF4-FFF2-40B4-BE49-F238E27FC236}">
                <a16:creationId xmlns:a16="http://schemas.microsoft.com/office/drawing/2014/main" id="{CB95FD8F-03AE-E94F-CC3C-1BB7100BD763}"/>
              </a:ext>
            </a:extLst>
          </p:cNvPr>
          <p:cNvPicPr>
            <a:picLocks noChangeAspect="1"/>
          </p:cNvPicPr>
          <p:nvPr/>
        </p:nvPicPr>
        <p:blipFill rotWithShape="1">
          <a:blip r:embed="rId4"/>
          <a:srcRect l="250" r="5" b="5"/>
          <a:stretch/>
        </p:blipFill>
        <p:spPr>
          <a:xfrm>
            <a:off x="8132063" y="2025650"/>
            <a:ext cx="3474720" cy="3474720"/>
          </a:xfrm>
          <a:prstGeom prst="rect">
            <a:avLst/>
          </a:prstGeom>
          <a:noFill/>
        </p:spPr>
      </p:pic>
      <p:sp>
        <p:nvSpPr>
          <p:cNvPr id="2" name="Rectangle 9">
            <a:extLst>
              <a:ext uri="{FF2B5EF4-FFF2-40B4-BE49-F238E27FC236}">
                <a16:creationId xmlns:a16="http://schemas.microsoft.com/office/drawing/2014/main" id="{CFFCA741-DE42-DEF2-7F46-60A1CD8EECC9}"/>
              </a:ext>
            </a:extLst>
          </p:cNvPr>
          <p:cNvSpPr/>
          <p:nvPr/>
        </p:nvSpPr>
        <p:spPr bwMode="auto">
          <a:xfrm>
            <a:off x="582612" y="715383"/>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游戏及娱乐行业</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Dall-E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例子</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03250900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5384BE-B62A-41C7-AA03-3323654D97BA}"/>
              </a:ext>
            </a:extLst>
          </p:cNvPr>
          <p:cNvSpPr txBox="1"/>
          <p:nvPr/>
        </p:nvSpPr>
        <p:spPr>
          <a:xfrm>
            <a:off x="589694" y="1090299"/>
            <a:ext cx="2286000" cy="656372"/>
          </a:xfrm>
          <a:prstGeom prst="roundRect">
            <a:avLst>
              <a:gd name="adj" fmla="val 7839"/>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Turing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丰富的语言理解</a:t>
            </a:r>
          </a:p>
        </p:txBody>
      </p:sp>
      <p:sp>
        <p:nvSpPr>
          <p:cNvPr id="26" name="TextBox 25">
            <a:extLst>
              <a:ext uri="{FF2B5EF4-FFF2-40B4-BE49-F238E27FC236}">
                <a16:creationId xmlns:a16="http://schemas.microsoft.com/office/drawing/2014/main" id="{49535F18-F13E-461D-935D-25E10D707790}"/>
              </a:ext>
            </a:extLst>
          </p:cNvPr>
          <p:cNvSpPr txBox="1"/>
          <p:nvPr/>
        </p:nvSpPr>
        <p:spPr>
          <a:xfrm>
            <a:off x="589694" y="1833896"/>
            <a:ext cx="2286000" cy="656372"/>
          </a:xfrm>
          <a:prstGeom prst="roundRect">
            <a:avLst>
              <a:gd name="adj" fmla="val 8081"/>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Z-Code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white"/>
                </a:solidFill>
                <a:effectLst/>
                <a:uLnTx/>
                <a:uFillTx/>
                <a:latin typeface="Segoe UI"/>
                <a:ea typeface="+mn-ea"/>
                <a:cs typeface="+mn-cs"/>
              </a:rPr>
              <a:t>100 </a:t>
            </a:r>
            <a:r>
              <a:rPr kumimoji="0" lang="zh-CN" altLang="en-US" sz="1000" b="0" i="0" u="none" strike="noStrike" kern="1200" cap="none" spc="0" normalizeH="0" baseline="0" noProof="0">
                <a:ln>
                  <a:noFill/>
                </a:ln>
                <a:solidFill>
                  <a:prstClr val="white"/>
                </a:solidFill>
                <a:effectLst/>
                <a:uLnTx/>
                <a:uFillTx/>
                <a:latin typeface="Segoe UI"/>
                <a:ea typeface="+mn-ea"/>
                <a:cs typeface="+mn-cs"/>
              </a:rPr>
              <a:t>种语言翻译</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81EA0FA4-864D-4702-B5D2-B2A2BA3FF03D}"/>
              </a:ext>
            </a:extLst>
          </p:cNvPr>
          <p:cNvSpPr txBox="1"/>
          <p:nvPr/>
        </p:nvSpPr>
        <p:spPr>
          <a:xfrm>
            <a:off x="589694" y="2577494"/>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Florence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突破性视觉识别</a:t>
            </a:r>
          </a:p>
        </p:txBody>
      </p:sp>
      <p:grpSp>
        <p:nvGrpSpPr>
          <p:cNvPr id="7" name="Group 6" descr="Combine as a part of">
            <a:extLst>
              <a:ext uri="{FF2B5EF4-FFF2-40B4-BE49-F238E27FC236}">
                <a16:creationId xmlns:a16="http://schemas.microsoft.com/office/drawing/2014/main" id="{26FA3304-C72B-0897-3A85-C6CE39033CCB}"/>
              </a:ext>
            </a:extLst>
          </p:cNvPr>
          <p:cNvGrpSpPr/>
          <p:nvPr/>
        </p:nvGrpSpPr>
        <p:grpSpPr>
          <a:xfrm>
            <a:off x="2781785" y="1441423"/>
            <a:ext cx="1439293" cy="1988150"/>
            <a:chOff x="2781785" y="1441423"/>
            <a:chExt cx="1439293" cy="1988150"/>
          </a:xfrm>
        </p:grpSpPr>
        <p:grpSp>
          <p:nvGrpSpPr>
            <p:cNvPr id="14" name="Group 13">
              <a:extLst>
                <a:ext uri="{FF2B5EF4-FFF2-40B4-BE49-F238E27FC236}">
                  <a16:creationId xmlns:a16="http://schemas.microsoft.com/office/drawing/2014/main" id="{E26258AA-9B1B-472A-B1DA-F1A429C39DE5}"/>
                </a:ext>
              </a:extLst>
            </p:cNvPr>
            <p:cNvGrpSpPr/>
            <p:nvPr/>
          </p:nvGrpSpPr>
          <p:grpSpPr>
            <a:xfrm>
              <a:off x="2781785" y="1441423"/>
              <a:ext cx="472370" cy="472370"/>
              <a:chOff x="21580272" y="2882846"/>
              <a:chExt cx="944739" cy="944739"/>
            </a:xfrm>
          </p:grpSpPr>
          <p:cxnSp>
            <p:nvCxnSpPr>
              <p:cNvPr id="15" name="Straight Connector 14">
                <a:extLst>
                  <a:ext uri="{FF2B5EF4-FFF2-40B4-BE49-F238E27FC236}">
                    <a16:creationId xmlns:a16="http://schemas.microsoft.com/office/drawing/2014/main" id="{CF8FF936-D381-46D0-A5F1-8B7F34245D4A}"/>
                  </a:ext>
                </a:extLst>
              </p:cNvPr>
              <p:cNvCxnSpPr>
                <a:cxnSpLocks/>
              </p:cNvCxnSpPr>
              <p:nvPr/>
            </p:nvCxnSpPr>
            <p:spPr>
              <a:xfrm>
                <a:off x="21765717" y="288284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C1B0C6C9-E095-4401-A7A9-BC2C0F6E1066}"/>
                  </a:ext>
                </a:extLst>
              </p:cNvPr>
              <p:cNvSpPr/>
              <p:nvPr/>
            </p:nvSpPr>
            <p:spPr>
              <a:xfrm>
                <a:off x="21580272" y="288284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20" name="Straight Connector 19">
              <a:extLst>
                <a:ext uri="{FF2B5EF4-FFF2-40B4-BE49-F238E27FC236}">
                  <a16:creationId xmlns:a16="http://schemas.microsoft.com/office/drawing/2014/main" id="{763165AC-B9C1-40FD-B3B8-55C6F184A5E0}"/>
                </a:ext>
              </a:extLst>
            </p:cNvPr>
            <p:cNvCxnSpPr>
              <a:cxnSpLocks/>
            </p:cNvCxnSpPr>
            <p:nvPr/>
          </p:nvCxnSpPr>
          <p:spPr>
            <a:xfrm>
              <a:off x="3254155" y="1673860"/>
              <a:ext cx="0" cy="152908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C1E0C32A-8E5B-4E2B-96CC-C1760E627910}"/>
                </a:ext>
              </a:extLst>
            </p:cNvPr>
            <p:cNvSpPr/>
            <p:nvPr/>
          </p:nvSpPr>
          <p:spPr>
            <a:xfrm rot="10800000">
              <a:off x="3254155" y="295720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5476B970-7FB2-407B-893E-C0231B47B313}"/>
                </a:ext>
              </a:extLst>
            </p:cNvPr>
            <p:cNvGrpSpPr/>
            <p:nvPr/>
          </p:nvGrpSpPr>
          <p:grpSpPr>
            <a:xfrm>
              <a:off x="2781785" y="2185021"/>
              <a:ext cx="472370" cy="472370"/>
              <a:chOff x="21580272" y="4370041"/>
              <a:chExt cx="944739" cy="944739"/>
            </a:xfrm>
          </p:grpSpPr>
          <p:cxnSp>
            <p:nvCxnSpPr>
              <p:cNvPr id="23" name="Straight Connector 22">
                <a:extLst>
                  <a:ext uri="{FF2B5EF4-FFF2-40B4-BE49-F238E27FC236}">
                    <a16:creationId xmlns:a16="http://schemas.microsoft.com/office/drawing/2014/main" id="{D787FC82-85F1-4275-B9B2-E37848C91BE8}"/>
                  </a:ext>
                </a:extLst>
              </p:cNvPr>
              <p:cNvCxnSpPr>
                <a:cxnSpLocks/>
              </p:cNvCxnSpPr>
              <p:nvPr/>
            </p:nvCxnSpPr>
            <p:spPr>
              <a:xfrm>
                <a:off x="21765717" y="4370041"/>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1AA6D10A-0464-414A-8B51-71A1F2978698}"/>
                  </a:ext>
                </a:extLst>
              </p:cNvPr>
              <p:cNvSpPr/>
              <p:nvPr/>
            </p:nvSpPr>
            <p:spPr>
              <a:xfrm>
                <a:off x="21580272" y="4370041"/>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EEDF3610-1356-493C-A10B-F6AC303823B7}"/>
                </a:ext>
              </a:extLst>
            </p:cNvPr>
            <p:cNvGrpSpPr/>
            <p:nvPr/>
          </p:nvGrpSpPr>
          <p:grpSpPr>
            <a:xfrm>
              <a:off x="2781785" y="2928618"/>
              <a:ext cx="472370" cy="472370"/>
              <a:chOff x="21580272" y="5857236"/>
              <a:chExt cx="944739" cy="944739"/>
            </a:xfrm>
          </p:grpSpPr>
          <p:cxnSp>
            <p:nvCxnSpPr>
              <p:cNvPr id="30" name="Straight Connector 29">
                <a:extLst>
                  <a:ext uri="{FF2B5EF4-FFF2-40B4-BE49-F238E27FC236}">
                    <a16:creationId xmlns:a16="http://schemas.microsoft.com/office/drawing/2014/main" id="{AB98A925-C83F-46B5-A2DA-A0904118401D}"/>
                  </a:ext>
                </a:extLst>
              </p:cNvPr>
              <p:cNvCxnSpPr>
                <a:cxnSpLocks/>
              </p:cNvCxnSpPr>
              <p:nvPr/>
            </p:nvCxnSpPr>
            <p:spPr>
              <a:xfrm>
                <a:off x="21765717" y="585723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Arc 30">
                <a:extLst>
                  <a:ext uri="{FF2B5EF4-FFF2-40B4-BE49-F238E27FC236}">
                    <a16:creationId xmlns:a16="http://schemas.microsoft.com/office/drawing/2014/main" id="{6F541807-5EEE-4B8C-BD42-4FCBF5B77360}"/>
                  </a:ext>
                </a:extLst>
              </p:cNvPr>
              <p:cNvSpPr/>
              <p:nvPr/>
            </p:nvSpPr>
            <p:spPr>
              <a:xfrm>
                <a:off x="21580272" y="585723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4" name="Straight Connector 43">
              <a:extLst>
                <a:ext uri="{FF2B5EF4-FFF2-40B4-BE49-F238E27FC236}">
                  <a16:creationId xmlns:a16="http://schemas.microsoft.com/office/drawing/2014/main" id="{028D7231-D03D-493B-B10C-017AAF0A39D5}"/>
                </a:ext>
              </a:extLst>
            </p:cNvPr>
            <p:cNvCxnSpPr>
              <a:cxnSpLocks/>
            </p:cNvCxnSpPr>
            <p:nvPr/>
          </p:nvCxnSpPr>
          <p:spPr>
            <a:xfrm flipH="1">
              <a:off x="3483890" y="3429573"/>
              <a:ext cx="274320"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26F776E7-6878-43C0-B8EA-50F68965F2C1}"/>
                </a:ext>
              </a:extLst>
            </p:cNvPr>
            <p:cNvGrpSpPr/>
            <p:nvPr/>
          </p:nvGrpSpPr>
          <p:grpSpPr>
            <a:xfrm>
              <a:off x="3918230" y="2145066"/>
              <a:ext cx="302848" cy="160020"/>
              <a:chOff x="13902915" y="4901992"/>
              <a:chExt cx="605695" cy="320040"/>
            </a:xfrm>
          </p:grpSpPr>
          <p:cxnSp>
            <p:nvCxnSpPr>
              <p:cNvPr id="49" name="Straight Connector 48">
                <a:extLst>
                  <a:ext uri="{FF2B5EF4-FFF2-40B4-BE49-F238E27FC236}">
                    <a16:creationId xmlns:a16="http://schemas.microsoft.com/office/drawing/2014/main" id="{A091D886-FBD7-4DB8-94BB-E4FCC1FD11D6}"/>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Graphic 48">
                <a:extLst>
                  <a:ext uri="{FF2B5EF4-FFF2-40B4-BE49-F238E27FC236}">
                    <a16:creationId xmlns:a16="http://schemas.microsoft.com/office/drawing/2014/main" id="{3A3745AE-B579-4B15-BDC1-AA2BBED3C4C7}"/>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E29658D1-7377-433F-B6F0-6866AC36A9CE}"/>
                </a:ext>
              </a:extLst>
            </p:cNvPr>
            <p:cNvGrpSpPr/>
            <p:nvPr/>
          </p:nvGrpSpPr>
          <p:grpSpPr>
            <a:xfrm>
              <a:off x="3758210" y="2305086"/>
              <a:ext cx="160020" cy="1124487"/>
              <a:chOff x="13582875" y="4610171"/>
              <a:chExt cx="320040" cy="2248974"/>
            </a:xfrm>
          </p:grpSpPr>
          <p:cxnSp>
            <p:nvCxnSpPr>
              <p:cNvPr id="58" name="Straight Connector 57">
                <a:extLst>
                  <a:ext uri="{FF2B5EF4-FFF2-40B4-BE49-F238E27FC236}">
                    <a16:creationId xmlns:a16="http://schemas.microsoft.com/office/drawing/2014/main" id="{1D0B1831-2F1D-4DAB-8D14-9E0E45822075}"/>
                  </a:ext>
                </a:extLst>
              </p:cNvPr>
              <p:cNvCxnSpPr>
                <a:cxnSpLocks/>
              </p:cNvCxnSpPr>
              <p:nvPr/>
            </p:nvCxnSpPr>
            <p:spPr>
              <a:xfrm>
                <a:off x="13902915" y="4610171"/>
                <a:ext cx="0" cy="193752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Graphic 48">
                <a:extLst>
                  <a:ext uri="{FF2B5EF4-FFF2-40B4-BE49-F238E27FC236}">
                    <a16:creationId xmlns:a16="http://schemas.microsoft.com/office/drawing/2014/main" id="{0E891116-51F3-4CB2-BE95-BA7928DF2E19}"/>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3" name="TextBox 12">
            <a:extLst>
              <a:ext uri="{FF2B5EF4-FFF2-40B4-BE49-F238E27FC236}">
                <a16:creationId xmlns:a16="http://schemas.microsoft.com/office/drawing/2014/main" id="{AE57B6CF-8AB8-41C3-861F-23B9DFF37546}"/>
              </a:ext>
            </a:extLst>
          </p:cNvPr>
          <p:cNvSpPr txBox="1"/>
          <p:nvPr/>
        </p:nvSpPr>
        <p:spPr>
          <a:xfrm>
            <a:off x="873239" y="3624135"/>
            <a:ext cx="1251678" cy="246221"/>
          </a:xfrm>
          <a:prstGeom prst="rect">
            <a:avLst/>
          </a:prstGeom>
          <a:noFill/>
        </p:spPr>
        <p:txBody>
          <a:bodyPr wrap="square" lIns="0" tIns="0" rIns="0" bIns="0" anchor="ctr" anchorCtr="0">
            <a:spAutoFit/>
          </a:bodyPr>
          <a:lstStyle/>
          <a:p>
            <a:pPr marL="0" marR="0" lvl="0" indent="0" algn="l" defTabSz="914367" rtl="0" eaLnBrk="1" fontAlgn="auto" latinLnBrk="0" hangingPunct="1">
              <a:lnSpc>
                <a:spcPct val="100000"/>
              </a:lnSpc>
              <a:spcBef>
                <a:spcPts val="9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OpenAI</a:t>
            </a:r>
          </a:p>
        </p:txBody>
      </p:sp>
      <p:sp>
        <p:nvSpPr>
          <p:cNvPr id="19" name="TextBox 18">
            <a:extLst>
              <a:ext uri="{FF2B5EF4-FFF2-40B4-BE49-F238E27FC236}">
                <a16:creationId xmlns:a16="http://schemas.microsoft.com/office/drawing/2014/main" id="{450927CC-5760-4014-B078-B5E1F90B39F9}"/>
              </a:ext>
            </a:extLst>
          </p:cNvPr>
          <p:cNvSpPr txBox="1"/>
          <p:nvPr/>
        </p:nvSpPr>
        <p:spPr>
          <a:xfrm>
            <a:off x="589694" y="3990882"/>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GPT</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类人语言生成</a:t>
            </a:r>
          </a:p>
        </p:txBody>
      </p:sp>
      <p:sp>
        <p:nvSpPr>
          <p:cNvPr id="28" name="TextBox 27">
            <a:extLst>
              <a:ext uri="{FF2B5EF4-FFF2-40B4-BE49-F238E27FC236}">
                <a16:creationId xmlns:a16="http://schemas.microsoft.com/office/drawing/2014/main" id="{436A1CBE-5D56-449A-AC40-68F167645585}"/>
              </a:ext>
            </a:extLst>
          </p:cNvPr>
          <p:cNvSpPr txBox="1"/>
          <p:nvPr/>
        </p:nvSpPr>
        <p:spPr>
          <a:xfrm>
            <a:off x="589694" y="4734480"/>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真实图像生成</a:t>
            </a:r>
          </a:p>
        </p:txBody>
      </p:sp>
      <p:sp>
        <p:nvSpPr>
          <p:cNvPr id="27" name="TextBox 26">
            <a:extLst>
              <a:ext uri="{FF2B5EF4-FFF2-40B4-BE49-F238E27FC236}">
                <a16:creationId xmlns:a16="http://schemas.microsoft.com/office/drawing/2014/main" id="{4373FE8E-F7AD-45F0-B23B-7E748F7964D6}"/>
              </a:ext>
            </a:extLst>
          </p:cNvPr>
          <p:cNvSpPr txBox="1"/>
          <p:nvPr/>
        </p:nvSpPr>
        <p:spPr>
          <a:xfrm>
            <a:off x="589694" y="5478077"/>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高级代码生成</a:t>
            </a:r>
          </a:p>
        </p:txBody>
      </p:sp>
      <p:grpSp>
        <p:nvGrpSpPr>
          <p:cNvPr id="8" name="Group 7" descr="Combine as a part of">
            <a:extLst>
              <a:ext uri="{FF2B5EF4-FFF2-40B4-BE49-F238E27FC236}">
                <a16:creationId xmlns:a16="http://schemas.microsoft.com/office/drawing/2014/main" id="{90DA8596-61EF-9EE8-D6CA-7156EE295A63}"/>
              </a:ext>
            </a:extLst>
          </p:cNvPr>
          <p:cNvGrpSpPr/>
          <p:nvPr/>
        </p:nvGrpSpPr>
        <p:grpSpPr>
          <a:xfrm>
            <a:off x="2781785" y="3429573"/>
            <a:ext cx="1439293" cy="2376690"/>
            <a:chOff x="2781785" y="3429573"/>
            <a:chExt cx="1439293" cy="2376690"/>
          </a:xfrm>
        </p:grpSpPr>
        <p:grpSp>
          <p:nvGrpSpPr>
            <p:cNvPr id="33" name="Group 32">
              <a:extLst>
                <a:ext uri="{FF2B5EF4-FFF2-40B4-BE49-F238E27FC236}">
                  <a16:creationId xmlns:a16="http://schemas.microsoft.com/office/drawing/2014/main" id="{FF6E6355-FC51-4284-A21D-A12969275EB7}"/>
                </a:ext>
              </a:extLst>
            </p:cNvPr>
            <p:cNvGrpSpPr/>
            <p:nvPr/>
          </p:nvGrpSpPr>
          <p:grpSpPr>
            <a:xfrm>
              <a:off x="2781785" y="3846698"/>
              <a:ext cx="472370" cy="472370"/>
              <a:chOff x="21580272" y="6916314"/>
              <a:chExt cx="944739" cy="944739"/>
            </a:xfrm>
          </p:grpSpPr>
          <p:cxnSp>
            <p:nvCxnSpPr>
              <p:cNvPr id="34" name="Straight Connector 33">
                <a:extLst>
                  <a:ext uri="{FF2B5EF4-FFF2-40B4-BE49-F238E27FC236}">
                    <a16:creationId xmlns:a16="http://schemas.microsoft.com/office/drawing/2014/main" id="{FB6CDAA7-BA00-484C-AB3E-D15BA16195CB}"/>
                  </a:ext>
                </a:extLst>
              </p:cNvPr>
              <p:cNvCxnSpPr>
                <a:cxnSpLocks/>
              </p:cNvCxnSpPr>
              <p:nvPr/>
            </p:nvCxnSpPr>
            <p:spPr>
              <a:xfrm>
                <a:off x="21765717" y="786105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2DF698C-6224-491E-8CDC-7F5AD28901A1}"/>
                  </a:ext>
                </a:extLst>
              </p:cNvPr>
              <p:cNvSpPr/>
              <p:nvPr/>
            </p:nvSpPr>
            <p:spPr>
              <a:xfrm flipV="1">
                <a:off x="21580272" y="691631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36" name="Straight Connector 35">
              <a:extLst>
                <a:ext uri="{FF2B5EF4-FFF2-40B4-BE49-F238E27FC236}">
                  <a16:creationId xmlns:a16="http://schemas.microsoft.com/office/drawing/2014/main" id="{9AF27A91-6A22-4232-A547-CB01ABC79BFD}"/>
                </a:ext>
              </a:extLst>
            </p:cNvPr>
            <p:cNvCxnSpPr>
              <a:cxnSpLocks/>
            </p:cNvCxnSpPr>
            <p:nvPr/>
          </p:nvCxnSpPr>
          <p:spPr>
            <a:xfrm>
              <a:off x="3254155" y="3665758"/>
              <a:ext cx="0" cy="1937482"/>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F4CE2592-1862-4FB4-81D5-7CD1C489D85D}"/>
                </a:ext>
              </a:extLst>
            </p:cNvPr>
            <p:cNvSpPr/>
            <p:nvPr/>
          </p:nvSpPr>
          <p:spPr>
            <a:xfrm rot="10800000" flipV="1">
              <a:off x="3254155" y="342957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80F4CE4-01E6-4390-9BBE-0F0B05731AF6}"/>
                </a:ext>
              </a:extLst>
            </p:cNvPr>
            <p:cNvGrpSpPr/>
            <p:nvPr/>
          </p:nvGrpSpPr>
          <p:grpSpPr>
            <a:xfrm>
              <a:off x="2781785" y="4590296"/>
              <a:ext cx="472370" cy="472370"/>
              <a:chOff x="21580272" y="8403509"/>
              <a:chExt cx="944739" cy="944739"/>
            </a:xfrm>
          </p:grpSpPr>
          <p:cxnSp>
            <p:nvCxnSpPr>
              <p:cNvPr id="39" name="Straight Connector 38">
                <a:extLst>
                  <a:ext uri="{FF2B5EF4-FFF2-40B4-BE49-F238E27FC236}">
                    <a16:creationId xmlns:a16="http://schemas.microsoft.com/office/drawing/2014/main" id="{18419478-8B05-495D-A72E-E5866C05DB05}"/>
                  </a:ext>
                </a:extLst>
              </p:cNvPr>
              <p:cNvCxnSpPr>
                <a:cxnSpLocks/>
              </p:cNvCxnSpPr>
              <p:nvPr/>
            </p:nvCxnSpPr>
            <p:spPr>
              <a:xfrm>
                <a:off x="21765717" y="9348248"/>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40F53322-4551-4CE9-85A8-374BA9C31150}"/>
                  </a:ext>
                </a:extLst>
              </p:cNvPr>
              <p:cNvSpPr/>
              <p:nvPr/>
            </p:nvSpPr>
            <p:spPr>
              <a:xfrm flipV="1">
                <a:off x="21580272" y="8403509"/>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B46AD93-4ADA-4F87-8C49-D901515E1539}"/>
                </a:ext>
              </a:extLst>
            </p:cNvPr>
            <p:cNvGrpSpPr/>
            <p:nvPr/>
          </p:nvGrpSpPr>
          <p:grpSpPr>
            <a:xfrm>
              <a:off x="2781785" y="5333893"/>
              <a:ext cx="472370" cy="472370"/>
              <a:chOff x="21580272" y="9890704"/>
              <a:chExt cx="944739" cy="944739"/>
            </a:xfrm>
          </p:grpSpPr>
          <p:cxnSp>
            <p:nvCxnSpPr>
              <p:cNvPr id="42" name="Straight Connector 41">
                <a:extLst>
                  <a:ext uri="{FF2B5EF4-FFF2-40B4-BE49-F238E27FC236}">
                    <a16:creationId xmlns:a16="http://schemas.microsoft.com/office/drawing/2014/main" id="{C4723693-40E9-4073-8898-3098FE2D6657}"/>
                  </a:ext>
                </a:extLst>
              </p:cNvPr>
              <p:cNvCxnSpPr>
                <a:cxnSpLocks/>
              </p:cNvCxnSpPr>
              <p:nvPr/>
            </p:nvCxnSpPr>
            <p:spPr>
              <a:xfrm>
                <a:off x="21765717" y="1083544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FF02D41A-51CE-4FDA-89B8-60A0DDB717AB}"/>
                  </a:ext>
                </a:extLst>
              </p:cNvPr>
              <p:cNvSpPr/>
              <p:nvPr/>
            </p:nvSpPr>
            <p:spPr>
              <a:xfrm flipV="1">
                <a:off x="21580272" y="989070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6D42AC7-3925-45A3-8664-D295505EEADE}"/>
                </a:ext>
              </a:extLst>
            </p:cNvPr>
            <p:cNvGrpSpPr/>
            <p:nvPr/>
          </p:nvGrpSpPr>
          <p:grpSpPr>
            <a:xfrm>
              <a:off x="3918230" y="4554058"/>
              <a:ext cx="302848" cy="160020"/>
              <a:chOff x="13902915" y="7191486"/>
              <a:chExt cx="605695" cy="320040"/>
            </a:xfrm>
          </p:grpSpPr>
          <p:cxnSp>
            <p:nvCxnSpPr>
              <p:cNvPr id="52" name="Straight Connector 51">
                <a:extLst>
                  <a:ext uri="{FF2B5EF4-FFF2-40B4-BE49-F238E27FC236}">
                    <a16:creationId xmlns:a16="http://schemas.microsoft.com/office/drawing/2014/main" id="{3D57F2EB-62F0-40F9-8B5B-147048229047}"/>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Graphic 48">
                <a:extLst>
                  <a:ext uri="{FF2B5EF4-FFF2-40B4-BE49-F238E27FC236}">
                    <a16:creationId xmlns:a16="http://schemas.microsoft.com/office/drawing/2014/main" id="{3A11887D-3C65-449B-9F71-F8B3B04762A2}"/>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C55D773-9647-4938-B4A0-DD53FA3886CD}"/>
                </a:ext>
              </a:extLst>
            </p:cNvPr>
            <p:cNvGrpSpPr/>
            <p:nvPr/>
          </p:nvGrpSpPr>
          <p:grpSpPr>
            <a:xfrm>
              <a:off x="3758210" y="3429573"/>
              <a:ext cx="160020" cy="1121441"/>
              <a:chOff x="13582875" y="6859145"/>
              <a:chExt cx="320040" cy="2242882"/>
            </a:xfrm>
          </p:grpSpPr>
          <p:cxnSp>
            <p:nvCxnSpPr>
              <p:cNvPr id="55" name="Straight Connector 54">
                <a:extLst>
                  <a:ext uri="{FF2B5EF4-FFF2-40B4-BE49-F238E27FC236}">
                    <a16:creationId xmlns:a16="http://schemas.microsoft.com/office/drawing/2014/main" id="{0D633FAD-DD19-4DD0-9E4E-15623A438804}"/>
                  </a:ext>
                </a:extLst>
              </p:cNvPr>
              <p:cNvCxnSpPr>
                <a:cxnSpLocks/>
              </p:cNvCxnSpPr>
              <p:nvPr/>
            </p:nvCxnSpPr>
            <p:spPr>
              <a:xfrm>
                <a:off x="13902915" y="7183968"/>
                <a:ext cx="0" cy="191805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Graphic 48">
                <a:extLst>
                  <a:ext uri="{FF2B5EF4-FFF2-40B4-BE49-F238E27FC236}">
                    <a16:creationId xmlns:a16="http://schemas.microsoft.com/office/drawing/2014/main" id="{E447E0DB-59C6-465D-AF1D-B40390366FC6}"/>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6" name="Group 5" descr="Azure Cognitive Services and Azure Applied AI services lead to..">
            <a:extLst>
              <a:ext uri="{FF2B5EF4-FFF2-40B4-BE49-F238E27FC236}">
                <a16:creationId xmlns:a16="http://schemas.microsoft.com/office/drawing/2014/main" id="{44CA8CD9-9D2C-4AAC-5A65-C7394254C4C5}"/>
              </a:ext>
            </a:extLst>
          </p:cNvPr>
          <p:cNvGrpSpPr/>
          <p:nvPr/>
        </p:nvGrpSpPr>
        <p:grpSpPr>
          <a:xfrm>
            <a:off x="7809810" y="1146229"/>
            <a:ext cx="1434734" cy="4566686"/>
            <a:chOff x="7809810" y="1146229"/>
            <a:chExt cx="1434734" cy="4566686"/>
          </a:xfrm>
        </p:grpSpPr>
        <p:cxnSp>
          <p:nvCxnSpPr>
            <p:cNvPr id="112" name="Straight Connector 111">
              <a:extLst>
                <a:ext uri="{FF2B5EF4-FFF2-40B4-BE49-F238E27FC236}">
                  <a16:creationId xmlns:a16="http://schemas.microsoft.com/office/drawing/2014/main" id="{6BB19A75-F3B1-412A-9CAF-C00DFCB676D0}"/>
                </a:ext>
              </a:extLst>
            </p:cNvPr>
            <p:cNvCxnSpPr>
              <a:cxnSpLocks/>
            </p:cNvCxnSpPr>
            <p:nvPr/>
          </p:nvCxnSpPr>
          <p:spPr>
            <a:xfrm>
              <a:off x="8656142" y="3429572"/>
              <a:ext cx="1" cy="0"/>
            </a:xfrm>
            <a:prstGeom prst="line">
              <a:avLst/>
            </a:prstGeom>
            <a:ln w="190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F8B91A7F-A343-4F44-80B6-B8700D8862A7}"/>
                </a:ext>
              </a:extLst>
            </p:cNvPr>
            <p:cNvGrpSpPr/>
            <p:nvPr/>
          </p:nvGrpSpPr>
          <p:grpSpPr>
            <a:xfrm>
              <a:off x="8941696" y="1798613"/>
              <a:ext cx="302848" cy="160020"/>
              <a:chOff x="13902915" y="3597225"/>
              <a:chExt cx="605695" cy="320040"/>
            </a:xfrm>
          </p:grpSpPr>
          <p:cxnSp>
            <p:nvCxnSpPr>
              <p:cNvPr id="130" name="Straight Connector 129">
                <a:extLst>
                  <a:ext uri="{FF2B5EF4-FFF2-40B4-BE49-F238E27FC236}">
                    <a16:creationId xmlns:a16="http://schemas.microsoft.com/office/drawing/2014/main" id="{C6300252-BC8C-46E2-8113-3DA6D13D7C04}"/>
                  </a:ext>
                </a:extLst>
              </p:cNvPr>
              <p:cNvCxnSpPr>
                <a:cxnSpLocks/>
              </p:cNvCxnSpPr>
              <p:nvPr/>
            </p:nvCxnSpPr>
            <p:spPr>
              <a:xfrm flipH="1">
                <a:off x="14221687" y="3597225"/>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 name="Graphic 48">
                <a:extLst>
                  <a:ext uri="{FF2B5EF4-FFF2-40B4-BE49-F238E27FC236}">
                    <a16:creationId xmlns:a16="http://schemas.microsoft.com/office/drawing/2014/main" id="{DED237FA-DC7E-443A-AF29-041750AE0A80}"/>
                  </a:ext>
                </a:extLst>
              </p:cNvPr>
              <p:cNvSpPr>
                <a:spLocks noChangeAspect="1"/>
              </p:cNvSpPr>
              <p:nvPr/>
            </p:nvSpPr>
            <p:spPr>
              <a:xfrm flipH="1">
                <a:off x="13902915" y="359722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7A092F7D-924F-4493-B93A-2F236E178EA5}"/>
                </a:ext>
              </a:extLst>
            </p:cNvPr>
            <p:cNvGrpSpPr/>
            <p:nvPr/>
          </p:nvGrpSpPr>
          <p:grpSpPr>
            <a:xfrm>
              <a:off x="8941696" y="1146229"/>
              <a:ext cx="302848" cy="160020"/>
              <a:chOff x="13902915" y="2292458"/>
              <a:chExt cx="605695" cy="320040"/>
            </a:xfrm>
          </p:grpSpPr>
          <p:cxnSp>
            <p:nvCxnSpPr>
              <p:cNvPr id="133" name="Straight Connector 132">
                <a:extLst>
                  <a:ext uri="{FF2B5EF4-FFF2-40B4-BE49-F238E27FC236}">
                    <a16:creationId xmlns:a16="http://schemas.microsoft.com/office/drawing/2014/main" id="{9C5C84D0-AE3F-4FEC-B117-CF15B0B13F23}"/>
                  </a:ext>
                </a:extLst>
              </p:cNvPr>
              <p:cNvCxnSpPr>
                <a:cxnSpLocks/>
              </p:cNvCxnSpPr>
              <p:nvPr/>
            </p:nvCxnSpPr>
            <p:spPr>
              <a:xfrm flipH="1">
                <a:off x="14221687" y="2292458"/>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Graphic 48">
                <a:extLst>
                  <a:ext uri="{FF2B5EF4-FFF2-40B4-BE49-F238E27FC236}">
                    <a16:creationId xmlns:a16="http://schemas.microsoft.com/office/drawing/2014/main" id="{68F629EB-F540-4431-B76C-E398016043EC}"/>
                  </a:ext>
                </a:extLst>
              </p:cNvPr>
              <p:cNvSpPr>
                <a:spLocks noChangeAspect="1"/>
              </p:cNvSpPr>
              <p:nvPr/>
            </p:nvSpPr>
            <p:spPr>
              <a:xfrm flipH="1">
                <a:off x="13902915" y="2292458"/>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5CE229D2-BDE1-4451-8056-DA70B083CF1D}"/>
                </a:ext>
              </a:extLst>
            </p:cNvPr>
            <p:cNvGrpSpPr/>
            <p:nvPr/>
          </p:nvGrpSpPr>
          <p:grpSpPr>
            <a:xfrm>
              <a:off x="8941696" y="2450996"/>
              <a:ext cx="302848" cy="160020"/>
              <a:chOff x="13902915" y="4901992"/>
              <a:chExt cx="605695" cy="320040"/>
            </a:xfrm>
          </p:grpSpPr>
          <p:cxnSp>
            <p:nvCxnSpPr>
              <p:cNvPr id="136" name="Straight Connector 135">
                <a:extLst>
                  <a:ext uri="{FF2B5EF4-FFF2-40B4-BE49-F238E27FC236}">
                    <a16:creationId xmlns:a16="http://schemas.microsoft.com/office/drawing/2014/main" id="{99A0C0F7-C510-4472-87A5-3CFA245D9E38}"/>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Graphic 48">
                <a:extLst>
                  <a:ext uri="{FF2B5EF4-FFF2-40B4-BE49-F238E27FC236}">
                    <a16:creationId xmlns:a16="http://schemas.microsoft.com/office/drawing/2014/main" id="{905929EE-B817-49CB-A594-988EF220F7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8DC992D-0671-4259-9854-A7E109D775EE}"/>
                </a:ext>
              </a:extLst>
            </p:cNvPr>
            <p:cNvGrpSpPr/>
            <p:nvPr/>
          </p:nvGrpSpPr>
          <p:grpSpPr>
            <a:xfrm>
              <a:off x="8941696" y="3103380"/>
              <a:ext cx="302848" cy="160020"/>
              <a:chOff x="13902915" y="6206759"/>
              <a:chExt cx="605695" cy="320040"/>
            </a:xfrm>
          </p:grpSpPr>
          <p:cxnSp>
            <p:nvCxnSpPr>
              <p:cNvPr id="139" name="Straight Connector 138">
                <a:extLst>
                  <a:ext uri="{FF2B5EF4-FFF2-40B4-BE49-F238E27FC236}">
                    <a16:creationId xmlns:a16="http://schemas.microsoft.com/office/drawing/2014/main" id="{A4DD1F36-37C8-4963-BB11-9EDB394E8579}"/>
                  </a:ext>
                </a:extLst>
              </p:cNvPr>
              <p:cNvCxnSpPr>
                <a:cxnSpLocks/>
              </p:cNvCxnSpPr>
              <p:nvPr/>
            </p:nvCxnSpPr>
            <p:spPr>
              <a:xfrm flipH="1">
                <a:off x="14221687" y="6206759"/>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Graphic 48">
                <a:extLst>
                  <a:ext uri="{FF2B5EF4-FFF2-40B4-BE49-F238E27FC236}">
                    <a16:creationId xmlns:a16="http://schemas.microsoft.com/office/drawing/2014/main" id="{590D807E-F1E2-4EE2-8E25-FDEF505E98CC}"/>
                  </a:ext>
                </a:extLst>
              </p:cNvPr>
              <p:cNvSpPr>
                <a:spLocks noChangeAspect="1"/>
              </p:cNvSpPr>
              <p:nvPr/>
            </p:nvSpPr>
            <p:spPr>
              <a:xfrm flipH="1">
                <a:off x="13902915" y="6206759"/>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394BC610-32D6-4F06-8FD0-75731723C462}"/>
                </a:ext>
              </a:extLst>
            </p:cNvPr>
            <p:cNvGrpSpPr/>
            <p:nvPr/>
          </p:nvGrpSpPr>
          <p:grpSpPr>
            <a:xfrm>
              <a:off x="8941696" y="3595743"/>
              <a:ext cx="302848" cy="160020"/>
              <a:chOff x="13902915" y="7191486"/>
              <a:chExt cx="605695" cy="320040"/>
            </a:xfrm>
          </p:grpSpPr>
          <p:cxnSp>
            <p:nvCxnSpPr>
              <p:cNvPr id="142" name="Straight Connector 141">
                <a:extLst>
                  <a:ext uri="{FF2B5EF4-FFF2-40B4-BE49-F238E27FC236}">
                    <a16:creationId xmlns:a16="http://schemas.microsoft.com/office/drawing/2014/main" id="{A5AA01A6-0CA4-4831-84AF-1DA47608245D}"/>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3" name="Graphic 48">
                <a:extLst>
                  <a:ext uri="{FF2B5EF4-FFF2-40B4-BE49-F238E27FC236}">
                    <a16:creationId xmlns:a16="http://schemas.microsoft.com/office/drawing/2014/main" id="{4EE1979B-C220-4DF8-A0FC-49C625D73211}"/>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AC257AAB-2C4E-4419-B84D-FA5E649A4C8D}"/>
                </a:ext>
              </a:extLst>
            </p:cNvPr>
            <p:cNvGrpSpPr/>
            <p:nvPr/>
          </p:nvGrpSpPr>
          <p:grpSpPr>
            <a:xfrm>
              <a:off x="8941696" y="4248127"/>
              <a:ext cx="302848" cy="160020"/>
              <a:chOff x="13902915" y="8496253"/>
              <a:chExt cx="605695" cy="320040"/>
            </a:xfrm>
          </p:grpSpPr>
          <p:cxnSp>
            <p:nvCxnSpPr>
              <p:cNvPr id="145" name="Straight Connector 144">
                <a:extLst>
                  <a:ext uri="{FF2B5EF4-FFF2-40B4-BE49-F238E27FC236}">
                    <a16:creationId xmlns:a16="http://schemas.microsoft.com/office/drawing/2014/main" id="{515684E6-E5FD-40ED-8692-E81C8BA67B1E}"/>
                  </a:ext>
                </a:extLst>
              </p:cNvPr>
              <p:cNvCxnSpPr>
                <a:cxnSpLocks/>
              </p:cNvCxnSpPr>
              <p:nvPr/>
            </p:nvCxnSpPr>
            <p:spPr>
              <a:xfrm flipH="1">
                <a:off x="14221687" y="8816293"/>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Graphic 48">
                <a:extLst>
                  <a:ext uri="{FF2B5EF4-FFF2-40B4-BE49-F238E27FC236}">
                    <a16:creationId xmlns:a16="http://schemas.microsoft.com/office/drawing/2014/main" id="{875AF324-A06E-41C5-A5D3-02A7F66805FD}"/>
                  </a:ext>
                </a:extLst>
              </p:cNvPr>
              <p:cNvSpPr>
                <a:spLocks noChangeAspect="1"/>
              </p:cNvSpPr>
              <p:nvPr/>
            </p:nvSpPr>
            <p:spPr>
              <a:xfrm flipH="1" flipV="1">
                <a:off x="13902915" y="8496253"/>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75648AD-2384-47DD-B89D-6387B4FC0E66}"/>
                </a:ext>
              </a:extLst>
            </p:cNvPr>
            <p:cNvGrpSpPr/>
            <p:nvPr/>
          </p:nvGrpSpPr>
          <p:grpSpPr>
            <a:xfrm>
              <a:off x="8941696" y="4900510"/>
              <a:ext cx="302848" cy="160020"/>
              <a:chOff x="13902915" y="9801020"/>
              <a:chExt cx="605695" cy="320040"/>
            </a:xfrm>
          </p:grpSpPr>
          <p:cxnSp>
            <p:nvCxnSpPr>
              <p:cNvPr id="148" name="Straight Connector 147">
                <a:extLst>
                  <a:ext uri="{FF2B5EF4-FFF2-40B4-BE49-F238E27FC236}">
                    <a16:creationId xmlns:a16="http://schemas.microsoft.com/office/drawing/2014/main" id="{005BA685-0551-4081-A5AE-62CFA5ED6156}"/>
                  </a:ext>
                </a:extLst>
              </p:cNvPr>
              <p:cNvCxnSpPr>
                <a:cxnSpLocks/>
              </p:cNvCxnSpPr>
              <p:nvPr/>
            </p:nvCxnSpPr>
            <p:spPr>
              <a:xfrm flipH="1">
                <a:off x="14221687" y="1012106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Graphic 48">
                <a:extLst>
                  <a:ext uri="{FF2B5EF4-FFF2-40B4-BE49-F238E27FC236}">
                    <a16:creationId xmlns:a16="http://schemas.microsoft.com/office/drawing/2014/main" id="{B1B3EB10-D11E-485D-8225-EF8805C00C41}"/>
                  </a:ext>
                </a:extLst>
              </p:cNvPr>
              <p:cNvSpPr>
                <a:spLocks noChangeAspect="1"/>
              </p:cNvSpPr>
              <p:nvPr/>
            </p:nvSpPr>
            <p:spPr>
              <a:xfrm flipH="1" flipV="1">
                <a:off x="13902915" y="980102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EA14B718-F318-43F1-8D28-EFE6FD5C2070}"/>
                </a:ext>
              </a:extLst>
            </p:cNvPr>
            <p:cNvGrpSpPr/>
            <p:nvPr/>
          </p:nvGrpSpPr>
          <p:grpSpPr>
            <a:xfrm>
              <a:off x="8781676" y="3429573"/>
              <a:ext cx="160020" cy="2124297"/>
              <a:chOff x="13582875" y="6859145"/>
              <a:chExt cx="320040" cy="4248593"/>
            </a:xfrm>
          </p:grpSpPr>
          <p:cxnSp>
            <p:nvCxnSpPr>
              <p:cNvPr id="151" name="Straight Connector 150">
                <a:extLst>
                  <a:ext uri="{FF2B5EF4-FFF2-40B4-BE49-F238E27FC236}">
                    <a16:creationId xmlns:a16="http://schemas.microsoft.com/office/drawing/2014/main" id="{90236F13-BDC5-42D6-AEF7-BAF34EB00E75}"/>
                  </a:ext>
                </a:extLst>
              </p:cNvPr>
              <p:cNvCxnSpPr>
                <a:cxnSpLocks/>
              </p:cNvCxnSpPr>
              <p:nvPr/>
            </p:nvCxnSpPr>
            <p:spPr>
              <a:xfrm>
                <a:off x="13902915" y="7183968"/>
                <a:ext cx="0" cy="392377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Graphic 48">
                <a:extLst>
                  <a:ext uri="{FF2B5EF4-FFF2-40B4-BE49-F238E27FC236}">
                    <a16:creationId xmlns:a16="http://schemas.microsoft.com/office/drawing/2014/main" id="{0115EA84-AE47-49F1-B15F-A6A94A38A61F}"/>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530C3FF0-A596-4B42-894A-E301826BC808}"/>
                </a:ext>
              </a:extLst>
            </p:cNvPr>
            <p:cNvGrpSpPr/>
            <p:nvPr/>
          </p:nvGrpSpPr>
          <p:grpSpPr>
            <a:xfrm>
              <a:off x="8941696" y="5552895"/>
              <a:ext cx="302848" cy="160020"/>
              <a:chOff x="13902915" y="11105790"/>
              <a:chExt cx="605695" cy="320040"/>
            </a:xfrm>
          </p:grpSpPr>
          <p:cxnSp>
            <p:nvCxnSpPr>
              <p:cNvPr id="154" name="Straight Connector 153">
                <a:extLst>
                  <a:ext uri="{FF2B5EF4-FFF2-40B4-BE49-F238E27FC236}">
                    <a16:creationId xmlns:a16="http://schemas.microsoft.com/office/drawing/2014/main" id="{19EFB696-8CD2-4762-8B29-48B2DEBB541C}"/>
                  </a:ext>
                </a:extLst>
              </p:cNvPr>
              <p:cNvCxnSpPr>
                <a:cxnSpLocks/>
              </p:cNvCxnSpPr>
              <p:nvPr/>
            </p:nvCxnSpPr>
            <p:spPr>
              <a:xfrm flipH="1">
                <a:off x="14221687" y="1142583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Graphic 48">
                <a:extLst>
                  <a:ext uri="{FF2B5EF4-FFF2-40B4-BE49-F238E27FC236}">
                    <a16:creationId xmlns:a16="http://schemas.microsoft.com/office/drawing/2014/main" id="{87FA6039-E620-49A9-B116-C0226306724B}"/>
                  </a:ext>
                </a:extLst>
              </p:cNvPr>
              <p:cNvSpPr>
                <a:spLocks noChangeAspect="1"/>
              </p:cNvSpPr>
              <p:nvPr/>
            </p:nvSpPr>
            <p:spPr>
              <a:xfrm flipH="1" flipV="1">
                <a:off x="13902915" y="1110579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37EA7429-680B-4548-9294-F7D344732AE1}"/>
                </a:ext>
              </a:extLst>
            </p:cNvPr>
            <p:cNvGrpSpPr/>
            <p:nvPr/>
          </p:nvGrpSpPr>
          <p:grpSpPr>
            <a:xfrm>
              <a:off x="8781676" y="1305984"/>
              <a:ext cx="160020" cy="2123589"/>
              <a:chOff x="13582875" y="2611967"/>
              <a:chExt cx="320040" cy="4247178"/>
            </a:xfrm>
          </p:grpSpPr>
          <p:cxnSp>
            <p:nvCxnSpPr>
              <p:cNvPr id="157" name="Straight Connector 156">
                <a:extLst>
                  <a:ext uri="{FF2B5EF4-FFF2-40B4-BE49-F238E27FC236}">
                    <a16:creationId xmlns:a16="http://schemas.microsoft.com/office/drawing/2014/main" id="{13349516-AA5C-4CB3-9ED0-48A20030E724}"/>
                  </a:ext>
                </a:extLst>
              </p:cNvPr>
              <p:cNvCxnSpPr>
                <a:cxnSpLocks/>
              </p:cNvCxnSpPr>
              <p:nvPr/>
            </p:nvCxnSpPr>
            <p:spPr>
              <a:xfrm>
                <a:off x="13902915" y="2611967"/>
                <a:ext cx="0" cy="393572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Graphic 48">
                <a:extLst>
                  <a:ext uri="{FF2B5EF4-FFF2-40B4-BE49-F238E27FC236}">
                    <a16:creationId xmlns:a16="http://schemas.microsoft.com/office/drawing/2014/main" id="{22C9AB94-7E5E-47AE-907B-DF963FDD9580}"/>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A96C5D0C-CDB7-474C-BF83-20414C9A6DA8}"/>
                </a:ext>
              </a:extLst>
            </p:cNvPr>
            <p:cNvGrpSpPr/>
            <p:nvPr/>
          </p:nvGrpSpPr>
          <p:grpSpPr>
            <a:xfrm>
              <a:off x="7809810" y="1205347"/>
              <a:ext cx="553088" cy="4448450"/>
              <a:chOff x="10877905" y="1205347"/>
              <a:chExt cx="553088" cy="4448450"/>
            </a:xfrm>
          </p:grpSpPr>
          <p:cxnSp>
            <p:nvCxnSpPr>
              <p:cNvPr id="159" name="Straight Connector 158">
                <a:extLst>
                  <a:ext uri="{FF2B5EF4-FFF2-40B4-BE49-F238E27FC236}">
                    <a16:creationId xmlns:a16="http://schemas.microsoft.com/office/drawing/2014/main" id="{9066DA1B-31C0-410D-9B18-4185CB64E7DC}"/>
                  </a:ext>
                </a:extLst>
              </p:cNvPr>
              <p:cNvCxnSpPr>
                <a:cxnSpLocks/>
              </p:cNvCxnSpPr>
              <p:nvPr/>
            </p:nvCxnSpPr>
            <p:spPr>
              <a:xfrm>
                <a:off x="11270973" y="3591984"/>
                <a:ext cx="0" cy="1901793"/>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Graphic 48">
                <a:extLst>
                  <a:ext uri="{FF2B5EF4-FFF2-40B4-BE49-F238E27FC236}">
                    <a16:creationId xmlns:a16="http://schemas.microsoft.com/office/drawing/2014/main" id="{FCFC054C-84D7-41E1-A1C5-EEA49FFC13D5}"/>
                  </a:ext>
                </a:extLst>
              </p:cNvPr>
              <p:cNvSpPr>
                <a:spLocks noChangeAspect="1"/>
              </p:cNvSpPr>
              <p:nvPr/>
            </p:nvSpPr>
            <p:spPr>
              <a:xfrm flipH="1">
                <a:off x="11270973" y="342957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6E4C226C-6F98-4B33-B8F9-39027F92F8BB}"/>
                  </a:ext>
                </a:extLst>
              </p:cNvPr>
              <p:cNvCxnSpPr>
                <a:cxnSpLocks/>
              </p:cNvCxnSpPr>
              <p:nvPr/>
            </p:nvCxnSpPr>
            <p:spPr>
              <a:xfrm>
                <a:off x="11270973" y="1365367"/>
                <a:ext cx="0" cy="1908481"/>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Graphic 48">
                <a:extLst>
                  <a:ext uri="{FF2B5EF4-FFF2-40B4-BE49-F238E27FC236}">
                    <a16:creationId xmlns:a16="http://schemas.microsoft.com/office/drawing/2014/main" id="{4515537A-FC60-47B8-A2E1-E1CD0274DE3A}"/>
                  </a:ext>
                </a:extLst>
              </p:cNvPr>
              <p:cNvSpPr>
                <a:spLocks noChangeAspect="1"/>
              </p:cNvSpPr>
              <p:nvPr/>
            </p:nvSpPr>
            <p:spPr>
              <a:xfrm flipH="1" flipV="1">
                <a:off x="11270973" y="326955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238C60FC-B5FB-4244-AF14-FDFB2BAF74D4}"/>
                  </a:ext>
                </a:extLst>
              </p:cNvPr>
              <p:cNvGrpSpPr/>
              <p:nvPr/>
            </p:nvGrpSpPr>
            <p:grpSpPr>
              <a:xfrm flipH="1">
                <a:off x="10877905" y="1675207"/>
                <a:ext cx="393068" cy="160020"/>
                <a:chOff x="13902915" y="4901992"/>
                <a:chExt cx="786135" cy="320040"/>
              </a:xfrm>
            </p:grpSpPr>
            <p:cxnSp>
              <p:nvCxnSpPr>
                <p:cNvPr id="164" name="Straight Connector 163">
                  <a:extLst>
                    <a:ext uri="{FF2B5EF4-FFF2-40B4-BE49-F238E27FC236}">
                      <a16:creationId xmlns:a16="http://schemas.microsoft.com/office/drawing/2014/main" id="{9B1F4EA0-9F28-4A8A-9170-3151B08F7B6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Graphic 48">
                  <a:extLst>
                    <a:ext uri="{FF2B5EF4-FFF2-40B4-BE49-F238E27FC236}">
                      <a16:creationId xmlns:a16="http://schemas.microsoft.com/office/drawing/2014/main" id="{9897ADCE-028A-4565-9DE2-CB2B5BD69B9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1704243-212B-4625-BE15-219C116686FD}"/>
                  </a:ext>
                </a:extLst>
              </p:cNvPr>
              <p:cNvGrpSpPr/>
              <p:nvPr/>
            </p:nvGrpSpPr>
            <p:grpSpPr>
              <a:xfrm flipH="1">
                <a:off x="10877905" y="2145066"/>
                <a:ext cx="393068" cy="160020"/>
                <a:chOff x="13902915" y="4901992"/>
                <a:chExt cx="786135" cy="320040"/>
              </a:xfrm>
            </p:grpSpPr>
            <p:cxnSp>
              <p:nvCxnSpPr>
                <p:cNvPr id="167" name="Straight Connector 166">
                  <a:extLst>
                    <a:ext uri="{FF2B5EF4-FFF2-40B4-BE49-F238E27FC236}">
                      <a16:creationId xmlns:a16="http://schemas.microsoft.com/office/drawing/2014/main" id="{7E7DAEEE-D812-49D5-8452-70FBD2430A64}"/>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8" name="Graphic 48">
                  <a:extLst>
                    <a:ext uri="{FF2B5EF4-FFF2-40B4-BE49-F238E27FC236}">
                      <a16:creationId xmlns:a16="http://schemas.microsoft.com/office/drawing/2014/main" id="{96FD8F94-9643-4AC6-A5AB-F2B6E536A0A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DB11CC5C-316A-4666-99A9-D35117B7EF88}"/>
                  </a:ext>
                </a:extLst>
              </p:cNvPr>
              <p:cNvGrpSpPr/>
              <p:nvPr/>
            </p:nvGrpSpPr>
            <p:grpSpPr>
              <a:xfrm flipH="1">
                <a:off x="10877905" y="2614926"/>
                <a:ext cx="393068" cy="160020"/>
                <a:chOff x="13902915" y="4901992"/>
                <a:chExt cx="786135" cy="320040"/>
              </a:xfrm>
            </p:grpSpPr>
            <p:cxnSp>
              <p:nvCxnSpPr>
                <p:cNvPr id="170" name="Straight Connector 169">
                  <a:extLst>
                    <a:ext uri="{FF2B5EF4-FFF2-40B4-BE49-F238E27FC236}">
                      <a16:creationId xmlns:a16="http://schemas.microsoft.com/office/drawing/2014/main" id="{A49E43F6-4BBA-428D-8ED9-9C7DF15288E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1" name="Graphic 48">
                  <a:extLst>
                    <a:ext uri="{FF2B5EF4-FFF2-40B4-BE49-F238E27FC236}">
                      <a16:creationId xmlns:a16="http://schemas.microsoft.com/office/drawing/2014/main" id="{312449BA-F3A4-453F-AFEF-5767ECBDB94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30D775F1-34BD-4D48-BCF7-693E39366A48}"/>
                  </a:ext>
                </a:extLst>
              </p:cNvPr>
              <p:cNvGrpSpPr/>
              <p:nvPr/>
            </p:nvGrpSpPr>
            <p:grpSpPr>
              <a:xfrm flipH="1">
                <a:off x="10877905" y="3084785"/>
                <a:ext cx="393068" cy="160020"/>
                <a:chOff x="13902915" y="4901992"/>
                <a:chExt cx="786135" cy="320040"/>
              </a:xfrm>
            </p:grpSpPr>
            <p:cxnSp>
              <p:nvCxnSpPr>
                <p:cNvPr id="173" name="Straight Connector 172">
                  <a:extLst>
                    <a:ext uri="{FF2B5EF4-FFF2-40B4-BE49-F238E27FC236}">
                      <a16:creationId xmlns:a16="http://schemas.microsoft.com/office/drawing/2014/main" id="{CA415082-204B-4779-8F1D-888B92DF7A4B}"/>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4" name="Graphic 48">
                  <a:extLst>
                    <a:ext uri="{FF2B5EF4-FFF2-40B4-BE49-F238E27FC236}">
                      <a16:creationId xmlns:a16="http://schemas.microsoft.com/office/drawing/2014/main" id="{CDE9792F-208E-4E8A-B978-9321536D601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03C11191-86FA-44A4-A633-001F09720A1E}"/>
                  </a:ext>
                </a:extLst>
              </p:cNvPr>
              <p:cNvGrpSpPr/>
              <p:nvPr/>
            </p:nvGrpSpPr>
            <p:grpSpPr>
              <a:xfrm flipH="1" flipV="1">
                <a:off x="10877905" y="3614339"/>
                <a:ext cx="393068" cy="160020"/>
                <a:chOff x="13902915" y="4901992"/>
                <a:chExt cx="786135" cy="320040"/>
              </a:xfrm>
            </p:grpSpPr>
            <p:cxnSp>
              <p:nvCxnSpPr>
                <p:cNvPr id="176" name="Straight Connector 175">
                  <a:extLst>
                    <a:ext uri="{FF2B5EF4-FFF2-40B4-BE49-F238E27FC236}">
                      <a16:creationId xmlns:a16="http://schemas.microsoft.com/office/drawing/2014/main" id="{38D7FF45-A593-4A06-8FC1-C75DD5B7EE7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7" name="Graphic 48">
                  <a:extLst>
                    <a:ext uri="{FF2B5EF4-FFF2-40B4-BE49-F238E27FC236}">
                      <a16:creationId xmlns:a16="http://schemas.microsoft.com/office/drawing/2014/main" id="{54DF72D1-EAC1-444F-95A3-3E817D7CAA1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5B85556-28A2-458B-92D8-2154ADCB5765}"/>
                  </a:ext>
                </a:extLst>
              </p:cNvPr>
              <p:cNvGrpSpPr/>
              <p:nvPr/>
            </p:nvGrpSpPr>
            <p:grpSpPr>
              <a:xfrm flipH="1" flipV="1">
                <a:off x="10877905" y="4084199"/>
                <a:ext cx="393068" cy="160020"/>
                <a:chOff x="13902915" y="4901992"/>
                <a:chExt cx="786135" cy="320040"/>
              </a:xfrm>
            </p:grpSpPr>
            <p:cxnSp>
              <p:nvCxnSpPr>
                <p:cNvPr id="179" name="Straight Connector 178">
                  <a:extLst>
                    <a:ext uri="{FF2B5EF4-FFF2-40B4-BE49-F238E27FC236}">
                      <a16:creationId xmlns:a16="http://schemas.microsoft.com/office/drawing/2014/main" id="{CC7BC01F-C0F4-4C61-AEF0-96BDFDAE8A19}"/>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0" name="Graphic 48">
                  <a:extLst>
                    <a:ext uri="{FF2B5EF4-FFF2-40B4-BE49-F238E27FC236}">
                      <a16:creationId xmlns:a16="http://schemas.microsoft.com/office/drawing/2014/main" id="{AB3C9E0B-4C96-4ACB-8FFF-C0EDD246CE3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292080B8-5D5B-4F74-A8B3-02BDB29E415C}"/>
                  </a:ext>
                </a:extLst>
              </p:cNvPr>
              <p:cNvGrpSpPr/>
              <p:nvPr/>
            </p:nvGrpSpPr>
            <p:grpSpPr>
              <a:xfrm flipH="1" flipV="1">
                <a:off x="10877905" y="4554058"/>
                <a:ext cx="393068" cy="160020"/>
                <a:chOff x="13902915" y="4901992"/>
                <a:chExt cx="786135" cy="320040"/>
              </a:xfrm>
            </p:grpSpPr>
            <p:cxnSp>
              <p:nvCxnSpPr>
                <p:cNvPr id="182" name="Straight Connector 181">
                  <a:extLst>
                    <a:ext uri="{FF2B5EF4-FFF2-40B4-BE49-F238E27FC236}">
                      <a16:creationId xmlns:a16="http://schemas.microsoft.com/office/drawing/2014/main" id="{FF5DB90C-72FB-4635-BB20-FDEBF02D52E1}"/>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Graphic 48">
                  <a:extLst>
                    <a:ext uri="{FF2B5EF4-FFF2-40B4-BE49-F238E27FC236}">
                      <a16:creationId xmlns:a16="http://schemas.microsoft.com/office/drawing/2014/main" id="{791F7097-62C5-4F26-A351-085DE222057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7DA2B309-CE82-433C-ADAB-4143B79F3CB6}"/>
                  </a:ext>
                </a:extLst>
              </p:cNvPr>
              <p:cNvGrpSpPr/>
              <p:nvPr/>
            </p:nvGrpSpPr>
            <p:grpSpPr>
              <a:xfrm flipH="1" flipV="1">
                <a:off x="10877905" y="5023918"/>
                <a:ext cx="393068" cy="160020"/>
                <a:chOff x="13902915" y="4901992"/>
                <a:chExt cx="786135" cy="320040"/>
              </a:xfrm>
            </p:grpSpPr>
            <p:cxnSp>
              <p:nvCxnSpPr>
                <p:cNvPr id="185" name="Straight Connector 184">
                  <a:extLst>
                    <a:ext uri="{FF2B5EF4-FFF2-40B4-BE49-F238E27FC236}">
                      <a16:creationId xmlns:a16="http://schemas.microsoft.com/office/drawing/2014/main" id="{A3555414-B37D-4A1B-83B6-F893C29003C0}"/>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6" name="Graphic 48">
                  <a:extLst>
                    <a:ext uri="{FF2B5EF4-FFF2-40B4-BE49-F238E27FC236}">
                      <a16:creationId xmlns:a16="http://schemas.microsoft.com/office/drawing/2014/main" id="{01FBDE46-3CDF-4554-AEBD-F3DB2679F8C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929BDB8F-1C56-4935-BC3D-79F6673412B2}"/>
                  </a:ext>
                </a:extLst>
              </p:cNvPr>
              <p:cNvGrpSpPr/>
              <p:nvPr/>
            </p:nvGrpSpPr>
            <p:grpSpPr>
              <a:xfrm flipH="1" flipV="1">
                <a:off x="10877905" y="5493777"/>
                <a:ext cx="393068" cy="160020"/>
                <a:chOff x="13902915" y="4901992"/>
                <a:chExt cx="786135" cy="320040"/>
              </a:xfrm>
            </p:grpSpPr>
            <p:cxnSp>
              <p:nvCxnSpPr>
                <p:cNvPr id="188" name="Straight Connector 187">
                  <a:extLst>
                    <a:ext uri="{FF2B5EF4-FFF2-40B4-BE49-F238E27FC236}">
                      <a16:creationId xmlns:a16="http://schemas.microsoft.com/office/drawing/2014/main" id="{BDB81188-E023-4C52-9245-7FE2B4AA9E8F}"/>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9" name="Graphic 48">
                  <a:extLst>
                    <a:ext uri="{FF2B5EF4-FFF2-40B4-BE49-F238E27FC236}">
                      <a16:creationId xmlns:a16="http://schemas.microsoft.com/office/drawing/2014/main" id="{175DB841-F497-40BE-B98C-6171E1DAD08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EABBEB81-2D43-429A-BD1A-2C61F5A80572}"/>
                  </a:ext>
                </a:extLst>
              </p:cNvPr>
              <p:cNvGrpSpPr/>
              <p:nvPr/>
            </p:nvGrpSpPr>
            <p:grpSpPr>
              <a:xfrm flipH="1">
                <a:off x="10877905" y="1205347"/>
                <a:ext cx="393068" cy="160020"/>
                <a:chOff x="13902915" y="4901992"/>
                <a:chExt cx="786135" cy="320040"/>
              </a:xfrm>
            </p:grpSpPr>
            <p:cxnSp>
              <p:nvCxnSpPr>
                <p:cNvPr id="191" name="Straight Connector 190">
                  <a:extLst>
                    <a:ext uri="{FF2B5EF4-FFF2-40B4-BE49-F238E27FC236}">
                      <a16:creationId xmlns:a16="http://schemas.microsoft.com/office/drawing/2014/main" id="{37A8F7A2-800A-4BF4-B520-0673569C78A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2" name="Graphic 48">
                  <a:extLst>
                    <a:ext uri="{FF2B5EF4-FFF2-40B4-BE49-F238E27FC236}">
                      <a16:creationId xmlns:a16="http://schemas.microsoft.com/office/drawing/2014/main" id="{4F7CFB2D-CC67-4850-B573-D0171BB6E46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193" name="Straight Connector 192">
              <a:extLst>
                <a:ext uri="{FF2B5EF4-FFF2-40B4-BE49-F238E27FC236}">
                  <a16:creationId xmlns:a16="http://schemas.microsoft.com/office/drawing/2014/main" id="{297719FD-01E2-4922-87F5-C7A7DDF77686}"/>
                </a:ext>
              </a:extLst>
            </p:cNvPr>
            <p:cNvCxnSpPr>
              <a:cxnSpLocks/>
            </p:cNvCxnSpPr>
            <p:nvPr/>
          </p:nvCxnSpPr>
          <p:spPr>
            <a:xfrm flipH="1">
              <a:off x="8362898" y="3429573"/>
              <a:ext cx="418778"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6" name="Picture 115" descr="Bing logo">
            <a:extLst>
              <a:ext uri="{FF2B5EF4-FFF2-40B4-BE49-F238E27FC236}">
                <a16:creationId xmlns:a16="http://schemas.microsoft.com/office/drawing/2014/main" id="{80500858-5A6B-4738-B20A-D074382B1F5C}"/>
              </a:ext>
            </a:extLst>
          </p:cNvPr>
          <p:cNvPicPr>
            <a:picLocks noChangeAspect="1"/>
          </p:cNvPicPr>
          <p:nvPr/>
        </p:nvPicPr>
        <p:blipFill>
          <a:blip r:embed="rId4"/>
          <a:stretch>
            <a:fillRect/>
          </a:stretch>
        </p:blipFill>
        <p:spPr>
          <a:xfrm>
            <a:off x="9410401" y="969755"/>
            <a:ext cx="235784" cy="352948"/>
          </a:xfrm>
          <a:prstGeom prst="rect">
            <a:avLst/>
          </a:prstGeom>
        </p:spPr>
      </p:pic>
      <p:sp>
        <p:nvSpPr>
          <p:cNvPr id="119" name="TextBox 118">
            <a:extLst>
              <a:ext uri="{FF2B5EF4-FFF2-40B4-BE49-F238E27FC236}">
                <a16:creationId xmlns:a16="http://schemas.microsoft.com/office/drawing/2014/main" id="{FC8DD1DE-CFF0-46D4-B219-CB01AAC3BCAB}"/>
              </a:ext>
            </a:extLst>
          </p:cNvPr>
          <p:cNvSpPr txBox="1"/>
          <p:nvPr/>
        </p:nvSpPr>
        <p:spPr>
          <a:xfrm>
            <a:off x="9787073" y="888603"/>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更优的搜索和问答体验</a:t>
            </a:r>
          </a:p>
        </p:txBody>
      </p:sp>
      <p:pic>
        <p:nvPicPr>
          <p:cNvPr id="115" name="Picture 114" descr="Power Platform logo">
            <a:extLst>
              <a:ext uri="{FF2B5EF4-FFF2-40B4-BE49-F238E27FC236}">
                <a16:creationId xmlns:a16="http://schemas.microsoft.com/office/drawing/2014/main" id="{C466EB0E-5BC2-45D6-844B-1EF3EFB423EE}"/>
              </a:ext>
            </a:extLst>
          </p:cNvPr>
          <p:cNvPicPr>
            <a:picLocks noChangeAspect="1"/>
          </p:cNvPicPr>
          <p:nvPr/>
        </p:nvPicPr>
        <p:blipFill>
          <a:blip r:embed="rId5"/>
          <a:stretch>
            <a:fillRect/>
          </a:stretch>
        </p:blipFill>
        <p:spPr>
          <a:xfrm>
            <a:off x="9357585" y="1624729"/>
            <a:ext cx="347767" cy="347767"/>
          </a:xfrm>
          <a:prstGeom prst="rect">
            <a:avLst/>
          </a:prstGeom>
        </p:spPr>
      </p:pic>
      <p:sp>
        <p:nvSpPr>
          <p:cNvPr id="122" name="TextBox 121">
            <a:extLst>
              <a:ext uri="{FF2B5EF4-FFF2-40B4-BE49-F238E27FC236}">
                <a16:creationId xmlns:a16="http://schemas.microsoft.com/office/drawing/2014/main" id="{EEC1D015-EA72-445B-B7DE-38B5E00D206C}"/>
              </a:ext>
            </a:extLst>
          </p:cNvPr>
          <p:cNvSpPr txBox="1"/>
          <p:nvPr/>
        </p:nvSpPr>
        <p:spPr>
          <a:xfrm>
            <a:off x="9787073" y="154098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提升客户参与和支持度</a:t>
            </a:r>
          </a:p>
        </p:txBody>
      </p:sp>
      <p:pic>
        <p:nvPicPr>
          <p:cNvPr id="113" name="Picture 2" descr="LinkedIn logo">
            <a:extLst>
              <a:ext uri="{FF2B5EF4-FFF2-40B4-BE49-F238E27FC236}">
                <a16:creationId xmlns:a16="http://schemas.microsoft.com/office/drawing/2014/main" id="{FAB789A7-2284-4A32-9CA3-14825792D6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5047" y="2317751"/>
            <a:ext cx="266493" cy="266492"/>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5BE98641-000A-44F7-9F81-0AD45DED7097}"/>
              </a:ext>
            </a:extLst>
          </p:cNvPr>
          <p:cNvSpPr txBox="1"/>
          <p:nvPr/>
        </p:nvSpPr>
        <p:spPr>
          <a:xfrm>
            <a:off x="9787073" y="2193370"/>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更合适，更精准的内容匹配</a:t>
            </a:r>
          </a:p>
        </p:txBody>
      </p:sp>
      <p:pic>
        <p:nvPicPr>
          <p:cNvPr id="117" name="Picture 116" descr="Outlook logo">
            <a:extLst>
              <a:ext uri="{FF2B5EF4-FFF2-40B4-BE49-F238E27FC236}">
                <a16:creationId xmlns:a16="http://schemas.microsoft.com/office/drawing/2014/main" id="{0D4FE8DA-B37E-4DAB-9595-8906F52840C2}"/>
              </a:ext>
            </a:extLst>
          </p:cNvPr>
          <p:cNvPicPr>
            <a:picLocks noChangeAspect="1"/>
          </p:cNvPicPr>
          <p:nvPr/>
        </p:nvPicPr>
        <p:blipFill>
          <a:blip r:embed="rId7"/>
          <a:stretch>
            <a:fillRect/>
          </a:stretch>
        </p:blipFill>
        <p:spPr>
          <a:xfrm>
            <a:off x="9378508" y="2972841"/>
            <a:ext cx="299570" cy="261078"/>
          </a:xfrm>
          <a:prstGeom prst="rect">
            <a:avLst/>
          </a:prstGeom>
        </p:spPr>
      </p:pic>
      <p:sp>
        <p:nvSpPr>
          <p:cNvPr id="124" name="TextBox 123">
            <a:extLst>
              <a:ext uri="{FF2B5EF4-FFF2-40B4-BE49-F238E27FC236}">
                <a16:creationId xmlns:a16="http://schemas.microsoft.com/office/drawing/2014/main" id="{03804E1A-BDF4-4DFE-B63C-36DC2B0A7271}"/>
              </a:ext>
            </a:extLst>
          </p:cNvPr>
          <p:cNvSpPr txBox="1"/>
          <p:nvPr/>
        </p:nvSpPr>
        <p:spPr>
          <a:xfrm>
            <a:off x="9787073" y="2845754"/>
            <a:ext cx="2138228" cy="515252"/>
          </a:xfrm>
          <a:prstGeom prst="rect">
            <a:avLst/>
          </a:prstGeom>
          <a:noFill/>
        </p:spPr>
        <p:txBody>
          <a:bodyPr wrap="square" lIns="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更简单的邮件管理和会议规划</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127" name="Picture 126" descr="Sharepoint logo">
            <a:extLst>
              <a:ext uri="{FF2B5EF4-FFF2-40B4-BE49-F238E27FC236}">
                <a16:creationId xmlns:a16="http://schemas.microsoft.com/office/drawing/2014/main" id="{BE46C097-4BD2-4E7D-A2CC-7E5A94D63F71}"/>
              </a:ext>
            </a:extLst>
          </p:cNvPr>
          <p:cNvPicPr>
            <a:picLocks noChangeAspect="1"/>
          </p:cNvPicPr>
          <p:nvPr/>
        </p:nvPicPr>
        <p:blipFill>
          <a:blip r:embed="rId8"/>
          <a:stretch>
            <a:fillRect/>
          </a:stretch>
        </p:blipFill>
        <p:spPr>
          <a:xfrm>
            <a:off x="9378508" y="3605978"/>
            <a:ext cx="299570" cy="299570"/>
          </a:xfrm>
          <a:prstGeom prst="rect">
            <a:avLst/>
          </a:prstGeom>
        </p:spPr>
      </p:pic>
      <p:sp>
        <p:nvSpPr>
          <p:cNvPr id="126" name="TextBox 125">
            <a:extLst>
              <a:ext uri="{FF2B5EF4-FFF2-40B4-BE49-F238E27FC236}">
                <a16:creationId xmlns:a16="http://schemas.microsoft.com/office/drawing/2014/main" id="{DD4FEC02-0B6F-45B3-AEA3-73A3399672BF}"/>
              </a:ext>
            </a:extLst>
          </p:cNvPr>
          <p:cNvSpPr txBox="1"/>
          <p:nvPr/>
        </p:nvSpPr>
        <p:spPr>
          <a:xfrm>
            <a:off x="9787073" y="349813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更便捷的知识管理</a:t>
            </a:r>
          </a:p>
        </p:txBody>
      </p:sp>
      <p:pic>
        <p:nvPicPr>
          <p:cNvPr id="118" name="Teams logo" descr="Teams logo">
            <a:extLst>
              <a:ext uri="{FF2B5EF4-FFF2-40B4-BE49-F238E27FC236}">
                <a16:creationId xmlns:a16="http://schemas.microsoft.com/office/drawing/2014/main" id="{8C6F897B-14FE-4914-BB31-459046BA1F40}"/>
              </a:ext>
            </a:extLst>
          </p:cNvPr>
          <p:cNvPicPr>
            <a:picLocks noChangeAspect="1"/>
          </p:cNvPicPr>
          <p:nvPr/>
        </p:nvPicPr>
        <p:blipFill rotWithShape="1">
          <a:blip r:embed="rId9"/>
          <a:srcRect l="24158" t="26830" r="25642" b="26830"/>
          <a:stretch/>
        </p:blipFill>
        <p:spPr>
          <a:xfrm>
            <a:off x="9374522" y="4266204"/>
            <a:ext cx="307542" cy="283886"/>
          </a:xfrm>
          <a:prstGeom prst="rect">
            <a:avLst/>
          </a:prstGeom>
        </p:spPr>
      </p:pic>
      <p:sp>
        <p:nvSpPr>
          <p:cNvPr id="125" name="TextBox 124">
            <a:extLst>
              <a:ext uri="{FF2B5EF4-FFF2-40B4-BE49-F238E27FC236}">
                <a16:creationId xmlns:a16="http://schemas.microsoft.com/office/drawing/2014/main" id="{DA2F5FD3-E9E8-459B-834A-620F77EF14AA}"/>
              </a:ext>
            </a:extLst>
          </p:cNvPr>
          <p:cNvSpPr txBox="1"/>
          <p:nvPr/>
        </p:nvSpPr>
        <p:spPr>
          <a:xfrm>
            <a:off x="9787073" y="4150521"/>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更高效的会议管理</a:t>
            </a:r>
          </a:p>
        </p:txBody>
      </p:sp>
      <p:pic>
        <p:nvPicPr>
          <p:cNvPr id="114" name="Picture 113" descr="Word logo">
            <a:extLst>
              <a:ext uri="{FF2B5EF4-FFF2-40B4-BE49-F238E27FC236}">
                <a16:creationId xmlns:a16="http://schemas.microsoft.com/office/drawing/2014/main" id="{50CEFF49-3016-466E-9777-4E6ACE5FF8B8}"/>
              </a:ext>
            </a:extLst>
          </p:cNvPr>
          <p:cNvPicPr>
            <a:picLocks noChangeAspect="1"/>
          </p:cNvPicPr>
          <p:nvPr/>
        </p:nvPicPr>
        <p:blipFill>
          <a:blip r:embed="rId10"/>
          <a:stretch>
            <a:fillRect/>
          </a:stretch>
        </p:blipFill>
        <p:spPr>
          <a:xfrm>
            <a:off x="9377043" y="4918588"/>
            <a:ext cx="302501" cy="283886"/>
          </a:xfrm>
          <a:prstGeom prst="rect">
            <a:avLst/>
          </a:prstGeom>
        </p:spPr>
      </p:pic>
      <p:sp>
        <p:nvSpPr>
          <p:cNvPr id="121" name="TextBox 120">
            <a:extLst>
              <a:ext uri="{FF2B5EF4-FFF2-40B4-BE49-F238E27FC236}">
                <a16:creationId xmlns:a16="http://schemas.microsoft.com/office/drawing/2014/main" id="{9945EC5E-458E-4E32-84A7-45192DE4DDBC}"/>
              </a:ext>
            </a:extLst>
          </p:cNvPr>
          <p:cNvSpPr txBox="1"/>
          <p:nvPr/>
        </p:nvSpPr>
        <p:spPr>
          <a:xfrm>
            <a:off x="9787073" y="4802904"/>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更好的阅读和写作辅助</a:t>
            </a:r>
          </a:p>
        </p:txBody>
      </p:sp>
      <p:pic>
        <p:nvPicPr>
          <p:cNvPr id="128" name="Picture 127" descr="Xbox logo">
            <a:extLst>
              <a:ext uri="{FF2B5EF4-FFF2-40B4-BE49-F238E27FC236}">
                <a16:creationId xmlns:a16="http://schemas.microsoft.com/office/drawing/2014/main" id="{D765A145-F684-4CB2-84E5-8A2AF0AC2C56}"/>
              </a:ext>
            </a:extLst>
          </p:cNvPr>
          <p:cNvPicPr>
            <a:picLocks noChangeAspect="1"/>
          </p:cNvPicPr>
          <p:nvPr/>
        </p:nvPicPr>
        <p:blipFill rotWithShape="1">
          <a:blip r:embed="rId11"/>
          <a:srcRect l="35077" t="19953" r="35077" b="45332"/>
          <a:stretch/>
        </p:blipFill>
        <p:spPr>
          <a:xfrm>
            <a:off x="9384168" y="5568120"/>
            <a:ext cx="288251" cy="289591"/>
          </a:xfrm>
          <a:prstGeom prst="rect">
            <a:avLst/>
          </a:prstGeom>
        </p:spPr>
      </p:pic>
      <p:sp>
        <p:nvSpPr>
          <p:cNvPr id="123" name="TextBox 122">
            <a:extLst>
              <a:ext uri="{FF2B5EF4-FFF2-40B4-BE49-F238E27FC236}">
                <a16:creationId xmlns:a16="http://schemas.microsoft.com/office/drawing/2014/main" id="{11DBFD0C-56BA-4998-8B2B-D878AE431502}"/>
              </a:ext>
            </a:extLst>
          </p:cNvPr>
          <p:cNvSpPr txBox="1"/>
          <p:nvPr/>
        </p:nvSpPr>
        <p:spPr>
          <a:xfrm>
            <a:off x="9787073" y="5455289"/>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更合适、精准的内容</a:t>
            </a:r>
          </a:p>
        </p:txBody>
      </p:sp>
      <p:sp>
        <p:nvSpPr>
          <p:cNvPr id="2" name="Title 1" hidden="1">
            <a:extLst>
              <a:ext uri="{FF2B5EF4-FFF2-40B4-BE49-F238E27FC236}">
                <a16:creationId xmlns:a16="http://schemas.microsoft.com/office/drawing/2014/main" id="{91778813-0632-9551-6D36-EECC0B7B7AEE}"/>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CA"/>
              <a:t>Microsoft AI and </a:t>
            </a:r>
            <a:r>
              <a:rPr lang="en-CA" err="1"/>
              <a:t>OpenAI</a:t>
            </a:r>
            <a:endParaRPr lang="en-CA"/>
          </a:p>
        </p:txBody>
      </p:sp>
      <p:pic>
        <p:nvPicPr>
          <p:cNvPr id="4" name="2F358329-2C19-4FBA-B51C-51CE75BE790F">
            <a:extLst>
              <a:ext uri="{FF2B5EF4-FFF2-40B4-BE49-F238E27FC236}">
                <a16:creationId xmlns:a16="http://schemas.microsoft.com/office/drawing/2014/main" id="{AC08133C-0FD2-8DCF-AA7F-BFA08B2B3E1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588170" y="3631634"/>
            <a:ext cx="228600" cy="20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A picture containing text, clipart&#10;&#10;Description automatically generated">
            <a:extLst>
              <a:ext uri="{FF2B5EF4-FFF2-40B4-BE49-F238E27FC236}">
                <a16:creationId xmlns:a16="http://schemas.microsoft.com/office/drawing/2014/main" id="{E10A17BD-60C0-FE8A-4141-AAB63FFA65E2}"/>
              </a:ext>
            </a:extLst>
          </p:cNvPr>
          <p:cNvPicPr>
            <a:picLocks noChangeAspect="1"/>
          </p:cNvPicPr>
          <p:nvPr/>
        </p:nvPicPr>
        <p:blipFill>
          <a:blip r:embed="rId14"/>
          <a:stretch>
            <a:fillRect/>
          </a:stretch>
        </p:blipFill>
        <p:spPr>
          <a:xfrm>
            <a:off x="586207" y="725774"/>
            <a:ext cx="1371600" cy="292201"/>
          </a:xfrm>
          <a:prstGeom prst="rect">
            <a:avLst/>
          </a:prstGeom>
        </p:spPr>
      </p:pic>
      <p:grpSp>
        <p:nvGrpSpPr>
          <p:cNvPr id="194" name="Group 70" descr="Featuring">
            <a:extLst>
              <a:ext uri="{FF2B5EF4-FFF2-40B4-BE49-F238E27FC236}">
                <a16:creationId xmlns:a16="http://schemas.microsoft.com/office/drawing/2014/main" id="{FDF6DA46-3F1B-4701-8BEE-36B25670B58F}"/>
              </a:ext>
            </a:extLst>
          </p:cNvPr>
          <p:cNvGrpSpPr/>
          <p:nvPr/>
        </p:nvGrpSpPr>
        <p:grpSpPr>
          <a:xfrm>
            <a:off x="5629755" y="1205347"/>
            <a:ext cx="433481" cy="1879438"/>
            <a:chOff x="16746828" y="2410694"/>
            <a:chExt cx="866960" cy="3758876"/>
          </a:xfrm>
        </p:grpSpPr>
        <p:cxnSp>
          <p:nvCxnSpPr>
            <p:cNvPr id="195" name="Straight Connector 71">
              <a:extLst>
                <a:ext uri="{FF2B5EF4-FFF2-40B4-BE49-F238E27FC236}">
                  <a16:creationId xmlns:a16="http://schemas.microsoft.com/office/drawing/2014/main" id="{4F4249BF-D059-4012-924D-0729566EDBC1}"/>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6" name="Group 72">
              <a:extLst>
                <a:ext uri="{FF2B5EF4-FFF2-40B4-BE49-F238E27FC236}">
                  <a16:creationId xmlns:a16="http://schemas.microsoft.com/office/drawing/2014/main" id="{DD8B35B6-6EF7-427D-87AF-7B620B92C020}"/>
                </a:ext>
              </a:extLst>
            </p:cNvPr>
            <p:cNvGrpSpPr/>
            <p:nvPr/>
          </p:nvGrpSpPr>
          <p:grpSpPr>
            <a:xfrm>
              <a:off x="17228218" y="2410694"/>
              <a:ext cx="385570" cy="203497"/>
              <a:chOff x="13902915" y="4901992"/>
              <a:chExt cx="606388" cy="320040"/>
            </a:xfrm>
          </p:grpSpPr>
          <p:cxnSp>
            <p:nvCxnSpPr>
              <p:cNvPr id="212" name="Straight Connector 89">
                <a:extLst>
                  <a:ext uri="{FF2B5EF4-FFF2-40B4-BE49-F238E27FC236}">
                    <a16:creationId xmlns:a16="http://schemas.microsoft.com/office/drawing/2014/main" id="{6666A16D-202D-4DA4-94CB-0E6099124710}"/>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 name="Graphic 48">
                <a:extLst>
                  <a:ext uri="{FF2B5EF4-FFF2-40B4-BE49-F238E27FC236}">
                    <a16:creationId xmlns:a16="http://schemas.microsoft.com/office/drawing/2014/main" id="{3E6648DF-6688-4399-9C5C-2805767A762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7" name="Group 73">
              <a:extLst>
                <a:ext uri="{FF2B5EF4-FFF2-40B4-BE49-F238E27FC236}">
                  <a16:creationId xmlns:a16="http://schemas.microsoft.com/office/drawing/2014/main" id="{23EB90C0-CE8A-414F-8189-0B1BFE7EB915}"/>
                </a:ext>
              </a:extLst>
            </p:cNvPr>
            <p:cNvGrpSpPr/>
            <p:nvPr/>
          </p:nvGrpSpPr>
          <p:grpSpPr>
            <a:xfrm>
              <a:off x="17024729" y="2612498"/>
              <a:ext cx="203497" cy="1677633"/>
              <a:chOff x="13582875" y="4220729"/>
              <a:chExt cx="320040" cy="2638416"/>
            </a:xfrm>
          </p:grpSpPr>
          <p:cxnSp>
            <p:nvCxnSpPr>
              <p:cNvPr id="210" name="Straight Connector 87">
                <a:extLst>
                  <a:ext uri="{FF2B5EF4-FFF2-40B4-BE49-F238E27FC236}">
                    <a16:creationId xmlns:a16="http://schemas.microsoft.com/office/drawing/2014/main" id="{2D073D98-FA0A-4D31-A46D-B8B49E6565B3}"/>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1" name="Graphic 48">
                <a:extLst>
                  <a:ext uri="{FF2B5EF4-FFF2-40B4-BE49-F238E27FC236}">
                    <a16:creationId xmlns:a16="http://schemas.microsoft.com/office/drawing/2014/main" id="{8205AFB2-7911-4485-9771-976BDD5391E6}"/>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8" name="Group 74">
              <a:extLst>
                <a:ext uri="{FF2B5EF4-FFF2-40B4-BE49-F238E27FC236}">
                  <a16:creationId xmlns:a16="http://schemas.microsoft.com/office/drawing/2014/main" id="{1A7AFDF8-04A6-4117-889D-D3055FB60FFA}"/>
                </a:ext>
              </a:extLst>
            </p:cNvPr>
            <p:cNvGrpSpPr/>
            <p:nvPr/>
          </p:nvGrpSpPr>
          <p:grpSpPr>
            <a:xfrm>
              <a:off x="17228218" y="3350413"/>
              <a:ext cx="385570" cy="203497"/>
              <a:chOff x="13902915" y="4901992"/>
              <a:chExt cx="606388" cy="320040"/>
            </a:xfrm>
          </p:grpSpPr>
          <p:cxnSp>
            <p:nvCxnSpPr>
              <p:cNvPr id="208" name="Straight Connector 85">
                <a:extLst>
                  <a:ext uri="{FF2B5EF4-FFF2-40B4-BE49-F238E27FC236}">
                    <a16:creationId xmlns:a16="http://schemas.microsoft.com/office/drawing/2014/main" id="{8C6CA9CA-1450-4EF6-BB76-B95091F37D4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9" name="Graphic 48">
                <a:extLst>
                  <a:ext uri="{FF2B5EF4-FFF2-40B4-BE49-F238E27FC236}">
                    <a16:creationId xmlns:a16="http://schemas.microsoft.com/office/drawing/2014/main" id="{B19618D9-E50E-460A-A3E8-0441546FAE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9" name="Group 75">
              <a:extLst>
                <a:ext uri="{FF2B5EF4-FFF2-40B4-BE49-F238E27FC236}">
                  <a16:creationId xmlns:a16="http://schemas.microsoft.com/office/drawing/2014/main" id="{D6964441-575E-4851-8838-9834339C1D82}"/>
                </a:ext>
              </a:extLst>
            </p:cNvPr>
            <p:cNvGrpSpPr/>
            <p:nvPr/>
          </p:nvGrpSpPr>
          <p:grpSpPr>
            <a:xfrm flipV="1">
              <a:off x="17228218" y="5026354"/>
              <a:ext cx="385570" cy="203497"/>
              <a:chOff x="13902915" y="4901992"/>
              <a:chExt cx="606388" cy="320040"/>
            </a:xfrm>
          </p:grpSpPr>
          <p:cxnSp>
            <p:nvCxnSpPr>
              <p:cNvPr id="206" name="Straight Connector 83">
                <a:extLst>
                  <a:ext uri="{FF2B5EF4-FFF2-40B4-BE49-F238E27FC236}">
                    <a16:creationId xmlns:a16="http://schemas.microsoft.com/office/drawing/2014/main" id="{CE8043BE-8CA3-4192-BD05-40B9FFA71EA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7" name="Graphic 48">
                <a:extLst>
                  <a:ext uri="{FF2B5EF4-FFF2-40B4-BE49-F238E27FC236}">
                    <a16:creationId xmlns:a16="http://schemas.microsoft.com/office/drawing/2014/main" id="{D0E2BF82-775A-45E7-AC64-D4B3CE4E3AA0}"/>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0" name="Group 76">
              <a:extLst>
                <a:ext uri="{FF2B5EF4-FFF2-40B4-BE49-F238E27FC236}">
                  <a16:creationId xmlns:a16="http://schemas.microsoft.com/office/drawing/2014/main" id="{0968C724-BC33-4907-A19E-27DE180D8232}"/>
                </a:ext>
              </a:extLst>
            </p:cNvPr>
            <p:cNvGrpSpPr/>
            <p:nvPr/>
          </p:nvGrpSpPr>
          <p:grpSpPr>
            <a:xfrm flipV="1">
              <a:off x="17228218" y="5966073"/>
              <a:ext cx="385570" cy="203497"/>
              <a:chOff x="13902915" y="4901992"/>
              <a:chExt cx="606388" cy="320040"/>
            </a:xfrm>
          </p:grpSpPr>
          <p:cxnSp>
            <p:nvCxnSpPr>
              <p:cNvPr id="204" name="Straight Connector 81">
                <a:extLst>
                  <a:ext uri="{FF2B5EF4-FFF2-40B4-BE49-F238E27FC236}">
                    <a16:creationId xmlns:a16="http://schemas.microsoft.com/office/drawing/2014/main" id="{53861475-A1CE-49E1-A6EE-BD273643010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Graphic 48">
                <a:extLst>
                  <a:ext uri="{FF2B5EF4-FFF2-40B4-BE49-F238E27FC236}">
                    <a16:creationId xmlns:a16="http://schemas.microsoft.com/office/drawing/2014/main" id="{B5CED9DD-1A0F-4289-A02F-D6B06B35089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1" name="Group 78">
              <a:extLst>
                <a:ext uri="{FF2B5EF4-FFF2-40B4-BE49-F238E27FC236}">
                  <a16:creationId xmlns:a16="http://schemas.microsoft.com/office/drawing/2014/main" id="{45BE92D3-5112-4A83-A664-C2AD242D686E}"/>
                </a:ext>
              </a:extLst>
            </p:cNvPr>
            <p:cNvGrpSpPr/>
            <p:nvPr/>
          </p:nvGrpSpPr>
          <p:grpSpPr>
            <a:xfrm flipV="1">
              <a:off x="17024729" y="4290131"/>
              <a:ext cx="203497" cy="1675942"/>
              <a:chOff x="13582875" y="4223389"/>
              <a:chExt cx="320040" cy="2635756"/>
            </a:xfrm>
          </p:grpSpPr>
          <p:cxnSp>
            <p:nvCxnSpPr>
              <p:cNvPr id="202" name="Straight Connector 79">
                <a:extLst>
                  <a:ext uri="{FF2B5EF4-FFF2-40B4-BE49-F238E27FC236}">
                    <a16:creationId xmlns:a16="http://schemas.microsoft.com/office/drawing/2014/main" id="{6F3B6925-B018-4FAC-A3DA-1D47B7D273D5}"/>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3" name="Graphic 48">
                <a:extLst>
                  <a:ext uri="{FF2B5EF4-FFF2-40B4-BE49-F238E27FC236}">
                    <a16:creationId xmlns:a16="http://schemas.microsoft.com/office/drawing/2014/main" id="{58BD7EC8-CDA4-4DC5-ABF3-A995ACBC55B2}"/>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4" name="Group 8" descr="Vision service, speech service, language service, decision service, OpenAI service">
            <a:extLst>
              <a:ext uri="{FF2B5EF4-FFF2-40B4-BE49-F238E27FC236}">
                <a16:creationId xmlns:a16="http://schemas.microsoft.com/office/drawing/2014/main" id="{CC39DFCC-D027-C3CA-B676-907A35B2C6BE}"/>
              </a:ext>
            </a:extLst>
          </p:cNvPr>
          <p:cNvGrpSpPr/>
          <p:nvPr/>
        </p:nvGrpSpPr>
        <p:grpSpPr>
          <a:xfrm>
            <a:off x="6070926" y="1011037"/>
            <a:ext cx="1737360" cy="2268058"/>
            <a:chOff x="6070926" y="1011037"/>
            <a:chExt cx="1737360" cy="2268058"/>
          </a:xfrm>
        </p:grpSpPr>
        <p:sp>
          <p:nvSpPr>
            <p:cNvPr id="215" name="TextBox 60">
              <a:extLst>
                <a:ext uri="{FF2B5EF4-FFF2-40B4-BE49-F238E27FC236}">
                  <a16:creationId xmlns:a16="http://schemas.microsoft.com/office/drawing/2014/main" id="{B177ED07-2A2E-407C-A7A1-C35151DFF321}"/>
                </a:ext>
              </a:extLst>
            </p:cNvPr>
            <p:cNvSpPr txBox="1"/>
            <p:nvPr/>
          </p:nvSpPr>
          <p:spPr>
            <a:xfrm>
              <a:off x="6070926" y="101103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Vision Service</a:t>
              </a:r>
            </a:p>
          </p:txBody>
        </p:sp>
        <p:sp>
          <p:nvSpPr>
            <p:cNvPr id="216" name="TextBox 61">
              <a:extLst>
                <a:ext uri="{FF2B5EF4-FFF2-40B4-BE49-F238E27FC236}">
                  <a16:creationId xmlns:a16="http://schemas.microsoft.com/office/drawing/2014/main" id="{CF080D42-2104-4D00-B7E2-B4B3CD98136E}"/>
                </a:ext>
              </a:extLst>
            </p:cNvPr>
            <p:cNvSpPr txBox="1"/>
            <p:nvPr/>
          </p:nvSpPr>
          <p:spPr>
            <a:xfrm>
              <a:off x="6070926" y="148089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Speech Service</a:t>
              </a:r>
            </a:p>
          </p:txBody>
        </p:sp>
        <p:sp>
          <p:nvSpPr>
            <p:cNvPr id="217" name="TextBox 62">
              <a:extLst>
                <a:ext uri="{FF2B5EF4-FFF2-40B4-BE49-F238E27FC236}">
                  <a16:creationId xmlns:a16="http://schemas.microsoft.com/office/drawing/2014/main" id="{ABA77978-D6D8-4EF5-AC10-500330AE665E}"/>
                </a:ext>
              </a:extLst>
            </p:cNvPr>
            <p:cNvSpPr txBox="1"/>
            <p:nvPr/>
          </p:nvSpPr>
          <p:spPr>
            <a:xfrm>
              <a:off x="6070926" y="195075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Language Service</a:t>
              </a:r>
            </a:p>
          </p:txBody>
        </p:sp>
        <p:sp>
          <p:nvSpPr>
            <p:cNvPr id="218" name="TextBox 63">
              <a:extLst>
                <a:ext uri="{FF2B5EF4-FFF2-40B4-BE49-F238E27FC236}">
                  <a16:creationId xmlns:a16="http://schemas.microsoft.com/office/drawing/2014/main" id="{44FFD24C-451E-4A26-84DE-B08010220312}"/>
                </a:ext>
              </a:extLst>
            </p:cNvPr>
            <p:cNvSpPr txBox="1"/>
            <p:nvPr/>
          </p:nvSpPr>
          <p:spPr>
            <a:xfrm>
              <a:off x="6070926" y="242061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Decision Service</a:t>
              </a:r>
            </a:p>
          </p:txBody>
        </p:sp>
        <p:sp>
          <p:nvSpPr>
            <p:cNvPr id="219" name="TextBox 64">
              <a:extLst>
                <a:ext uri="{FF2B5EF4-FFF2-40B4-BE49-F238E27FC236}">
                  <a16:creationId xmlns:a16="http://schemas.microsoft.com/office/drawing/2014/main" id="{C932EFF4-118C-4C5E-B5E5-57C602745BBB}"/>
                </a:ext>
              </a:extLst>
            </p:cNvPr>
            <p:cNvSpPr txBox="1"/>
            <p:nvPr/>
          </p:nvSpPr>
          <p:spPr>
            <a:xfrm>
              <a:off x="6070926" y="2890475"/>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OpenAI Service</a:t>
              </a:r>
            </a:p>
          </p:txBody>
        </p:sp>
      </p:grpSp>
      <p:grpSp>
        <p:nvGrpSpPr>
          <p:cNvPr id="222" name="Group 91" descr="Featuring">
            <a:extLst>
              <a:ext uri="{FF2B5EF4-FFF2-40B4-BE49-F238E27FC236}">
                <a16:creationId xmlns:a16="http://schemas.microsoft.com/office/drawing/2014/main" id="{355373B5-5403-40F5-8151-207B7FAAD44F}"/>
              </a:ext>
            </a:extLst>
          </p:cNvPr>
          <p:cNvGrpSpPr/>
          <p:nvPr/>
        </p:nvGrpSpPr>
        <p:grpSpPr>
          <a:xfrm>
            <a:off x="5629755" y="3774359"/>
            <a:ext cx="433481" cy="1879438"/>
            <a:chOff x="16746828" y="2410694"/>
            <a:chExt cx="866960" cy="3758876"/>
          </a:xfrm>
        </p:grpSpPr>
        <p:cxnSp>
          <p:nvCxnSpPr>
            <p:cNvPr id="223" name="Straight Connector 92">
              <a:extLst>
                <a:ext uri="{FF2B5EF4-FFF2-40B4-BE49-F238E27FC236}">
                  <a16:creationId xmlns:a16="http://schemas.microsoft.com/office/drawing/2014/main" id="{74DFC540-ECA8-41BA-9950-7AA46D4D421C}"/>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4" name="Group 93">
              <a:extLst>
                <a:ext uri="{FF2B5EF4-FFF2-40B4-BE49-F238E27FC236}">
                  <a16:creationId xmlns:a16="http://schemas.microsoft.com/office/drawing/2014/main" id="{E2C4AB9B-538A-4FBE-B263-FA87D9F65965}"/>
                </a:ext>
              </a:extLst>
            </p:cNvPr>
            <p:cNvGrpSpPr/>
            <p:nvPr/>
          </p:nvGrpSpPr>
          <p:grpSpPr>
            <a:xfrm>
              <a:off x="17228218" y="2410694"/>
              <a:ext cx="385570" cy="203497"/>
              <a:chOff x="13902915" y="4901992"/>
              <a:chExt cx="606388" cy="320040"/>
            </a:xfrm>
          </p:grpSpPr>
          <p:cxnSp>
            <p:nvCxnSpPr>
              <p:cNvPr id="240" name="Straight Connector 109">
                <a:extLst>
                  <a:ext uri="{FF2B5EF4-FFF2-40B4-BE49-F238E27FC236}">
                    <a16:creationId xmlns:a16="http://schemas.microsoft.com/office/drawing/2014/main" id="{E380DF95-EC86-4F19-AACE-EFA80F85AEC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1" name="Graphic 48">
                <a:extLst>
                  <a:ext uri="{FF2B5EF4-FFF2-40B4-BE49-F238E27FC236}">
                    <a16:creationId xmlns:a16="http://schemas.microsoft.com/office/drawing/2014/main" id="{4B14B58C-E3AE-4113-8766-379AFFF27E7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5" name="Group 94">
              <a:extLst>
                <a:ext uri="{FF2B5EF4-FFF2-40B4-BE49-F238E27FC236}">
                  <a16:creationId xmlns:a16="http://schemas.microsoft.com/office/drawing/2014/main" id="{957F6519-1556-44DF-877B-96A342D93036}"/>
                </a:ext>
              </a:extLst>
            </p:cNvPr>
            <p:cNvGrpSpPr/>
            <p:nvPr/>
          </p:nvGrpSpPr>
          <p:grpSpPr>
            <a:xfrm>
              <a:off x="17024729" y="2612498"/>
              <a:ext cx="203497" cy="1677633"/>
              <a:chOff x="13582875" y="4220729"/>
              <a:chExt cx="320040" cy="2638416"/>
            </a:xfrm>
          </p:grpSpPr>
          <p:cxnSp>
            <p:nvCxnSpPr>
              <p:cNvPr id="238" name="Straight Connector 107">
                <a:extLst>
                  <a:ext uri="{FF2B5EF4-FFF2-40B4-BE49-F238E27FC236}">
                    <a16:creationId xmlns:a16="http://schemas.microsoft.com/office/drawing/2014/main" id="{70932D56-EE43-497B-853D-243A6092F51E}"/>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Graphic 48">
                <a:extLst>
                  <a:ext uri="{FF2B5EF4-FFF2-40B4-BE49-F238E27FC236}">
                    <a16:creationId xmlns:a16="http://schemas.microsoft.com/office/drawing/2014/main" id="{B4301BBA-5EA0-4CFA-AA9F-0865B2BA2328}"/>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6" name="Group 95">
              <a:extLst>
                <a:ext uri="{FF2B5EF4-FFF2-40B4-BE49-F238E27FC236}">
                  <a16:creationId xmlns:a16="http://schemas.microsoft.com/office/drawing/2014/main" id="{69BE52A4-3C8E-4F98-916D-71FB69262503}"/>
                </a:ext>
              </a:extLst>
            </p:cNvPr>
            <p:cNvGrpSpPr/>
            <p:nvPr/>
          </p:nvGrpSpPr>
          <p:grpSpPr>
            <a:xfrm>
              <a:off x="17228218" y="3350413"/>
              <a:ext cx="385570" cy="203497"/>
              <a:chOff x="13902915" y="4901992"/>
              <a:chExt cx="606388" cy="320040"/>
            </a:xfrm>
          </p:grpSpPr>
          <p:cxnSp>
            <p:nvCxnSpPr>
              <p:cNvPr id="236" name="Straight Connector 105">
                <a:extLst>
                  <a:ext uri="{FF2B5EF4-FFF2-40B4-BE49-F238E27FC236}">
                    <a16:creationId xmlns:a16="http://schemas.microsoft.com/office/drawing/2014/main" id="{F80D428A-EF6E-45D0-B766-1078B45DD31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7" name="Graphic 48">
                <a:extLst>
                  <a:ext uri="{FF2B5EF4-FFF2-40B4-BE49-F238E27FC236}">
                    <a16:creationId xmlns:a16="http://schemas.microsoft.com/office/drawing/2014/main" id="{CF87A606-9946-43E7-81A1-84911EEDF753}"/>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7" name="Group 96">
              <a:extLst>
                <a:ext uri="{FF2B5EF4-FFF2-40B4-BE49-F238E27FC236}">
                  <a16:creationId xmlns:a16="http://schemas.microsoft.com/office/drawing/2014/main" id="{EF75606D-2891-4F06-B70D-04382B543D7C}"/>
                </a:ext>
              </a:extLst>
            </p:cNvPr>
            <p:cNvGrpSpPr/>
            <p:nvPr/>
          </p:nvGrpSpPr>
          <p:grpSpPr>
            <a:xfrm flipV="1">
              <a:off x="17228218" y="5026354"/>
              <a:ext cx="385570" cy="203497"/>
              <a:chOff x="13902915" y="4901992"/>
              <a:chExt cx="606388" cy="320040"/>
            </a:xfrm>
          </p:grpSpPr>
          <p:cxnSp>
            <p:nvCxnSpPr>
              <p:cNvPr id="234" name="Straight Connector 103">
                <a:extLst>
                  <a:ext uri="{FF2B5EF4-FFF2-40B4-BE49-F238E27FC236}">
                    <a16:creationId xmlns:a16="http://schemas.microsoft.com/office/drawing/2014/main" id="{38A7B1ED-DDCC-42F5-AB85-F1F9632BDAEC}"/>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5" name="Graphic 48">
                <a:extLst>
                  <a:ext uri="{FF2B5EF4-FFF2-40B4-BE49-F238E27FC236}">
                    <a16:creationId xmlns:a16="http://schemas.microsoft.com/office/drawing/2014/main" id="{5295FF08-C826-4A7D-AC71-75DC1AC4405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8" name="Group 97">
              <a:extLst>
                <a:ext uri="{FF2B5EF4-FFF2-40B4-BE49-F238E27FC236}">
                  <a16:creationId xmlns:a16="http://schemas.microsoft.com/office/drawing/2014/main" id="{2B79C43F-B454-49F0-87BB-CA4310FB75D9}"/>
                </a:ext>
              </a:extLst>
            </p:cNvPr>
            <p:cNvGrpSpPr/>
            <p:nvPr/>
          </p:nvGrpSpPr>
          <p:grpSpPr>
            <a:xfrm flipV="1">
              <a:off x="17228218" y="5966073"/>
              <a:ext cx="385570" cy="203497"/>
              <a:chOff x="13902915" y="4901992"/>
              <a:chExt cx="606388" cy="320040"/>
            </a:xfrm>
          </p:grpSpPr>
          <p:cxnSp>
            <p:nvCxnSpPr>
              <p:cNvPr id="232" name="Straight Connector 101">
                <a:extLst>
                  <a:ext uri="{FF2B5EF4-FFF2-40B4-BE49-F238E27FC236}">
                    <a16:creationId xmlns:a16="http://schemas.microsoft.com/office/drawing/2014/main" id="{8599DB87-21EC-4714-B4EA-CE28308B262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3" name="Graphic 48">
                <a:extLst>
                  <a:ext uri="{FF2B5EF4-FFF2-40B4-BE49-F238E27FC236}">
                    <a16:creationId xmlns:a16="http://schemas.microsoft.com/office/drawing/2014/main" id="{93357EB4-5D2A-4F03-8A98-23A5570AACF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9" name="Group 98">
              <a:extLst>
                <a:ext uri="{FF2B5EF4-FFF2-40B4-BE49-F238E27FC236}">
                  <a16:creationId xmlns:a16="http://schemas.microsoft.com/office/drawing/2014/main" id="{6F0FDA3D-4684-4F68-A7D2-681DB555E248}"/>
                </a:ext>
              </a:extLst>
            </p:cNvPr>
            <p:cNvGrpSpPr/>
            <p:nvPr/>
          </p:nvGrpSpPr>
          <p:grpSpPr>
            <a:xfrm flipV="1">
              <a:off x="17024729" y="4290131"/>
              <a:ext cx="203497" cy="1675942"/>
              <a:chOff x="13582875" y="4223389"/>
              <a:chExt cx="320040" cy="2635756"/>
            </a:xfrm>
          </p:grpSpPr>
          <p:cxnSp>
            <p:nvCxnSpPr>
              <p:cNvPr id="230" name="Straight Connector 99">
                <a:extLst>
                  <a:ext uri="{FF2B5EF4-FFF2-40B4-BE49-F238E27FC236}">
                    <a16:creationId xmlns:a16="http://schemas.microsoft.com/office/drawing/2014/main" id="{B9F80E8B-1284-4473-B5F5-9F8E52F23E52}"/>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1" name="Graphic 48">
                <a:extLst>
                  <a:ext uri="{FF2B5EF4-FFF2-40B4-BE49-F238E27FC236}">
                    <a16:creationId xmlns:a16="http://schemas.microsoft.com/office/drawing/2014/main" id="{DD7B1164-E511-432E-9ACD-5B8804AE2BBF}"/>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42" name="Group 9" descr="Cognitive search, Form recognizer, Immersive reader, Bot service, Video analyzer">
            <a:extLst>
              <a:ext uri="{FF2B5EF4-FFF2-40B4-BE49-F238E27FC236}">
                <a16:creationId xmlns:a16="http://schemas.microsoft.com/office/drawing/2014/main" id="{A0A0F172-9D6A-F107-4E6A-225A2E1DA0A7}"/>
              </a:ext>
            </a:extLst>
          </p:cNvPr>
          <p:cNvGrpSpPr/>
          <p:nvPr/>
        </p:nvGrpSpPr>
        <p:grpSpPr>
          <a:xfrm>
            <a:off x="6070926" y="3580049"/>
            <a:ext cx="1737360" cy="2268058"/>
            <a:chOff x="6070926" y="3580049"/>
            <a:chExt cx="1737360" cy="2268058"/>
          </a:xfrm>
        </p:grpSpPr>
        <p:sp>
          <p:nvSpPr>
            <p:cNvPr id="243" name="TextBox 65">
              <a:extLst>
                <a:ext uri="{FF2B5EF4-FFF2-40B4-BE49-F238E27FC236}">
                  <a16:creationId xmlns:a16="http://schemas.microsoft.com/office/drawing/2014/main" id="{994D18B9-1251-4C97-88AD-5697B336370E}"/>
                </a:ext>
              </a:extLst>
            </p:cNvPr>
            <p:cNvSpPr txBox="1"/>
            <p:nvPr/>
          </p:nvSpPr>
          <p:spPr>
            <a:xfrm>
              <a:off x="6070926" y="358004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Cognitive Search</a:t>
              </a:r>
            </a:p>
          </p:txBody>
        </p:sp>
        <p:sp>
          <p:nvSpPr>
            <p:cNvPr id="244" name="TextBox 66">
              <a:extLst>
                <a:ext uri="{FF2B5EF4-FFF2-40B4-BE49-F238E27FC236}">
                  <a16:creationId xmlns:a16="http://schemas.microsoft.com/office/drawing/2014/main" id="{03451AC8-D360-4717-9F36-2660256EB392}"/>
                </a:ext>
              </a:extLst>
            </p:cNvPr>
            <p:cNvSpPr txBox="1"/>
            <p:nvPr/>
          </p:nvSpPr>
          <p:spPr>
            <a:xfrm>
              <a:off x="6070926" y="404990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Form Recognizer</a:t>
              </a:r>
            </a:p>
          </p:txBody>
        </p:sp>
        <p:sp>
          <p:nvSpPr>
            <p:cNvPr id="245" name="TextBox 67">
              <a:extLst>
                <a:ext uri="{FF2B5EF4-FFF2-40B4-BE49-F238E27FC236}">
                  <a16:creationId xmlns:a16="http://schemas.microsoft.com/office/drawing/2014/main" id="{B016F562-CE5A-45A3-97BD-1432B46B23B7}"/>
                </a:ext>
              </a:extLst>
            </p:cNvPr>
            <p:cNvSpPr txBox="1"/>
            <p:nvPr/>
          </p:nvSpPr>
          <p:spPr>
            <a:xfrm>
              <a:off x="6070926" y="451976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Immersive Reader</a:t>
              </a:r>
            </a:p>
          </p:txBody>
        </p:sp>
        <p:sp>
          <p:nvSpPr>
            <p:cNvPr id="246" name="TextBox 68">
              <a:extLst>
                <a:ext uri="{FF2B5EF4-FFF2-40B4-BE49-F238E27FC236}">
                  <a16:creationId xmlns:a16="http://schemas.microsoft.com/office/drawing/2014/main" id="{5174DC79-E2AC-4D38-9067-5CAAFBCB1A35}"/>
                </a:ext>
              </a:extLst>
            </p:cNvPr>
            <p:cNvSpPr txBox="1"/>
            <p:nvPr/>
          </p:nvSpPr>
          <p:spPr>
            <a:xfrm>
              <a:off x="6070926" y="498962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Bot Service</a:t>
              </a:r>
            </a:p>
          </p:txBody>
        </p:sp>
        <p:sp>
          <p:nvSpPr>
            <p:cNvPr id="247" name="TextBox 69">
              <a:extLst>
                <a:ext uri="{FF2B5EF4-FFF2-40B4-BE49-F238E27FC236}">
                  <a16:creationId xmlns:a16="http://schemas.microsoft.com/office/drawing/2014/main" id="{E1B7ABC5-F39F-4EF2-8855-79FC0BFC6943}"/>
                </a:ext>
              </a:extLst>
            </p:cNvPr>
            <p:cNvSpPr txBox="1"/>
            <p:nvPr/>
          </p:nvSpPr>
          <p:spPr>
            <a:xfrm>
              <a:off x="6070926" y="545948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Video Analyzer</a:t>
              </a:r>
            </a:p>
          </p:txBody>
        </p:sp>
      </p:grpSp>
      <p:sp>
        <p:nvSpPr>
          <p:cNvPr id="3" name="Rectangle 9">
            <a:extLst>
              <a:ext uri="{FF2B5EF4-FFF2-40B4-BE49-F238E27FC236}">
                <a16:creationId xmlns:a16="http://schemas.microsoft.com/office/drawing/2014/main" id="{518ECBF5-5BEA-E28B-6141-50ECC066B4D7}"/>
              </a:ext>
            </a:extLst>
          </p:cNvPr>
          <p:cNvSpPr/>
          <p:nvPr/>
        </p:nvSpPr>
        <p:spPr bwMode="auto">
          <a:xfrm>
            <a:off x="4388437" y="1936270"/>
            <a:ext cx="110580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Azure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认知服务</a:t>
            </a:r>
            <a:endPar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
        <p:nvSpPr>
          <p:cNvPr id="9" name="Rectangle 9">
            <a:extLst>
              <a:ext uri="{FF2B5EF4-FFF2-40B4-BE49-F238E27FC236}">
                <a16:creationId xmlns:a16="http://schemas.microsoft.com/office/drawing/2014/main" id="{F0DA1234-2D04-A4D6-BE11-1C90FC131AE8}"/>
              </a:ext>
            </a:extLst>
          </p:cNvPr>
          <p:cNvSpPr/>
          <p:nvPr/>
        </p:nvSpPr>
        <p:spPr bwMode="auto">
          <a:xfrm>
            <a:off x="4369555" y="4286279"/>
            <a:ext cx="1319578"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应用 </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Azure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技术的 </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AI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服务</a:t>
            </a:r>
            <a:endPar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260662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8125E-6 3.7037E-7 L 2.8125E-6 0.03542 " pathEditMode="relative" rAng="0" ptsTypes="AA">
                                      <p:cBhvr>
                                        <p:cTn id="9" dur="700" spd="-100000" fill="hold"/>
                                        <p:tgtEl>
                                          <p:spTgt spid="18"/>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2.8125E-6 3.7037E-7 L 2.8125E-6 0.03542 " pathEditMode="relative" rAng="0" ptsTypes="AA">
                                      <p:cBhvr>
                                        <p:cTn id="14" dur="700" spd="-100000" fill="hold"/>
                                        <p:tgtEl>
                                          <p:spTgt spid="26"/>
                                        </p:tgtEl>
                                        <p:attrNameLst>
                                          <p:attrName>ppt_x</p:attrName>
                                          <p:attrName>ppt_y</p:attrName>
                                        </p:attrNameLst>
                                      </p:cBhvr>
                                      <p:rCtr x="0" y="1771"/>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2.8125E-6 3.7037E-7 L 2.8125E-6 0.03542 " pathEditMode="relative" rAng="0" ptsTypes="AA">
                                      <p:cBhvr>
                                        <p:cTn id="19" dur="700" spd="-100000" fill="hold"/>
                                        <p:tgtEl>
                                          <p:spTgt spid="25"/>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3.33333E-6 3.7037E-6 L 3.33333E-6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100"/>
                                  </p:stCondLst>
                                  <p:childTnLst>
                                    <p:animMotion origin="layout" path="M 2.8125E-6 3.7037E-7 L 2.8125E-6 0.03542 " pathEditMode="relative" rAng="0" ptsTypes="AA">
                                      <p:cBhvr>
                                        <p:cTn id="29" dur="700" spd="-100000" fill="hold"/>
                                        <p:tgtEl>
                                          <p:spTgt spid="19"/>
                                        </p:tgtEl>
                                        <p:attrNameLst>
                                          <p:attrName>ppt_x</p:attrName>
                                          <p:attrName>ppt_y</p:attrName>
                                        </p:attrNameLst>
                                      </p:cBhvr>
                                      <p:rCtr x="0" y="1771"/>
                                    </p:animMotion>
                                  </p:childTnLst>
                                </p:cTn>
                              </p:par>
                              <p:par>
                                <p:cTn id="30" presetID="10" presetClass="entr" presetSubtype="0" fill="hold" grpId="0" nodeType="withEffect">
                                  <p:stCondLst>
                                    <p:cond delay="1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100"/>
                                  </p:stCondLst>
                                  <p:childTnLst>
                                    <p:animMotion origin="layout" path="M 2.8125E-6 3.7037E-7 L 2.8125E-6 0.03542 " pathEditMode="relative" rAng="0" ptsTypes="AA">
                                      <p:cBhvr>
                                        <p:cTn id="34" dur="700" spd="-100000" fill="hold"/>
                                        <p:tgtEl>
                                          <p:spTgt spid="28"/>
                                        </p:tgtEl>
                                        <p:attrNameLst>
                                          <p:attrName>ppt_x</p:attrName>
                                          <p:attrName>ppt_y</p:attrName>
                                        </p:attrNameLst>
                                      </p:cBhvr>
                                      <p:rCtr x="0" y="1771"/>
                                    </p:animMotion>
                                  </p:childTnLst>
                                </p:cTn>
                              </p:par>
                              <p:par>
                                <p:cTn id="35" presetID="10" presetClass="entr" presetSubtype="0" fill="hold" grpId="0" nodeType="withEffect">
                                  <p:stCondLst>
                                    <p:cond delay="1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100"/>
                                  </p:stCondLst>
                                  <p:childTnLst>
                                    <p:animMotion origin="layout" path="M 2.8125E-6 3.7037E-7 L 2.8125E-6 0.03542 " pathEditMode="relative" rAng="0" ptsTypes="AA">
                                      <p:cBhvr>
                                        <p:cTn id="39" dur="700" spd="-100000" fill="hold"/>
                                        <p:tgtEl>
                                          <p:spTgt spid="27"/>
                                        </p:tgtEl>
                                        <p:attrNameLst>
                                          <p:attrName>ppt_x</p:attrName>
                                          <p:attrName>ppt_y</p:attrName>
                                        </p:attrNameLst>
                                      </p:cBhvr>
                                      <p:rCtr x="0" y="1771"/>
                                    </p:animMotion>
                                  </p:childTnLst>
                                </p:cTn>
                              </p:par>
                              <p:par>
                                <p:cTn id="40" presetID="22" presetClass="entr" presetSubtype="8"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nodeType="withEffect">
                                  <p:stCondLst>
                                    <p:cond delay="200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750"/>
                                        <p:tgtEl>
                                          <p:spTgt spid="6"/>
                                        </p:tgtEl>
                                      </p:cBhvr>
                                    </p:animEffect>
                                  </p:childTnLst>
                                </p:cTn>
                              </p:par>
                              <p:par>
                                <p:cTn id="49" presetID="10" presetClass="entr" presetSubtype="0" fill="hold" nodeType="withEffect">
                                  <p:stCondLst>
                                    <p:cond delay="2500"/>
                                  </p:stCondLst>
                                  <p:childTnLst>
                                    <p:set>
                                      <p:cBhvr>
                                        <p:cTn id="50" dur="1" fill="hold">
                                          <p:stCondLst>
                                            <p:cond delay="0"/>
                                          </p:stCondLst>
                                        </p:cTn>
                                        <p:tgtEl>
                                          <p:spTgt spid="116"/>
                                        </p:tgtEl>
                                        <p:attrNameLst>
                                          <p:attrName>style.visibility</p:attrName>
                                        </p:attrNameLst>
                                      </p:cBhvr>
                                      <p:to>
                                        <p:strVal val="visible"/>
                                      </p:to>
                                    </p:set>
                                    <p:animEffect transition="in" filter="fade">
                                      <p:cBhvr>
                                        <p:cTn id="51" dur="500"/>
                                        <p:tgtEl>
                                          <p:spTgt spid="116"/>
                                        </p:tgtEl>
                                      </p:cBhvr>
                                    </p:animEffect>
                                  </p:childTnLst>
                                </p:cTn>
                              </p:par>
                              <p:par>
                                <p:cTn id="52" presetID="42" presetClass="path" presetSubtype="0" decel="100000" fill="hold" nodeType="withEffect">
                                  <p:stCondLst>
                                    <p:cond delay="2500"/>
                                  </p:stCondLst>
                                  <p:childTnLst>
                                    <p:animMotion origin="layout" path="M 2.8125E-6 3.7037E-7 L 2.8125E-6 0.03542 " pathEditMode="relative" rAng="0" ptsTypes="AA">
                                      <p:cBhvr>
                                        <p:cTn id="53" dur="700" spd="-100000" fill="hold"/>
                                        <p:tgtEl>
                                          <p:spTgt spid="116"/>
                                        </p:tgtEl>
                                        <p:attrNameLst>
                                          <p:attrName>ppt_x</p:attrName>
                                          <p:attrName>ppt_y</p:attrName>
                                        </p:attrNameLst>
                                      </p:cBhvr>
                                      <p:rCtr x="0" y="1771"/>
                                    </p:animMotion>
                                  </p:childTnLst>
                                </p:cTn>
                              </p:par>
                              <p:par>
                                <p:cTn id="54" presetID="10" presetClass="entr" presetSubtype="0" fill="hold" grpId="0" nodeType="withEffect">
                                  <p:stCondLst>
                                    <p:cond delay="25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2500"/>
                                  </p:stCondLst>
                                  <p:childTnLst>
                                    <p:animMotion origin="layout" path="M 2.8125E-6 3.7037E-7 L 2.8125E-6 0.03542 " pathEditMode="relative" rAng="0" ptsTypes="AA">
                                      <p:cBhvr>
                                        <p:cTn id="58" dur="700" spd="-100000" fill="hold"/>
                                        <p:tgtEl>
                                          <p:spTgt spid="119"/>
                                        </p:tgtEl>
                                        <p:attrNameLst>
                                          <p:attrName>ppt_x</p:attrName>
                                          <p:attrName>ppt_y</p:attrName>
                                        </p:attrNameLst>
                                      </p:cBhvr>
                                      <p:rCtr x="0" y="1771"/>
                                    </p:animMotion>
                                  </p:childTnLst>
                                </p:cTn>
                              </p:par>
                              <p:par>
                                <p:cTn id="59" presetID="10" presetClass="entr" presetSubtype="0" fill="hold" nodeType="withEffect">
                                  <p:stCondLst>
                                    <p:cond delay="250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42" presetClass="path" presetSubtype="0" decel="100000" fill="hold" nodeType="withEffect">
                                  <p:stCondLst>
                                    <p:cond delay="2500"/>
                                  </p:stCondLst>
                                  <p:childTnLst>
                                    <p:animMotion origin="layout" path="M 2.8125E-6 3.7037E-7 L 2.8125E-6 0.03542 " pathEditMode="relative" rAng="0" ptsTypes="AA">
                                      <p:cBhvr>
                                        <p:cTn id="63" dur="700" spd="-100000" fill="hold"/>
                                        <p:tgtEl>
                                          <p:spTgt spid="115"/>
                                        </p:tgtEl>
                                        <p:attrNameLst>
                                          <p:attrName>ppt_x</p:attrName>
                                          <p:attrName>ppt_y</p:attrName>
                                        </p:attrNameLst>
                                      </p:cBhvr>
                                      <p:rCtr x="0" y="1771"/>
                                    </p:animMotion>
                                  </p:childTnLst>
                                </p:cTn>
                              </p:par>
                              <p:par>
                                <p:cTn id="64" presetID="10" presetClass="entr" presetSubtype="0" fill="hold" grpId="0" nodeType="withEffect">
                                  <p:stCondLst>
                                    <p:cond delay="250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42" presetClass="path" presetSubtype="0" decel="100000" fill="hold" grpId="1" nodeType="withEffect">
                                  <p:stCondLst>
                                    <p:cond delay="2500"/>
                                  </p:stCondLst>
                                  <p:childTnLst>
                                    <p:animMotion origin="layout" path="M 2.8125E-6 3.7037E-7 L 2.8125E-6 0.03542 " pathEditMode="relative" rAng="0" ptsTypes="AA">
                                      <p:cBhvr>
                                        <p:cTn id="68" dur="700" spd="-100000" fill="hold"/>
                                        <p:tgtEl>
                                          <p:spTgt spid="122"/>
                                        </p:tgtEl>
                                        <p:attrNameLst>
                                          <p:attrName>ppt_x</p:attrName>
                                          <p:attrName>ppt_y</p:attrName>
                                        </p:attrNameLst>
                                      </p:cBhvr>
                                      <p:rCtr x="0" y="1771"/>
                                    </p:animMotion>
                                  </p:childTnLst>
                                </p:cTn>
                              </p:par>
                              <p:par>
                                <p:cTn id="69" presetID="10" presetClass="entr" presetSubtype="0" fill="hold" nodeType="withEffect">
                                  <p:stCondLst>
                                    <p:cond delay="2500"/>
                                  </p:stCondLst>
                                  <p:childTnLst>
                                    <p:set>
                                      <p:cBhvr>
                                        <p:cTn id="70" dur="1" fill="hold">
                                          <p:stCondLst>
                                            <p:cond delay="0"/>
                                          </p:stCondLst>
                                        </p:cTn>
                                        <p:tgtEl>
                                          <p:spTgt spid="113"/>
                                        </p:tgtEl>
                                        <p:attrNameLst>
                                          <p:attrName>style.visibility</p:attrName>
                                        </p:attrNameLst>
                                      </p:cBhvr>
                                      <p:to>
                                        <p:strVal val="visible"/>
                                      </p:to>
                                    </p:set>
                                    <p:animEffect transition="in" filter="fade">
                                      <p:cBhvr>
                                        <p:cTn id="71" dur="500"/>
                                        <p:tgtEl>
                                          <p:spTgt spid="113"/>
                                        </p:tgtEl>
                                      </p:cBhvr>
                                    </p:animEffect>
                                  </p:childTnLst>
                                </p:cTn>
                              </p:par>
                              <p:par>
                                <p:cTn id="72" presetID="42" presetClass="path" presetSubtype="0" decel="100000" fill="hold" nodeType="withEffect">
                                  <p:stCondLst>
                                    <p:cond delay="2500"/>
                                  </p:stCondLst>
                                  <p:childTnLst>
                                    <p:animMotion origin="layout" path="M 2.8125E-6 3.7037E-7 L 2.8125E-6 0.03542 " pathEditMode="relative" rAng="0" ptsTypes="AA">
                                      <p:cBhvr>
                                        <p:cTn id="73" dur="700" spd="-100000" fill="hold"/>
                                        <p:tgtEl>
                                          <p:spTgt spid="113"/>
                                        </p:tgtEl>
                                        <p:attrNameLst>
                                          <p:attrName>ppt_x</p:attrName>
                                          <p:attrName>ppt_y</p:attrName>
                                        </p:attrNameLst>
                                      </p:cBhvr>
                                      <p:rCtr x="0" y="1771"/>
                                    </p:animMotion>
                                  </p:childTnLst>
                                </p:cTn>
                              </p:par>
                              <p:par>
                                <p:cTn id="74" presetID="10" presetClass="entr" presetSubtype="0" fill="hold" grpId="0" nodeType="withEffect">
                                  <p:stCondLst>
                                    <p:cond delay="25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42" presetClass="path" presetSubtype="0" decel="100000" fill="hold" grpId="1" nodeType="withEffect">
                                  <p:stCondLst>
                                    <p:cond delay="2500"/>
                                  </p:stCondLst>
                                  <p:childTnLst>
                                    <p:animMotion origin="layout" path="M 2.8125E-6 3.7037E-7 L 2.8125E-6 0.03542 " pathEditMode="relative" rAng="0" ptsTypes="AA">
                                      <p:cBhvr>
                                        <p:cTn id="78" dur="700" spd="-100000" fill="hold"/>
                                        <p:tgtEl>
                                          <p:spTgt spid="120"/>
                                        </p:tgtEl>
                                        <p:attrNameLst>
                                          <p:attrName>ppt_x</p:attrName>
                                          <p:attrName>ppt_y</p:attrName>
                                        </p:attrNameLst>
                                      </p:cBhvr>
                                      <p:rCtr x="0" y="1771"/>
                                    </p:animMotion>
                                  </p:childTnLst>
                                </p:cTn>
                              </p:par>
                              <p:par>
                                <p:cTn id="79" presetID="10" presetClass="entr" presetSubtype="0" fill="hold" nodeType="withEffect">
                                  <p:stCondLst>
                                    <p:cond delay="2500"/>
                                  </p:stCondLst>
                                  <p:childTnLst>
                                    <p:set>
                                      <p:cBhvr>
                                        <p:cTn id="80" dur="1" fill="hold">
                                          <p:stCondLst>
                                            <p:cond delay="0"/>
                                          </p:stCondLst>
                                        </p:cTn>
                                        <p:tgtEl>
                                          <p:spTgt spid="117"/>
                                        </p:tgtEl>
                                        <p:attrNameLst>
                                          <p:attrName>style.visibility</p:attrName>
                                        </p:attrNameLst>
                                      </p:cBhvr>
                                      <p:to>
                                        <p:strVal val="visible"/>
                                      </p:to>
                                    </p:set>
                                    <p:animEffect transition="in" filter="fade">
                                      <p:cBhvr>
                                        <p:cTn id="81" dur="500"/>
                                        <p:tgtEl>
                                          <p:spTgt spid="117"/>
                                        </p:tgtEl>
                                      </p:cBhvr>
                                    </p:animEffect>
                                  </p:childTnLst>
                                </p:cTn>
                              </p:par>
                              <p:par>
                                <p:cTn id="82" presetID="42" presetClass="path" presetSubtype="0" decel="100000" fill="hold" nodeType="withEffect">
                                  <p:stCondLst>
                                    <p:cond delay="2500"/>
                                  </p:stCondLst>
                                  <p:childTnLst>
                                    <p:animMotion origin="layout" path="M 2.8125E-6 3.7037E-7 L 2.8125E-6 0.03542 " pathEditMode="relative" rAng="0" ptsTypes="AA">
                                      <p:cBhvr>
                                        <p:cTn id="83" dur="700" spd="-100000" fill="hold"/>
                                        <p:tgtEl>
                                          <p:spTgt spid="117"/>
                                        </p:tgtEl>
                                        <p:attrNameLst>
                                          <p:attrName>ppt_x</p:attrName>
                                          <p:attrName>ppt_y</p:attrName>
                                        </p:attrNameLst>
                                      </p:cBhvr>
                                      <p:rCtr x="0" y="1771"/>
                                    </p:animMotion>
                                  </p:childTnLst>
                                </p:cTn>
                              </p:par>
                              <p:par>
                                <p:cTn id="84" presetID="10" presetClass="entr" presetSubtype="0" fill="hold" grpId="0" nodeType="withEffect">
                                  <p:stCondLst>
                                    <p:cond delay="250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42" presetClass="path" presetSubtype="0" decel="100000" fill="hold" grpId="1" nodeType="withEffect">
                                  <p:stCondLst>
                                    <p:cond delay="2500"/>
                                  </p:stCondLst>
                                  <p:childTnLst>
                                    <p:animMotion origin="layout" path="M 2.8125E-6 3.7037E-7 L 2.8125E-6 0.03542 " pathEditMode="relative" rAng="0" ptsTypes="AA">
                                      <p:cBhvr>
                                        <p:cTn id="88" dur="700" spd="-100000" fill="hold"/>
                                        <p:tgtEl>
                                          <p:spTgt spid="124"/>
                                        </p:tgtEl>
                                        <p:attrNameLst>
                                          <p:attrName>ppt_x</p:attrName>
                                          <p:attrName>ppt_y</p:attrName>
                                        </p:attrNameLst>
                                      </p:cBhvr>
                                      <p:rCtr x="0" y="1771"/>
                                    </p:animMotion>
                                  </p:childTnLst>
                                </p:cTn>
                              </p:par>
                              <p:par>
                                <p:cTn id="89" presetID="10" presetClass="entr" presetSubtype="0" fill="hold" nodeType="withEffect">
                                  <p:stCondLst>
                                    <p:cond delay="2500"/>
                                  </p:stCondLst>
                                  <p:childTnLst>
                                    <p:set>
                                      <p:cBhvr>
                                        <p:cTn id="90" dur="1" fill="hold">
                                          <p:stCondLst>
                                            <p:cond delay="0"/>
                                          </p:stCondLst>
                                        </p:cTn>
                                        <p:tgtEl>
                                          <p:spTgt spid="127"/>
                                        </p:tgtEl>
                                        <p:attrNameLst>
                                          <p:attrName>style.visibility</p:attrName>
                                        </p:attrNameLst>
                                      </p:cBhvr>
                                      <p:to>
                                        <p:strVal val="visible"/>
                                      </p:to>
                                    </p:set>
                                    <p:animEffect transition="in" filter="fade">
                                      <p:cBhvr>
                                        <p:cTn id="91" dur="500"/>
                                        <p:tgtEl>
                                          <p:spTgt spid="127"/>
                                        </p:tgtEl>
                                      </p:cBhvr>
                                    </p:animEffect>
                                  </p:childTnLst>
                                </p:cTn>
                              </p:par>
                              <p:par>
                                <p:cTn id="92" presetID="42" presetClass="path" presetSubtype="0" decel="100000" fill="hold" nodeType="withEffect">
                                  <p:stCondLst>
                                    <p:cond delay="2500"/>
                                  </p:stCondLst>
                                  <p:childTnLst>
                                    <p:animMotion origin="layout" path="M 2.8125E-6 3.7037E-7 L 2.8125E-6 0.03542 " pathEditMode="relative" rAng="0" ptsTypes="AA">
                                      <p:cBhvr>
                                        <p:cTn id="93" dur="700" spd="-100000" fill="hold"/>
                                        <p:tgtEl>
                                          <p:spTgt spid="127"/>
                                        </p:tgtEl>
                                        <p:attrNameLst>
                                          <p:attrName>ppt_x</p:attrName>
                                          <p:attrName>ppt_y</p:attrName>
                                        </p:attrNameLst>
                                      </p:cBhvr>
                                      <p:rCtr x="0" y="1771"/>
                                    </p:animMotion>
                                  </p:childTnLst>
                                </p:cTn>
                              </p:par>
                              <p:par>
                                <p:cTn id="94" presetID="10" presetClass="entr" presetSubtype="0" fill="hold" grpId="0" nodeType="withEffect">
                                  <p:stCondLst>
                                    <p:cond delay="2500"/>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500"/>
                                        <p:tgtEl>
                                          <p:spTgt spid="126"/>
                                        </p:tgtEl>
                                      </p:cBhvr>
                                    </p:animEffect>
                                  </p:childTnLst>
                                </p:cTn>
                              </p:par>
                              <p:par>
                                <p:cTn id="97" presetID="42" presetClass="path" presetSubtype="0" decel="100000" fill="hold" grpId="1" nodeType="withEffect">
                                  <p:stCondLst>
                                    <p:cond delay="2500"/>
                                  </p:stCondLst>
                                  <p:childTnLst>
                                    <p:animMotion origin="layout" path="M 2.8125E-6 3.7037E-7 L 2.8125E-6 0.03542 " pathEditMode="relative" rAng="0" ptsTypes="AA">
                                      <p:cBhvr>
                                        <p:cTn id="98" dur="700" spd="-100000" fill="hold"/>
                                        <p:tgtEl>
                                          <p:spTgt spid="126"/>
                                        </p:tgtEl>
                                        <p:attrNameLst>
                                          <p:attrName>ppt_x</p:attrName>
                                          <p:attrName>ppt_y</p:attrName>
                                        </p:attrNameLst>
                                      </p:cBhvr>
                                      <p:rCtr x="0" y="1771"/>
                                    </p:animMotion>
                                  </p:childTnLst>
                                </p:cTn>
                              </p:par>
                              <p:par>
                                <p:cTn id="99" presetID="10" presetClass="entr" presetSubtype="0" fill="hold" nodeType="withEffect">
                                  <p:stCondLst>
                                    <p:cond delay="25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500"/>
                                        <p:tgtEl>
                                          <p:spTgt spid="118"/>
                                        </p:tgtEl>
                                      </p:cBhvr>
                                    </p:animEffect>
                                  </p:childTnLst>
                                </p:cTn>
                              </p:par>
                              <p:par>
                                <p:cTn id="102" presetID="42" presetClass="path" presetSubtype="0" decel="100000" fill="hold" nodeType="withEffect">
                                  <p:stCondLst>
                                    <p:cond delay="2500"/>
                                  </p:stCondLst>
                                  <p:childTnLst>
                                    <p:animMotion origin="layout" path="M 2.8125E-6 3.7037E-7 L 2.8125E-6 0.03542 " pathEditMode="relative" rAng="0" ptsTypes="AA">
                                      <p:cBhvr>
                                        <p:cTn id="103" dur="700" spd="-100000" fill="hold"/>
                                        <p:tgtEl>
                                          <p:spTgt spid="118"/>
                                        </p:tgtEl>
                                        <p:attrNameLst>
                                          <p:attrName>ppt_x</p:attrName>
                                          <p:attrName>ppt_y</p:attrName>
                                        </p:attrNameLst>
                                      </p:cBhvr>
                                      <p:rCtr x="0" y="1771"/>
                                    </p:animMotion>
                                  </p:childTnLst>
                                </p:cTn>
                              </p:par>
                              <p:par>
                                <p:cTn id="104" presetID="10" presetClass="entr" presetSubtype="0" fill="hold" grpId="0" nodeType="withEffect">
                                  <p:stCondLst>
                                    <p:cond delay="2500"/>
                                  </p:stCondLst>
                                  <p:childTnLst>
                                    <p:set>
                                      <p:cBhvr>
                                        <p:cTn id="105" dur="1" fill="hold">
                                          <p:stCondLst>
                                            <p:cond delay="0"/>
                                          </p:stCondLst>
                                        </p:cTn>
                                        <p:tgtEl>
                                          <p:spTgt spid="125"/>
                                        </p:tgtEl>
                                        <p:attrNameLst>
                                          <p:attrName>style.visibility</p:attrName>
                                        </p:attrNameLst>
                                      </p:cBhvr>
                                      <p:to>
                                        <p:strVal val="visible"/>
                                      </p:to>
                                    </p:set>
                                    <p:animEffect transition="in" filter="fade">
                                      <p:cBhvr>
                                        <p:cTn id="106" dur="500"/>
                                        <p:tgtEl>
                                          <p:spTgt spid="125"/>
                                        </p:tgtEl>
                                      </p:cBhvr>
                                    </p:animEffect>
                                  </p:childTnLst>
                                </p:cTn>
                              </p:par>
                              <p:par>
                                <p:cTn id="107" presetID="42" presetClass="path" presetSubtype="0" decel="100000" fill="hold" grpId="1" nodeType="withEffect">
                                  <p:stCondLst>
                                    <p:cond delay="2500"/>
                                  </p:stCondLst>
                                  <p:childTnLst>
                                    <p:animMotion origin="layout" path="M 2.8125E-6 3.7037E-7 L 2.8125E-6 0.03542 " pathEditMode="relative" rAng="0" ptsTypes="AA">
                                      <p:cBhvr>
                                        <p:cTn id="108" dur="700" spd="-100000" fill="hold"/>
                                        <p:tgtEl>
                                          <p:spTgt spid="125"/>
                                        </p:tgtEl>
                                        <p:attrNameLst>
                                          <p:attrName>ppt_x</p:attrName>
                                          <p:attrName>ppt_y</p:attrName>
                                        </p:attrNameLst>
                                      </p:cBhvr>
                                      <p:rCtr x="0" y="1771"/>
                                    </p:animMotion>
                                  </p:childTnLst>
                                </p:cTn>
                              </p:par>
                              <p:par>
                                <p:cTn id="109" presetID="10" presetClass="entr" presetSubtype="0" fill="hold" nodeType="withEffect">
                                  <p:stCondLst>
                                    <p:cond delay="25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42" presetClass="path" presetSubtype="0" decel="100000" fill="hold" nodeType="withEffect">
                                  <p:stCondLst>
                                    <p:cond delay="2500"/>
                                  </p:stCondLst>
                                  <p:childTnLst>
                                    <p:animMotion origin="layout" path="M 2.8125E-6 3.7037E-7 L 2.8125E-6 0.03542 " pathEditMode="relative" rAng="0" ptsTypes="AA">
                                      <p:cBhvr>
                                        <p:cTn id="113" dur="700" spd="-100000" fill="hold"/>
                                        <p:tgtEl>
                                          <p:spTgt spid="114"/>
                                        </p:tgtEl>
                                        <p:attrNameLst>
                                          <p:attrName>ppt_x</p:attrName>
                                          <p:attrName>ppt_y</p:attrName>
                                        </p:attrNameLst>
                                      </p:cBhvr>
                                      <p:rCtr x="0" y="1771"/>
                                    </p:animMotion>
                                  </p:childTnLst>
                                </p:cTn>
                              </p:par>
                              <p:par>
                                <p:cTn id="114" presetID="10" presetClass="entr" presetSubtype="0" fill="hold" grpId="0" nodeType="withEffect">
                                  <p:stCondLst>
                                    <p:cond delay="2500"/>
                                  </p:stCondLst>
                                  <p:childTnLst>
                                    <p:set>
                                      <p:cBhvr>
                                        <p:cTn id="115" dur="1" fill="hold">
                                          <p:stCondLst>
                                            <p:cond delay="0"/>
                                          </p:stCondLst>
                                        </p:cTn>
                                        <p:tgtEl>
                                          <p:spTgt spid="121"/>
                                        </p:tgtEl>
                                        <p:attrNameLst>
                                          <p:attrName>style.visibility</p:attrName>
                                        </p:attrNameLst>
                                      </p:cBhvr>
                                      <p:to>
                                        <p:strVal val="visible"/>
                                      </p:to>
                                    </p:set>
                                    <p:animEffect transition="in" filter="fade">
                                      <p:cBhvr>
                                        <p:cTn id="116" dur="500"/>
                                        <p:tgtEl>
                                          <p:spTgt spid="121"/>
                                        </p:tgtEl>
                                      </p:cBhvr>
                                    </p:animEffect>
                                  </p:childTnLst>
                                </p:cTn>
                              </p:par>
                              <p:par>
                                <p:cTn id="117" presetID="42" presetClass="path" presetSubtype="0" decel="100000" fill="hold" grpId="1" nodeType="withEffect">
                                  <p:stCondLst>
                                    <p:cond delay="2500"/>
                                  </p:stCondLst>
                                  <p:childTnLst>
                                    <p:animMotion origin="layout" path="M 2.8125E-6 3.7037E-7 L 2.8125E-6 0.03542 " pathEditMode="relative" rAng="0" ptsTypes="AA">
                                      <p:cBhvr>
                                        <p:cTn id="118" dur="700" spd="-100000" fill="hold"/>
                                        <p:tgtEl>
                                          <p:spTgt spid="121"/>
                                        </p:tgtEl>
                                        <p:attrNameLst>
                                          <p:attrName>ppt_x</p:attrName>
                                          <p:attrName>ppt_y</p:attrName>
                                        </p:attrNameLst>
                                      </p:cBhvr>
                                      <p:rCtr x="0" y="1771"/>
                                    </p:animMotion>
                                  </p:childTnLst>
                                </p:cTn>
                              </p:par>
                              <p:par>
                                <p:cTn id="119" presetID="10" presetClass="entr" presetSubtype="0" fill="hold" nodeType="withEffect">
                                  <p:stCondLst>
                                    <p:cond delay="2500"/>
                                  </p:stCondLst>
                                  <p:childTnLst>
                                    <p:set>
                                      <p:cBhvr>
                                        <p:cTn id="120" dur="1" fill="hold">
                                          <p:stCondLst>
                                            <p:cond delay="0"/>
                                          </p:stCondLst>
                                        </p:cTn>
                                        <p:tgtEl>
                                          <p:spTgt spid="128"/>
                                        </p:tgtEl>
                                        <p:attrNameLst>
                                          <p:attrName>style.visibility</p:attrName>
                                        </p:attrNameLst>
                                      </p:cBhvr>
                                      <p:to>
                                        <p:strVal val="visible"/>
                                      </p:to>
                                    </p:set>
                                    <p:animEffect transition="in" filter="fade">
                                      <p:cBhvr>
                                        <p:cTn id="121" dur="500"/>
                                        <p:tgtEl>
                                          <p:spTgt spid="128"/>
                                        </p:tgtEl>
                                      </p:cBhvr>
                                    </p:animEffect>
                                  </p:childTnLst>
                                </p:cTn>
                              </p:par>
                              <p:par>
                                <p:cTn id="122" presetID="42" presetClass="path" presetSubtype="0" decel="100000" fill="hold" nodeType="withEffect">
                                  <p:stCondLst>
                                    <p:cond delay="2500"/>
                                  </p:stCondLst>
                                  <p:childTnLst>
                                    <p:animMotion origin="layout" path="M 2.8125E-6 3.7037E-7 L 2.8125E-6 0.03542 " pathEditMode="relative" rAng="0" ptsTypes="AA">
                                      <p:cBhvr>
                                        <p:cTn id="123" dur="700" spd="-100000" fill="hold"/>
                                        <p:tgtEl>
                                          <p:spTgt spid="128"/>
                                        </p:tgtEl>
                                        <p:attrNameLst>
                                          <p:attrName>ppt_x</p:attrName>
                                          <p:attrName>ppt_y</p:attrName>
                                        </p:attrNameLst>
                                      </p:cBhvr>
                                      <p:rCtr x="0" y="1771"/>
                                    </p:animMotion>
                                  </p:childTnLst>
                                </p:cTn>
                              </p:par>
                              <p:par>
                                <p:cTn id="124" presetID="10" presetClass="entr" presetSubtype="0" fill="hold" grpId="0" nodeType="withEffect">
                                  <p:stCondLst>
                                    <p:cond delay="250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par>
                                <p:cTn id="127" presetID="42" presetClass="path" presetSubtype="0" decel="100000" fill="hold" grpId="1" nodeType="withEffect">
                                  <p:stCondLst>
                                    <p:cond delay="2500"/>
                                  </p:stCondLst>
                                  <p:childTnLst>
                                    <p:animMotion origin="layout" path="M 2.8125E-6 3.7037E-7 L 2.8125E-6 0.03542 " pathEditMode="relative" rAng="0" ptsTypes="AA">
                                      <p:cBhvr>
                                        <p:cTn id="128" dur="700" spd="-100000" fill="hold"/>
                                        <p:tgtEl>
                                          <p:spTgt spid="123"/>
                                        </p:tgtEl>
                                        <p:attrNameLst>
                                          <p:attrName>ppt_x</p:attrName>
                                          <p:attrName>ppt_y</p:attrName>
                                        </p:attrNameLst>
                                      </p:cBhvr>
                                      <p:rCtr x="0" y="1771"/>
                                    </p:animMotion>
                                  </p:childTnLst>
                                </p:cTn>
                              </p:par>
                              <p:par>
                                <p:cTn id="129" presetID="22" presetClass="entr" presetSubtype="8" fill="hold" nodeType="withEffect">
                                  <p:stCondLst>
                                    <p:cond delay="1250"/>
                                  </p:stCondLst>
                                  <p:childTnLst>
                                    <p:set>
                                      <p:cBhvr>
                                        <p:cTn id="130" dur="1" fill="hold">
                                          <p:stCondLst>
                                            <p:cond delay="0"/>
                                          </p:stCondLst>
                                        </p:cTn>
                                        <p:tgtEl>
                                          <p:spTgt spid="194"/>
                                        </p:tgtEl>
                                        <p:attrNameLst>
                                          <p:attrName>style.visibility</p:attrName>
                                        </p:attrNameLst>
                                      </p:cBhvr>
                                      <p:to>
                                        <p:strVal val="visible"/>
                                      </p:to>
                                    </p:set>
                                    <p:animEffect transition="in" filter="wipe(left)">
                                      <p:cBhvr>
                                        <p:cTn id="131" dur="500"/>
                                        <p:tgtEl>
                                          <p:spTgt spid="194"/>
                                        </p:tgtEl>
                                      </p:cBhvr>
                                    </p:animEffect>
                                  </p:childTnLst>
                                </p:cTn>
                              </p:par>
                              <p:par>
                                <p:cTn id="132" presetID="22" presetClass="entr" presetSubtype="8" fill="hold" nodeType="withEffect">
                                  <p:stCondLst>
                                    <p:cond delay="1250"/>
                                  </p:stCondLst>
                                  <p:childTnLst>
                                    <p:set>
                                      <p:cBhvr>
                                        <p:cTn id="133" dur="1" fill="hold">
                                          <p:stCondLst>
                                            <p:cond delay="0"/>
                                          </p:stCondLst>
                                        </p:cTn>
                                        <p:tgtEl>
                                          <p:spTgt spid="222"/>
                                        </p:tgtEl>
                                        <p:attrNameLst>
                                          <p:attrName>style.visibility</p:attrName>
                                        </p:attrNameLst>
                                      </p:cBhvr>
                                      <p:to>
                                        <p:strVal val="visible"/>
                                      </p:to>
                                    </p:set>
                                    <p:animEffect transition="in" filter="wipe(left)">
                                      <p:cBhvr>
                                        <p:cTn id="134" dur="500"/>
                                        <p:tgtEl>
                                          <p:spTgt spid="222"/>
                                        </p:tgtEl>
                                      </p:cBhvr>
                                    </p:animEffect>
                                  </p:childTnLst>
                                </p:cTn>
                              </p:par>
                              <p:par>
                                <p:cTn id="135" presetID="10" presetClass="entr" presetSubtype="0" fill="hold" nodeType="withEffect">
                                  <p:stCondLst>
                                    <p:cond delay="1500"/>
                                  </p:stCondLst>
                                  <p:childTnLst>
                                    <p:set>
                                      <p:cBhvr>
                                        <p:cTn id="136" dur="1" fill="hold">
                                          <p:stCondLst>
                                            <p:cond delay="0"/>
                                          </p:stCondLst>
                                        </p:cTn>
                                        <p:tgtEl>
                                          <p:spTgt spid="214"/>
                                        </p:tgtEl>
                                        <p:attrNameLst>
                                          <p:attrName>style.visibility</p:attrName>
                                        </p:attrNameLst>
                                      </p:cBhvr>
                                      <p:to>
                                        <p:strVal val="visible"/>
                                      </p:to>
                                    </p:set>
                                    <p:animEffect transition="in" filter="fade">
                                      <p:cBhvr>
                                        <p:cTn id="137" dur="500"/>
                                        <p:tgtEl>
                                          <p:spTgt spid="214"/>
                                        </p:tgtEl>
                                      </p:cBhvr>
                                    </p:animEffect>
                                  </p:childTnLst>
                                </p:cTn>
                              </p:par>
                              <p:par>
                                <p:cTn id="138" presetID="42" presetClass="path" presetSubtype="0" decel="100000" fill="hold" nodeType="withEffect">
                                  <p:stCondLst>
                                    <p:cond delay="1500"/>
                                  </p:stCondLst>
                                  <p:childTnLst>
                                    <p:animMotion origin="layout" path="M 2.8125E-6 3.7037E-7 L 2.8125E-6 0.03542 " pathEditMode="relative" rAng="0" ptsTypes="AA">
                                      <p:cBhvr>
                                        <p:cTn id="139" dur="700" spd="-100000" fill="hold"/>
                                        <p:tgtEl>
                                          <p:spTgt spid="214"/>
                                        </p:tgtEl>
                                        <p:attrNameLst>
                                          <p:attrName>ppt_x</p:attrName>
                                          <p:attrName>ppt_y</p:attrName>
                                        </p:attrNameLst>
                                      </p:cBhvr>
                                      <p:rCtr x="0" y="1771"/>
                                    </p:animMotion>
                                  </p:childTnLst>
                                </p:cTn>
                              </p:par>
                              <p:par>
                                <p:cTn id="140" presetID="10" presetClass="entr" presetSubtype="0" fill="hold" nodeType="withEffect">
                                  <p:stCondLst>
                                    <p:cond delay="1500"/>
                                  </p:stCondLst>
                                  <p:childTnLst>
                                    <p:set>
                                      <p:cBhvr>
                                        <p:cTn id="141" dur="1" fill="hold">
                                          <p:stCondLst>
                                            <p:cond delay="0"/>
                                          </p:stCondLst>
                                        </p:cTn>
                                        <p:tgtEl>
                                          <p:spTgt spid="242"/>
                                        </p:tgtEl>
                                        <p:attrNameLst>
                                          <p:attrName>style.visibility</p:attrName>
                                        </p:attrNameLst>
                                      </p:cBhvr>
                                      <p:to>
                                        <p:strVal val="visible"/>
                                      </p:to>
                                    </p:set>
                                    <p:animEffect transition="in" filter="fade">
                                      <p:cBhvr>
                                        <p:cTn id="142" dur="500"/>
                                        <p:tgtEl>
                                          <p:spTgt spid="242"/>
                                        </p:tgtEl>
                                      </p:cBhvr>
                                    </p:animEffect>
                                  </p:childTnLst>
                                </p:cTn>
                              </p:par>
                              <p:par>
                                <p:cTn id="143" presetID="42" presetClass="path" presetSubtype="0" decel="100000" fill="hold" nodeType="withEffect">
                                  <p:stCondLst>
                                    <p:cond delay="1500"/>
                                  </p:stCondLst>
                                  <p:childTnLst>
                                    <p:animMotion origin="layout" path="M 2.8125E-6 3.7037E-7 L 2.8125E-6 0.03542 " pathEditMode="relative" rAng="0" ptsTypes="AA">
                                      <p:cBhvr>
                                        <p:cTn id="144" dur="700" spd="-100000" fill="hold"/>
                                        <p:tgtEl>
                                          <p:spTgt spid="242"/>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25" grpId="0" animBg="1"/>
      <p:bldP spid="25" grpId="1" animBg="1"/>
      <p:bldP spid="13" grpId="0"/>
      <p:bldP spid="13" grpId="1"/>
      <p:bldP spid="19" grpId="0" animBg="1"/>
      <p:bldP spid="19" grpId="1" animBg="1"/>
      <p:bldP spid="28" grpId="0" animBg="1"/>
      <p:bldP spid="28" grpId="1" animBg="1"/>
      <p:bldP spid="27" grpId="0" animBg="1"/>
      <p:bldP spid="27" grpId="1" animBg="1"/>
      <p:bldP spid="119" grpId="0"/>
      <p:bldP spid="119" grpId="1"/>
      <p:bldP spid="122" grpId="0"/>
      <p:bldP spid="122" grpId="1"/>
      <p:bldP spid="120" grpId="0"/>
      <p:bldP spid="120" grpId="1"/>
      <p:bldP spid="124" grpId="0"/>
      <p:bldP spid="124" grpId="1"/>
      <p:bldP spid="126" grpId="0"/>
      <p:bldP spid="126" grpId="1"/>
      <p:bldP spid="125" grpId="0"/>
      <p:bldP spid="125" grpId="1"/>
      <p:bldP spid="121" grpId="0"/>
      <p:bldP spid="121" grpId="1"/>
      <p:bldP spid="123" grpId="0"/>
      <p:bldP spid="123" grpId="1"/>
    </p:bldLst>
  </p:timing>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1A1ACF-DD3D-6706-A973-540422ECE2C3}"/>
              </a:ext>
              <a:ext uri="{C183D7F6-B498-43B3-948B-1728B52AA6E4}">
                <adec:decorative xmlns:adec="http://schemas.microsoft.com/office/drawing/2017/decorative" val="1"/>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Layer>
                </a14:imgProps>
              </a:ext>
            </a:extLst>
          </a:blip>
          <a:srcRect l="16919" t="4793" r="55136" b="5416"/>
          <a:stretch/>
        </p:blipFill>
        <p:spPr>
          <a:xfrm>
            <a:off x="7347856" y="0"/>
            <a:ext cx="4844143" cy="6858000"/>
          </a:xfrm>
          <a:prstGeom prst="rect">
            <a:avLst/>
          </a:prstGeom>
        </p:spPr>
      </p:pic>
      <p:sp>
        <p:nvSpPr>
          <p:cNvPr id="3" name="Rectangle 2">
            <a:extLst>
              <a:ext uri="{FF2B5EF4-FFF2-40B4-BE49-F238E27FC236}">
                <a16:creationId xmlns:a16="http://schemas.microsoft.com/office/drawing/2014/main" id="{94D01038-18B3-9160-6AD0-059EB3EE61D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pic>
        <p:nvPicPr>
          <p:cNvPr id="4" name="M365_Word_Jumpstart_H.264_1920x1080_031023" descr="Copilot in Word GIF&#10;">
            <a:hlinkClick r:id="" action="ppaction://media"/>
            <a:extLst>
              <a:ext uri="{FF2B5EF4-FFF2-40B4-BE49-F238E27FC236}">
                <a16:creationId xmlns:a16="http://schemas.microsoft.com/office/drawing/2014/main" id="{EBC23FE0-7630-42FA-1E77-AA0616BFE2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83" t="389" r="363" b="739"/>
          <a:stretch/>
        </p:blipFill>
        <p:spPr>
          <a:xfrm>
            <a:off x="5299075" y="1725385"/>
            <a:ext cx="6598006" cy="3824323"/>
          </a:xfrm>
          <a:prstGeom prst="roundRect">
            <a:avLst>
              <a:gd name="adj" fmla="val 3094"/>
            </a:avLst>
          </a:prstGeom>
          <a:ln w="25400">
            <a:solidFill>
              <a:schemeClr val="bg1"/>
            </a:solidFill>
          </a:ln>
          <a:effectLst>
            <a:outerShdw blurRad="411555" dist="135058" dir="2280000" algn="ctr" rotWithShape="0">
              <a:prstClr val="black">
                <a:alpha val="20000"/>
              </a:prstClr>
            </a:outerShdw>
          </a:effectLst>
        </p:spPr>
      </p:pic>
      <p:grpSp>
        <p:nvGrpSpPr>
          <p:cNvPr id="24" name="Group 23">
            <a:extLst>
              <a:ext uri="{FF2B5EF4-FFF2-40B4-BE49-F238E27FC236}">
                <a16:creationId xmlns:a16="http://schemas.microsoft.com/office/drawing/2014/main" id="{EF8C962D-6670-3624-1774-515ADD8D3D60}"/>
              </a:ext>
              <a:ext uri="{C183D7F6-B498-43B3-948B-1728B52AA6E4}">
                <adec:decorative xmlns:adec="http://schemas.microsoft.com/office/drawing/2017/decorative" val="1"/>
              </a:ext>
            </a:extLst>
          </p:cNvPr>
          <p:cNvGrpSpPr/>
          <p:nvPr/>
        </p:nvGrpSpPr>
        <p:grpSpPr>
          <a:xfrm>
            <a:off x="430726" y="1725385"/>
            <a:ext cx="4585773" cy="4715069"/>
            <a:chOff x="430726" y="1725385"/>
            <a:chExt cx="4585773" cy="4715069"/>
          </a:xfrm>
        </p:grpSpPr>
        <p:sp>
          <p:nvSpPr>
            <p:cNvPr id="7" name="Rectangle: Rounded Corners 6">
              <a:extLst>
                <a:ext uri="{FF2B5EF4-FFF2-40B4-BE49-F238E27FC236}">
                  <a16:creationId xmlns:a16="http://schemas.microsoft.com/office/drawing/2014/main" id="{FD867A48-D612-3D74-032C-1A15B9D249F9}"/>
                </a:ext>
              </a:extLst>
            </p:cNvPr>
            <p:cNvSpPr/>
            <p:nvPr/>
          </p:nvSpPr>
          <p:spPr bwMode="auto">
            <a:xfrm>
              <a:off x="430726" y="1725385"/>
              <a:ext cx="4585773" cy="4715069"/>
            </a:xfrm>
            <a:prstGeom prst="roundRect">
              <a:avLst>
                <a:gd name="adj" fmla="val 1769"/>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sp>
          <p:nvSpPr>
            <p:cNvPr id="11" name="Freeform 29">
              <a:extLst>
                <a:ext uri="{FF2B5EF4-FFF2-40B4-BE49-F238E27FC236}">
                  <a16:creationId xmlns:a16="http://schemas.microsoft.com/office/drawing/2014/main" id="{A8D504C0-9778-BD40-1ACA-182F8DEBC2E2}"/>
                </a:ext>
              </a:extLst>
            </p:cNvPr>
            <p:cNvSpPr/>
            <p:nvPr/>
          </p:nvSpPr>
          <p:spPr bwMode="auto">
            <a:xfrm rot="10800000">
              <a:off x="435355" y="6386216"/>
              <a:ext cx="4581144"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80" y="0"/>
                    <a:pt x="3298418" y="6823"/>
                    <a:pt x="3309449" y="17853"/>
                  </a:cubicBezTo>
                  <a:close/>
                </a:path>
              </a:pathLst>
            </a:custGeom>
            <a:gradFill flip="none" rotWithShape="1">
              <a:gsLst>
                <a:gs pos="42000">
                  <a:schemeClr val="accent1"/>
                </a:gs>
                <a:gs pos="0">
                  <a:srgbClr val="4DDBF8"/>
                </a:gs>
                <a:gs pos="80000">
                  <a:srgbClr val="8678D6"/>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sp>
        <p:nvSpPr>
          <p:cNvPr id="9" name="Rectangle 8">
            <a:extLst>
              <a:ext uri="{FF2B5EF4-FFF2-40B4-BE49-F238E27FC236}">
                <a16:creationId xmlns:a16="http://schemas.microsoft.com/office/drawing/2014/main" id="{B5A43F14-574F-9DD8-9FF6-7FFABA8E8722}"/>
              </a:ext>
            </a:extLst>
          </p:cNvPr>
          <p:cNvSpPr/>
          <p:nvPr/>
        </p:nvSpPr>
        <p:spPr>
          <a:xfrm>
            <a:off x="729051" y="2015185"/>
            <a:ext cx="4128699" cy="3416320"/>
          </a:xfrm>
          <a:prstGeom prst="rect">
            <a:avLst/>
          </a:prstGeom>
          <a:noFill/>
        </p:spPr>
        <p:txBody>
          <a:bodyPr wrap="square" lIns="0" tIns="45720" rIns="91440" bIns="45720" anchor="t">
            <a:spAutoFit/>
          </a:bodyPr>
          <a:lstStyle/>
          <a:p>
            <a:pPr fontAlgn="base"/>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写作、编辑、总结、创造</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您可以询问 </a:t>
            </a:r>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根据 </a:t>
            </a:r>
            <a:r>
              <a:rPr lang="en-US" altLang="zh-CN" dirty="0">
                <a:latin typeface="Segoe UI Semibold" panose="020B0702040204020203" pitchFamily="34" charset="0"/>
                <a:cs typeface="Segoe UI Semibold" panose="020B0702040204020203" pitchFamily="34" charset="0"/>
              </a:rPr>
              <a:t>[Document] </a:t>
            </a:r>
            <a:r>
              <a:rPr lang="zh-CN" altLang="en-US" dirty="0">
                <a:latin typeface="Segoe UI Semibold" panose="020B0702040204020203" pitchFamily="34" charset="0"/>
                <a:cs typeface="Segoe UI Semibold" panose="020B0702040204020203" pitchFamily="34" charset="0"/>
              </a:rPr>
              <a:t>和 </a:t>
            </a:r>
            <a:r>
              <a:rPr lang="en-US" altLang="zh-CN" dirty="0">
                <a:latin typeface="Segoe UI Semibold" panose="020B0702040204020203" pitchFamily="34" charset="0"/>
                <a:cs typeface="Segoe UI Semibold" panose="020B0702040204020203" pitchFamily="34" charset="0"/>
              </a:rPr>
              <a:t>[Excel] </a:t>
            </a:r>
            <a:r>
              <a:rPr lang="zh-CN" altLang="en-US" dirty="0">
                <a:latin typeface="Segoe UI Semibold" panose="020B0702040204020203" pitchFamily="34" charset="0"/>
                <a:cs typeface="Segoe UI Semibold" panose="020B0702040204020203" pitchFamily="34" charset="0"/>
              </a:rPr>
              <a:t>中的数据起草一份两页的项目提案</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使第三段更简洁，将文档的语气更改为更随意</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根据此粗略大纲创建一页草稿。
</a:t>
            </a:r>
            <a:endParaRPr lang="en-US" sz="1600" b="0" dirty="0">
              <a:effectLst/>
              <a:latin typeface="Segoe UI" panose="020B0502040204020203" pitchFamily="34" charset="0"/>
            </a:endParaRPr>
          </a:p>
        </p:txBody>
      </p:sp>
      <p:grpSp>
        <p:nvGrpSpPr>
          <p:cNvPr id="13" name="Group 12">
            <a:extLst>
              <a:ext uri="{FF2B5EF4-FFF2-40B4-BE49-F238E27FC236}">
                <a16:creationId xmlns:a16="http://schemas.microsoft.com/office/drawing/2014/main" id="{51B7D2B9-1A1B-422E-CD30-17E976142643}"/>
              </a:ext>
            </a:extLst>
          </p:cNvPr>
          <p:cNvGrpSpPr/>
          <p:nvPr/>
        </p:nvGrpSpPr>
        <p:grpSpPr>
          <a:xfrm>
            <a:off x="471582" y="1015603"/>
            <a:ext cx="394006" cy="433388"/>
            <a:chOff x="5715000" y="3009937"/>
            <a:chExt cx="762000" cy="838164"/>
          </a:xfrm>
        </p:grpSpPr>
        <p:sp>
          <p:nvSpPr>
            <p:cNvPr id="14" name="Freeform: Shape 13">
              <a:extLst>
                <a:ext uri="{FF2B5EF4-FFF2-40B4-BE49-F238E27FC236}">
                  <a16:creationId xmlns:a16="http://schemas.microsoft.com/office/drawing/2014/main" id="{A9979D50-7EB6-017E-822A-A3EE842C127D}"/>
                </a:ext>
              </a:extLst>
            </p:cNvPr>
            <p:cNvSpPr/>
            <p:nvPr/>
          </p:nvSpPr>
          <p:spPr>
            <a:xfrm>
              <a:off x="5715000" y="3029443"/>
              <a:ext cx="419100" cy="704360"/>
            </a:xfrm>
            <a:custGeom>
              <a:avLst/>
              <a:gdLst>
                <a:gd name="connsiteX0" fmla="*/ 306404 w 419100"/>
                <a:gd name="connsiteY0" fmla="*/ 0 h 704360"/>
                <a:gd name="connsiteX1" fmla="*/ 302124 w 419100"/>
                <a:gd name="connsiteY1" fmla="*/ 2589 h 704360"/>
                <a:gd name="connsiteX2" fmla="*/ 282916 w 419100"/>
                <a:gd name="connsiteY2" fmla="*/ 16344 h 704360"/>
                <a:gd name="connsiteX3" fmla="*/ 295262 w 419100"/>
                <a:gd name="connsiteY3" fmla="*/ 7660 h 704360"/>
                <a:gd name="connsiteX4" fmla="*/ 400050 w 419100"/>
                <a:gd name="connsiteY4" fmla="*/ 7660 h 704360"/>
                <a:gd name="connsiteX5" fmla="*/ 419100 w 419100"/>
                <a:gd name="connsiteY5" fmla="*/ 151907 h 704360"/>
                <a:gd name="connsiteX6" fmla="*/ 323850 w 419100"/>
                <a:gd name="connsiteY6" fmla="*/ 247157 h 704360"/>
                <a:gd name="connsiteX7" fmla="*/ 228600 w 419100"/>
                <a:gd name="connsiteY7" fmla="*/ 313363 h 704360"/>
                <a:gd name="connsiteX8" fmla="*/ 228600 w 419100"/>
                <a:gd name="connsiteY8" fmla="*/ 389706 h 704360"/>
                <a:gd name="connsiteX9" fmla="*/ 302084 w 419100"/>
                <a:gd name="connsiteY9" fmla="*/ 520083 h 704360"/>
                <a:gd name="connsiteX10" fmla="*/ 402357 w 419100"/>
                <a:gd name="connsiteY10" fmla="*/ 580778 h 704360"/>
                <a:gd name="connsiteX11" fmla="*/ 190500 w 419100"/>
                <a:gd name="connsiteY11" fmla="*/ 704361 h 704360"/>
                <a:gd name="connsiteX12" fmla="*/ 149639 w 419100"/>
                <a:gd name="connsiteY12" fmla="*/ 704361 h 704360"/>
                <a:gd name="connsiteX13" fmla="*/ 73483 w 419100"/>
                <a:gd name="connsiteY13" fmla="*/ 658264 h 704360"/>
                <a:gd name="connsiteX14" fmla="*/ 0 w 419100"/>
                <a:gd name="connsiteY14" fmla="*/ 527887 h 704360"/>
                <a:gd name="connsiteX15" fmla="*/ 0 w 419100"/>
                <a:gd name="connsiteY15" fmla="*/ 271170 h 704360"/>
                <a:gd name="connsiteX16" fmla="*/ 73523 w 419100"/>
                <a:gd name="connsiteY16" fmla="*/ 140770 h 704360"/>
                <a:gd name="connsiteX17" fmla="*/ 302124 w 419100"/>
                <a:gd name="connsiteY17" fmla="*/ 2495 h 704360"/>
                <a:gd name="connsiteX18" fmla="*/ 306404 w 419100"/>
                <a:gd name="connsiteY18" fmla="*/ 0 h 70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9100" h="704360">
                  <a:moveTo>
                    <a:pt x="306404" y="0"/>
                  </a:moveTo>
                  <a:lnTo>
                    <a:pt x="302124" y="2589"/>
                  </a:lnTo>
                  <a:cubicBezTo>
                    <a:pt x="295315" y="6708"/>
                    <a:pt x="288901" y="11313"/>
                    <a:pt x="282916" y="16344"/>
                  </a:cubicBezTo>
                  <a:lnTo>
                    <a:pt x="295262" y="7660"/>
                  </a:lnTo>
                  <a:lnTo>
                    <a:pt x="400050" y="7660"/>
                  </a:lnTo>
                  <a:lnTo>
                    <a:pt x="419100" y="151907"/>
                  </a:lnTo>
                  <a:lnTo>
                    <a:pt x="323850" y="247157"/>
                  </a:lnTo>
                  <a:lnTo>
                    <a:pt x="228600" y="313363"/>
                  </a:lnTo>
                  <a:lnTo>
                    <a:pt x="228600" y="389706"/>
                  </a:lnTo>
                  <a:cubicBezTo>
                    <a:pt x="228600" y="443027"/>
                    <a:pt x="256468" y="492471"/>
                    <a:pt x="302084" y="520083"/>
                  </a:cubicBezTo>
                  <a:lnTo>
                    <a:pt x="402357" y="580778"/>
                  </a:lnTo>
                  <a:lnTo>
                    <a:pt x="190500" y="704361"/>
                  </a:lnTo>
                  <a:lnTo>
                    <a:pt x="149639" y="704361"/>
                  </a:lnTo>
                  <a:lnTo>
                    <a:pt x="73483" y="658264"/>
                  </a:lnTo>
                  <a:cubicBezTo>
                    <a:pt x="27867" y="630653"/>
                    <a:pt x="0" y="581208"/>
                    <a:pt x="0" y="527887"/>
                  </a:cubicBezTo>
                  <a:lnTo>
                    <a:pt x="0" y="271170"/>
                  </a:lnTo>
                  <a:cubicBezTo>
                    <a:pt x="0" y="217832"/>
                    <a:pt x="27885" y="168376"/>
                    <a:pt x="73523" y="140770"/>
                  </a:cubicBezTo>
                  <a:lnTo>
                    <a:pt x="302124" y="2495"/>
                  </a:lnTo>
                  <a:cubicBezTo>
                    <a:pt x="303541" y="1639"/>
                    <a:pt x="304968" y="807"/>
                    <a:pt x="306404" y="0"/>
                  </a:cubicBezTo>
                  <a:close/>
                </a:path>
              </a:pathLst>
            </a:custGeom>
            <a:solidFill>
              <a:srgbClr val="AE7FE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69E0D68-5CDD-439E-B0C5-D5285F6BDD92}"/>
                </a:ext>
              </a:extLst>
            </p:cNvPr>
            <p:cNvSpPr/>
            <p:nvPr/>
          </p:nvSpPr>
          <p:spPr>
            <a:xfrm>
              <a:off x="5715000" y="3029443"/>
              <a:ext cx="419100" cy="704360"/>
            </a:xfrm>
            <a:custGeom>
              <a:avLst/>
              <a:gdLst>
                <a:gd name="connsiteX0" fmla="*/ 306404 w 419100"/>
                <a:gd name="connsiteY0" fmla="*/ 0 h 704360"/>
                <a:gd name="connsiteX1" fmla="*/ 302124 w 419100"/>
                <a:gd name="connsiteY1" fmla="*/ 2589 h 704360"/>
                <a:gd name="connsiteX2" fmla="*/ 282916 w 419100"/>
                <a:gd name="connsiteY2" fmla="*/ 16344 h 704360"/>
                <a:gd name="connsiteX3" fmla="*/ 295262 w 419100"/>
                <a:gd name="connsiteY3" fmla="*/ 7660 h 704360"/>
                <a:gd name="connsiteX4" fmla="*/ 400050 w 419100"/>
                <a:gd name="connsiteY4" fmla="*/ 7660 h 704360"/>
                <a:gd name="connsiteX5" fmla="*/ 419100 w 419100"/>
                <a:gd name="connsiteY5" fmla="*/ 151907 h 704360"/>
                <a:gd name="connsiteX6" fmla="*/ 323850 w 419100"/>
                <a:gd name="connsiteY6" fmla="*/ 247157 h 704360"/>
                <a:gd name="connsiteX7" fmla="*/ 228600 w 419100"/>
                <a:gd name="connsiteY7" fmla="*/ 313363 h 704360"/>
                <a:gd name="connsiteX8" fmla="*/ 228600 w 419100"/>
                <a:gd name="connsiteY8" fmla="*/ 389706 h 704360"/>
                <a:gd name="connsiteX9" fmla="*/ 302084 w 419100"/>
                <a:gd name="connsiteY9" fmla="*/ 520083 h 704360"/>
                <a:gd name="connsiteX10" fmla="*/ 402357 w 419100"/>
                <a:gd name="connsiteY10" fmla="*/ 580778 h 704360"/>
                <a:gd name="connsiteX11" fmla="*/ 190500 w 419100"/>
                <a:gd name="connsiteY11" fmla="*/ 704361 h 704360"/>
                <a:gd name="connsiteX12" fmla="*/ 149639 w 419100"/>
                <a:gd name="connsiteY12" fmla="*/ 704361 h 704360"/>
                <a:gd name="connsiteX13" fmla="*/ 73483 w 419100"/>
                <a:gd name="connsiteY13" fmla="*/ 658264 h 704360"/>
                <a:gd name="connsiteX14" fmla="*/ 0 w 419100"/>
                <a:gd name="connsiteY14" fmla="*/ 527887 h 704360"/>
                <a:gd name="connsiteX15" fmla="*/ 0 w 419100"/>
                <a:gd name="connsiteY15" fmla="*/ 271170 h 704360"/>
                <a:gd name="connsiteX16" fmla="*/ 73523 w 419100"/>
                <a:gd name="connsiteY16" fmla="*/ 140770 h 704360"/>
                <a:gd name="connsiteX17" fmla="*/ 302124 w 419100"/>
                <a:gd name="connsiteY17" fmla="*/ 2495 h 704360"/>
                <a:gd name="connsiteX18" fmla="*/ 306404 w 419100"/>
                <a:gd name="connsiteY18" fmla="*/ 0 h 70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9100" h="704360">
                  <a:moveTo>
                    <a:pt x="306404" y="0"/>
                  </a:moveTo>
                  <a:lnTo>
                    <a:pt x="302124" y="2589"/>
                  </a:lnTo>
                  <a:cubicBezTo>
                    <a:pt x="295315" y="6708"/>
                    <a:pt x="288901" y="11313"/>
                    <a:pt x="282916" y="16344"/>
                  </a:cubicBezTo>
                  <a:lnTo>
                    <a:pt x="295262" y="7660"/>
                  </a:lnTo>
                  <a:lnTo>
                    <a:pt x="400050" y="7660"/>
                  </a:lnTo>
                  <a:lnTo>
                    <a:pt x="419100" y="151907"/>
                  </a:lnTo>
                  <a:lnTo>
                    <a:pt x="323850" y="247157"/>
                  </a:lnTo>
                  <a:lnTo>
                    <a:pt x="228600" y="313363"/>
                  </a:lnTo>
                  <a:lnTo>
                    <a:pt x="228600" y="389706"/>
                  </a:lnTo>
                  <a:cubicBezTo>
                    <a:pt x="228600" y="443027"/>
                    <a:pt x="256468" y="492471"/>
                    <a:pt x="302084" y="520083"/>
                  </a:cubicBezTo>
                  <a:lnTo>
                    <a:pt x="402357" y="580778"/>
                  </a:lnTo>
                  <a:lnTo>
                    <a:pt x="190500" y="704361"/>
                  </a:lnTo>
                  <a:lnTo>
                    <a:pt x="149639" y="704361"/>
                  </a:lnTo>
                  <a:lnTo>
                    <a:pt x="73483" y="658264"/>
                  </a:lnTo>
                  <a:cubicBezTo>
                    <a:pt x="27867" y="630653"/>
                    <a:pt x="0" y="581208"/>
                    <a:pt x="0" y="527887"/>
                  </a:cubicBezTo>
                  <a:lnTo>
                    <a:pt x="0" y="271170"/>
                  </a:lnTo>
                  <a:cubicBezTo>
                    <a:pt x="0" y="217832"/>
                    <a:pt x="27885" y="168376"/>
                    <a:pt x="73523" y="140770"/>
                  </a:cubicBezTo>
                  <a:lnTo>
                    <a:pt x="302124" y="2495"/>
                  </a:lnTo>
                  <a:cubicBezTo>
                    <a:pt x="303541" y="1639"/>
                    <a:pt x="304968" y="807"/>
                    <a:pt x="306404" y="0"/>
                  </a:cubicBezTo>
                  <a:close/>
                </a:path>
              </a:pathLst>
            </a:custGeom>
            <a:gradFill>
              <a:gsLst>
                <a:gs pos="0">
                  <a:srgbClr val="114A8B"/>
                </a:gs>
                <a:gs pos="50000">
                  <a:srgbClr val="0861AF">
                    <a:alpha val="49804"/>
                  </a:srgbClr>
                </a:gs>
                <a:gs pos="100000">
                  <a:srgbClr val="0078D4">
                    <a:alpha val="0"/>
                  </a:srgbClr>
                </a:gs>
              </a:gsLst>
              <a:lin ang="14397836" scaled="1"/>
            </a:gra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899C8C-271D-CF56-D06E-8BFA89297E51}"/>
                </a:ext>
              </a:extLst>
            </p:cNvPr>
            <p:cNvSpPr/>
            <p:nvPr/>
          </p:nvSpPr>
          <p:spPr>
            <a:xfrm>
              <a:off x="5793783" y="3333750"/>
              <a:ext cx="683216" cy="514351"/>
            </a:xfrm>
            <a:custGeom>
              <a:avLst/>
              <a:gdLst>
                <a:gd name="connsiteX0" fmla="*/ 454618 w 683216"/>
                <a:gd name="connsiteY0" fmla="*/ 0 h 514351"/>
                <a:gd name="connsiteX1" fmla="*/ 454618 w 683216"/>
                <a:gd name="connsiteY1" fmla="*/ 85350 h 514351"/>
                <a:gd name="connsiteX2" fmla="*/ 381135 w 683216"/>
                <a:gd name="connsiteY2" fmla="*/ 215725 h 514351"/>
                <a:gd name="connsiteX3" fmla="*/ 152535 w 683216"/>
                <a:gd name="connsiteY3" fmla="*/ 354099 h 514351"/>
                <a:gd name="connsiteX4" fmla="*/ 0 w 683216"/>
                <a:gd name="connsiteY4" fmla="*/ 357163 h 514351"/>
                <a:gd name="connsiteX5" fmla="*/ 223300 w 683216"/>
                <a:gd name="connsiteY5" fmla="*/ 492327 h 514351"/>
                <a:gd name="connsiteX6" fmla="*/ 381134 w 683216"/>
                <a:gd name="connsiteY6" fmla="*/ 492327 h 514351"/>
                <a:gd name="connsiteX7" fmla="*/ 609734 w 683216"/>
                <a:gd name="connsiteY7" fmla="*/ 353955 h 514351"/>
                <a:gd name="connsiteX8" fmla="*/ 683217 w 683216"/>
                <a:gd name="connsiteY8" fmla="*/ 223579 h 514351"/>
                <a:gd name="connsiteX9" fmla="*/ 683217 w 683216"/>
                <a:gd name="connsiteY9" fmla="*/ 161924 h 514351"/>
                <a:gd name="connsiteX10" fmla="*/ 664168 w 683216"/>
                <a:gd name="connsiteY10" fmla="*/ 133350 h 514351"/>
                <a:gd name="connsiteX11" fmla="*/ 454618 w 683216"/>
                <a:gd name="connsiteY11" fmla="*/ 0 h 5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216" h="514351">
                  <a:moveTo>
                    <a:pt x="454618" y="0"/>
                  </a:moveTo>
                  <a:lnTo>
                    <a:pt x="454618" y="85350"/>
                  </a:lnTo>
                  <a:cubicBezTo>
                    <a:pt x="454618" y="138671"/>
                    <a:pt x="426751" y="188114"/>
                    <a:pt x="381135" y="215725"/>
                  </a:cubicBezTo>
                  <a:lnTo>
                    <a:pt x="152535" y="354099"/>
                  </a:lnTo>
                  <a:cubicBezTo>
                    <a:pt x="105772" y="382404"/>
                    <a:pt x="47587" y="383426"/>
                    <a:pt x="0" y="357163"/>
                  </a:cubicBezTo>
                  <a:lnTo>
                    <a:pt x="223300" y="492327"/>
                  </a:lnTo>
                  <a:cubicBezTo>
                    <a:pt x="271814" y="521693"/>
                    <a:pt x="332621" y="521693"/>
                    <a:pt x="381134" y="492327"/>
                  </a:cubicBezTo>
                  <a:lnTo>
                    <a:pt x="609734" y="353955"/>
                  </a:lnTo>
                  <a:cubicBezTo>
                    <a:pt x="655350" y="326344"/>
                    <a:pt x="683217" y="276900"/>
                    <a:pt x="683217" y="223579"/>
                  </a:cubicBezTo>
                  <a:lnTo>
                    <a:pt x="683217" y="161924"/>
                  </a:lnTo>
                  <a:lnTo>
                    <a:pt x="664168" y="133350"/>
                  </a:lnTo>
                  <a:lnTo>
                    <a:pt x="454618" y="0"/>
                  </a:lnTo>
                  <a:close/>
                </a:path>
              </a:pathLst>
            </a:custGeom>
            <a:solidFill>
              <a:srgbClr val="D59D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E60D843-A974-438A-EDC4-4944874B4345}"/>
                </a:ext>
              </a:extLst>
            </p:cNvPr>
            <p:cNvSpPr/>
            <p:nvPr/>
          </p:nvSpPr>
          <p:spPr>
            <a:xfrm>
              <a:off x="5793783" y="3333750"/>
              <a:ext cx="683216" cy="514351"/>
            </a:xfrm>
            <a:custGeom>
              <a:avLst/>
              <a:gdLst>
                <a:gd name="connsiteX0" fmla="*/ 454618 w 683216"/>
                <a:gd name="connsiteY0" fmla="*/ 0 h 514351"/>
                <a:gd name="connsiteX1" fmla="*/ 454618 w 683216"/>
                <a:gd name="connsiteY1" fmla="*/ 85350 h 514351"/>
                <a:gd name="connsiteX2" fmla="*/ 381135 w 683216"/>
                <a:gd name="connsiteY2" fmla="*/ 215725 h 514351"/>
                <a:gd name="connsiteX3" fmla="*/ 152535 w 683216"/>
                <a:gd name="connsiteY3" fmla="*/ 354099 h 514351"/>
                <a:gd name="connsiteX4" fmla="*/ 0 w 683216"/>
                <a:gd name="connsiteY4" fmla="*/ 357163 h 514351"/>
                <a:gd name="connsiteX5" fmla="*/ 223300 w 683216"/>
                <a:gd name="connsiteY5" fmla="*/ 492327 h 514351"/>
                <a:gd name="connsiteX6" fmla="*/ 381134 w 683216"/>
                <a:gd name="connsiteY6" fmla="*/ 492327 h 514351"/>
                <a:gd name="connsiteX7" fmla="*/ 609734 w 683216"/>
                <a:gd name="connsiteY7" fmla="*/ 353955 h 514351"/>
                <a:gd name="connsiteX8" fmla="*/ 683217 w 683216"/>
                <a:gd name="connsiteY8" fmla="*/ 223579 h 514351"/>
                <a:gd name="connsiteX9" fmla="*/ 683217 w 683216"/>
                <a:gd name="connsiteY9" fmla="*/ 161924 h 514351"/>
                <a:gd name="connsiteX10" fmla="*/ 664168 w 683216"/>
                <a:gd name="connsiteY10" fmla="*/ 133350 h 514351"/>
                <a:gd name="connsiteX11" fmla="*/ 454618 w 683216"/>
                <a:gd name="connsiteY11" fmla="*/ 0 h 5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216" h="514351">
                  <a:moveTo>
                    <a:pt x="454618" y="0"/>
                  </a:moveTo>
                  <a:lnTo>
                    <a:pt x="454618" y="85350"/>
                  </a:lnTo>
                  <a:cubicBezTo>
                    <a:pt x="454618" y="138671"/>
                    <a:pt x="426751" y="188114"/>
                    <a:pt x="381135" y="215725"/>
                  </a:cubicBezTo>
                  <a:lnTo>
                    <a:pt x="152535" y="354099"/>
                  </a:lnTo>
                  <a:cubicBezTo>
                    <a:pt x="105772" y="382404"/>
                    <a:pt x="47587" y="383426"/>
                    <a:pt x="0" y="357163"/>
                  </a:cubicBezTo>
                  <a:lnTo>
                    <a:pt x="223300" y="492327"/>
                  </a:lnTo>
                  <a:cubicBezTo>
                    <a:pt x="271814" y="521693"/>
                    <a:pt x="332621" y="521693"/>
                    <a:pt x="381134" y="492327"/>
                  </a:cubicBezTo>
                  <a:lnTo>
                    <a:pt x="609734" y="353955"/>
                  </a:lnTo>
                  <a:cubicBezTo>
                    <a:pt x="655350" y="326344"/>
                    <a:pt x="683217" y="276900"/>
                    <a:pt x="683217" y="223579"/>
                  </a:cubicBezTo>
                  <a:lnTo>
                    <a:pt x="683217" y="161924"/>
                  </a:lnTo>
                  <a:lnTo>
                    <a:pt x="664168" y="133350"/>
                  </a:lnTo>
                  <a:lnTo>
                    <a:pt x="454618" y="0"/>
                  </a:lnTo>
                  <a:close/>
                </a:path>
              </a:pathLst>
            </a:custGeom>
            <a:gradFill>
              <a:gsLst>
                <a:gs pos="0">
                  <a:srgbClr val="493474"/>
                </a:gs>
                <a:gs pos="50000">
                  <a:srgbClr val="6A4D97">
                    <a:alpha val="49804"/>
                  </a:srgbClr>
                </a:gs>
                <a:gs pos="100000">
                  <a:srgbClr val="8C66BA">
                    <a:alpha val="0"/>
                  </a:srgbClr>
                </a:gs>
              </a:gsLst>
              <a:lin ang="7493545" scaled="1"/>
            </a:gra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707A1C8-6932-D53C-7D47-5481A9A62C83}"/>
                </a:ext>
              </a:extLst>
            </p:cNvPr>
            <p:cNvSpPr/>
            <p:nvPr/>
          </p:nvSpPr>
          <p:spPr>
            <a:xfrm>
              <a:off x="5943600" y="3009937"/>
              <a:ext cx="533400" cy="552384"/>
            </a:xfrm>
            <a:custGeom>
              <a:avLst/>
              <a:gdLst>
                <a:gd name="connsiteX0" fmla="*/ 459877 w 533400"/>
                <a:gd name="connsiteY0" fmla="*/ 160274 h 552384"/>
                <a:gd name="connsiteX1" fmla="*/ 231277 w 533400"/>
                <a:gd name="connsiteY1" fmla="*/ 21999 h 552384"/>
                <a:gd name="connsiteX2" fmla="*/ 78065 w 533400"/>
                <a:gd name="connsiteY2" fmla="*/ 19358 h 552384"/>
                <a:gd name="connsiteX3" fmla="*/ 73524 w 533400"/>
                <a:gd name="connsiteY3" fmla="*/ 22105 h 552384"/>
                <a:gd name="connsiteX4" fmla="*/ 0 w 533400"/>
                <a:gd name="connsiteY4" fmla="*/ 152506 h 552384"/>
                <a:gd name="connsiteX5" fmla="*/ 0 w 533400"/>
                <a:gd name="connsiteY5" fmla="*/ 333173 h 552384"/>
                <a:gd name="connsiteX6" fmla="*/ 73524 w 533400"/>
                <a:gd name="connsiteY6" fmla="*/ 288701 h 552384"/>
                <a:gd name="connsiteX7" fmla="*/ 231277 w 533400"/>
                <a:gd name="connsiteY7" fmla="*/ 288701 h 552384"/>
                <a:gd name="connsiteX8" fmla="*/ 459877 w 533400"/>
                <a:gd name="connsiteY8" fmla="*/ 426975 h 552384"/>
                <a:gd name="connsiteX9" fmla="*/ 533319 w 533400"/>
                <a:gd name="connsiteY9" fmla="*/ 552384 h 552384"/>
                <a:gd name="connsiteX10" fmla="*/ 533400 w 533400"/>
                <a:gd name="connsiteY10" fmla="*/ 547392 h 552384"/>
                <a:gd name="connsiteX11" fmla="*/ 533400 w 533400"/>
                <a:gd name="connsiteY11" fmla="*/ 290675 h 552384"/>
                <a:gd name="connsiteX12" fmla="*/ 459877 w 533400"/>
                <a:gd name="connsiteY12" fmla="*/ 160274 h 55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552384">
                  <a:moveTo>
                    <a:pt x="459877" y="160274"/>
                  </a:moveTo>
                  <a:lnTo>
                    <a:pt x="231277" y="21999"/>
                  </a:lnTo>
                  <a:cubicBezTo>
                    <a:pt x="184285" y="-6424"/>
                    <a:pt x="125771" y="-7305"/>
                    <a:pt x="78065" y="19358"/>
                  </a:cubicBezTo>
                  <a:lnTo>
                    <a:pt x="73524" y="22105"/>
                  </a:lnTo>
                  <a:cubicBezTo>
                    <a:pt x="27885" y="49711"/>
                    <a:pt x="0" y="99167"/>
                    <a:pt x="0" y="152506"/>
                  </a:cubicBezTo>
                  <a:lnTo>
                    <a:pt x="0" y="333173"/>
                  </a:lnTo>
                  <a:lnTo>
                    <a:pt x="73524" y="288701"/>
                  </a:lnTo>
                  <a:cubicBezTo>
                    <a:pt x="122017" y="259368"/>
                    <a:pt x="182783" y="259368"/>
                    <a:pt x="231277" y="288701"/>
                  </a:cubicBezTo>
                  <a:lnTo>
                    <a:pt x="459877" y="426975"/>
                  </a:lnTo>
                  <a:cubicBezTo>
                    <a:pt x="504088" y="453718"/>
                    <a:pt x="531639" y="500966"/>
                    <a:pt x="533319" y="552384"/>
                  </a:cubicBezTo>
                  <a:cubicBezTo>
                    <a:pt x="533373" y="550724"/>
                    <a:pt x="533400" y="549060"/>
                    <a:pt x="533400" y="547392"/>
                  </a:cubicBezTo>
                  <a:lnTo>
                    <a:pt x="533400" y="290675"/>
                  </a:lnTo>
                  <a:cubicBezTo>
                    <a:pt x="533400" y="237336"/>
                    <a:pt x="505516" y="187880"/>
                    <a:pt x="459877" y="160274"/>
                  </a:cubicBezTo>
                  <a:close/>
                </a:path>
              </a:pathLst>
            </a:custGeom>
            <a:solidFill>
              <a:srgbClr val="50E6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66890CD-E891-9A2F-B604-E7234D5C2EFB}"/>
                </a:ext>
              </a:extLst>
            </p:cNvPr>
            <p:cNvSpPr/>
            <p:nvPr/>
          </p:nvSpPr>
          <p:spPr>
            <a:xfrm>
              <a:off x="5943600" y="3009937"/>
              <a:ext cx="533400" cy="552384"/>
            </a:xfrm>
            <a:custGeom>
              <a:avLst/>
              <a:gdLst>
                <a:gd name="connsiteX0" fmla="*/ 459877 w 533400"/>
                <a:gd name="connsiteY0" fmla="*/ 160274 h 552384"/>
                <a:gd name="connsiteX1" fmla="*/ 231277 w 533400"/>
                <a:gd name="connsiteY1" fmla="*/ 21999 h 552384"/>
                <a:gd name="connsiteX2" fmla="*/ 78065 w 533400"/>
                <a:gd name="connsiteY2" fmla="*/ 19358 h 552384"/>
                <a:gd name="connsiteX3" fmla="*/ 73524 w 533400"/>
                <a:gd name="connsiteY3" fmla="*/ 22105 h 552384"/>
                <a:gd name="connsiteX4" fmla="*/ 0 w 533400"/>
                <a:gd name="connsiteY4" fmla="*/ 152506 h 552384"/>
                <a:gd name="connsiteX5" fmla="*/ 0 w 533400"/>
                <a:gd name="connsiteY5" fmla="*/ 333173 h 552384"/>
                <a:gd name="connsiteX6" fmla="*/ 73524 w 533400"/>
                <a:gd name="connsiteY6" fmla="*/ 288701 h 552384"/>
                <a:gd name="connsiteX7" fmla="*/ 231277 w 533400"/>
                <a:gd name="connsiteY7" fmla="*/ 288701 h 552384"/>
                <a:gd name="connsiteX8" fmla="*/ 459877 w 533400"/>
                <a:gd name="connsiteY8" fmla="*/ 426975 h 552384"/>
                <a:gd name="connsiteX9" fmla="*/ 533319 w 533400"/>
                <a:gd name="connsiteY9" fmla="*/ 552384 h 552384"/>
                <a:gd name="connsiteX10" fmla="*/ 533400 w 533400"/>
                <a:gd name="connsiteY10" fmla="*/ 547392 h 552384"/>
                <a:gd name="connsiteX11" fmla="*/ 533400 w 533400"/>
                <a:gd name="connsiteY11" fmla="*/ 290675 h 552384"/>
                <a:gd name="connsiteX12" fmla="*/ 459877 w 533400"/>
                <a:gd name="connsiteY12" fmla="*/ 160274 h 55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552384">
                  <a:moveTo>
                    <a:pt x="459877" y="160274"/>
                  </a:moveTo>
                  <a:lnTo>
                    <a:pt x="231277" y="21999"/>
                  </a:lnTo>
                  <a:cubicBezTo>
                    <a:pt x="184285" y="-6424"/>
                    <a:pt x="125771" y="-7305"/>
                    <a:pt x="78065" y="19358"/>
                  </a:cubicBezTo>
                  <a:lnTo>
                    <a:pt x="73524" y="22105"/>
                  </a:lnTo>
                  <a:cubicBezTo>
                    <a:pt x="27885" y="49711"/>
                    <a:pt x="0" y="99167"/>
                    <a:pt x="0" y="152506"/>
                  </a:cubicBezTo>
                  <a:lnTo>
                    <a:pt x="0" y="333173"/>
                  </a:lnTo>
                  <a:lnTo>
                    <a:pt x="73524" y="288701"/>
                  </a:lnTo>
                  <a:cubicBezTo>
                    <a:pt x="122017" y="259368"/>
                    <a:pt x="182783" y="259368"/>
                    <a:pt x="231277" y="288701"/>
                  </a:cubicBezTo>
                  <a:lnTo>
                    <a:pt x="459877" y="426975"/>
                  </a:lnTo>
                  <a:cubicBezTo>
                    <a:pt x="504088" y="453718"/>
                    <a:pt x="531639" y="500966"/>
                    <a:pt x="533319" y="552384"/>
                  </a:cubicBezTo>
                  <a:cubicBezTo>
                    <a:pt x="533373" y="550724"/>
                    <a:pt x="533400" y="549060"/>
                    <a:pt x="533400" y="547392"/>
                  </a:cubicBezTo>
                  <a:lnTo>
                    <a:pt x="533400" y="290675"/>
                  </a:lnTo>
                  <a:cubicBezTo>
                    <a:pt x="533400" y="237336"/>
                    <a:pt x="505516" y="187880"/>
                    <a:pt x="459877" y="160274"/>
                  </a:cubicBezTo>
                  <a:close/>
                </a:path>
              </a:pathLst>
            </a:custGeom>
            <a:gradFill>
              <a:gsLst>
                <a:gs pos="0">
                  <a:srgbClr val="2D3F80"/>
                </a:gs>
                <a:gs pos="50000">
                  <a:srgbClr val="3856A6">
                    <a:alpha val="49804"/>
                  </a:srgbClr>
                </a:gs>
                <a:gs pos="100000">
                  <a:srgbClr val="436DCD">
                    <a:alpha val="0"/>
                  </a:srgbClr>
                </a:gs>
              </a:gsLst>
              <a:lin ang="0" scaled="1"/>
            </a:gra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E1BDE38-6E32-358B-B12C-2AF620CF299D}"/>
                </a:ext>
              </a:extLst>
            </p:cNvPr>
            <p:cNvSpPr/>
            <p:nvPr/>
          </p:nvSpPr>
          <p:spPr>
            <a:xfrm>
              <a:off x="5715081" y="3562319"/>
              <a:ext cx="9525" cy="0"/>
            </a:xfrm>
            <a:custGeom>
              <a:avLst/>
              <a:gdLst>
                <a:gd name="connsiteX0" fmla="*/ 0 w 9525"/>
                <a:gd name="connsiteY0" fmla="*/ 0 h 0"/>
                <a:gd name="connsiteX1" fmla="*/ 0 w 9525"/>
                <a:gd name="connsiteY1" fmla="*/ 0 h 0"/>
                <a:gd name="connsiteX2" fmla="*/ 0 w 9525"/>
                <a:gd name="connsiteY2" fmla="*/ 0 h 0"/>
              </a:gdLst>
              <a:ahLst/>
              <a:cxnLst>
                <a:cxn ang="0">
                  <a:pos x="connsiteX0" y="connsiteY0"/>
                </a:cxn>
                <a:cxn ang="0">
                  <a:pos x="connsiteX1" y="connsiteY1"/>
                </a:cxn>
                <a:cxn ang="0">
                  <a:pos x="connsiteX2" y="connsiteY2"/>
                </a:cxn>
              </a:cxnLst>
              <a:rect l="l" t="t" r="r" b="b"/>
              <a:pathLst>
                <a:path w="9525">
                  <a:moveTo>
                    <a:pt x="0" y="0"/>
                  </a:moveTo>
                  <a:cubicBezTo>
                    <a:pt x="0" y="1"/>
                    <a:pt x="0" y="0"/>
                    <a:pt x="0" y="0"/>
                  </a:cubicBezTo>
                  <a:lnTo>
                    <a:pt x="0" y="0"/>
                  </a:lnTo>
                  <a:close/>
                </a:path>
              </a:pathLst>
            </a:custGeom>
            <a:solidFill>
              <a:srgbClr val="50E6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24F6436-C146-1DE4-542B-32C62F78A966}"/>
                </a:ext>
              </a:extLst>
            </p:cNvPr>
            <p:cNvSpPr/>
            <p:nvPr/>
          </p:nvSpPr>
          <p:spPr>
            <a:xfrm>
              <a:off x="5715081" y="3562319"/>
              <a:ext cx="9525" cy="0"/>
            </a:xfrm>
            <a:custGeom>
              <a:avLst/>
              <a:gdLst>
                <a:gd name="connsiteX0" fmla="*/ 0 w 9525"/>
                <a:gd name="connsiteY0" fmla="*/ 0 h 0"/>
                <a:gd name="connsiteX1" fmla="*/ 0 w 9525"/>
                <a:gd name="connsiteY1" fmla="*/ 0 h 0"/>
                <a:gd name="connsiteX2" fmla="*/ 0 w 9525"/>
                <a:gd name="connsiteY2" fmla="*/ 0 h 0"/>
              </a:gdLst>
              <a:ahLst/>
              <a:cxnLst>
                <a:cxn ang="0">
                  <a:pos x="connsiteX0" y="connsiteY0"/>
                </a:cxn>
                <a:cxn ang="0">
                  <a:pos x="connsiteX1" y="connsiteY1"/>
                </a:cxn>
                <a:cxn ang="0">
                  <a:pos x="connsiteX2" y="connsiteY2"/>
                </a:cxn>
              </a:cxnLst>
              <a:rect l="l" t="t" r="r" b="b"/>
              <a:pathLst>
                <a:path w="9525">
                  <a:moveTo>
                    <a:pt x="0" y="0"/>
                  </a:moveTo>
                  <a:cubicBezTo>
                    <a:pt x="0" y="1"/>
                    <a:pt x="0" y="0"/>
                    <a:pt x="0" y="0"/>
                  </a:cubicBezTo>
                  <a:lnTo>
                    <a:pt x="0" y="0"/>
                  </a:lnTo>
                  <a:close/>
                </a:path>
              </a:pathLst>
            </a:custGeom>
            <a:gradFill>
              <a:gsLst>
                <a:gs pos="0">
                  <a:srgbClr val="2D3F80"/>
                </a:gs>
                <a:gs pos="50000">
                  <a:srgbClr val="3856A6">
                    <a:alpha val="49804"/>
                  </a:srgbClr>
                </a:gs>
                <a:gs pos="100000">
                  <a:srgbClr val="436DCD">
                    <a:alpha val="0"/>
                  </a:srgbClr>
                </a:gs>
              </a:gsLst>
              <a:lin ang="0" scaled="1"/>
            </a:gradFill>
            <a:ln w="9525" cap="flat">
              <a:noFill/>
              <a:prstDash val="solid"/>
              <a:miter/>
            </a:ln>
          </p:spPr>
          <p:txBody>
            <a:bodyPr rtlCol="0" anchor="ctr"/>
            <a:lstStyle/>
            <a:p>
              <a:endParaRPr lang="en-US"/>
            </a:p>
          </p:txBody>
        </p:sp>
      </p:grpSp>
      <p:sp>
        <p:nvSpPr>
          <p:cNvPr id="5" name="Rectangle 9">
            <a:extLst>
              <a:ext uri="{FF2B5EF4-FFF2-40B4-BE49-F238E27FC236}">
                <a16:creationId xmlns:a16="http://schemas.microsoft.com/office/drawing/2014/main" id="{3294AF80-9ECE-EEDA-202D-9D4136376FC3}"/>
              </a:ext>
            </a:extLst>
          </p:cNvPr>
          <p:cNvSpPr/>
          <p:nvPr/>
        </p:nvSpPr>
        <p:spPr bwMode="auto">
          <a:xfrm>
            <a:off x="1106202" y="102568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Copilot in Word</a:t>
            </a:r>
          </a:p>
        </p:txBody>
      </p:sp>
    </p:spTree>
    <p:extLst>
      <p:ext uri="{BB962C8B-B14F-4D97-AF65-F5344CB8AC3E}">
        <p14:creationId xmlns:p14="http://schemas.microsoft.com/office/powerpoint/2010/main" val="1370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nodeType="withEffect">
                                  <p:stCondLst>
                                    <p:cond delay="400"/>
                                  </p:stCondLst>
                                  <p:childTnLst>
                                    <p:animMotion origin="layout" path="M 0 1.21433E-6 L 0 0.03551 " pathEditMode="relative" rAng="0" ptsTypes="AA">
                                      <p:cBhvr>
                                        <p:cTn id="9" dur="700" spd="-100000" fill="hold"/>
                                        <p:tgtEl>
                                          <p:spTgt spid="24"/>
                                        </p:tgtEl>
                                        <p:attrNameLst>
                                          <p:attrName>ppt_x</p:attrName>
                                          <p:attrName>ppt_y</p:attrName>
                                        </p:attrNameLst>
                                      </p:cBhvr>
                                      <p:rCtr x="0" y="1770"/>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500"/>
                                  </p:stCondLst>
                                  <p:childTnLst>
                                    <p:animMotion origin="layout" path="M -2.29167E-6 -4.44444E-6 L -2.29167E-6 0.03542 " pathEditMode="relative" rAng="0" ptsTypes="AA">
                                      <p:cBhvr>
                                        <p:cTn id="14" dur="700" spd="-100000" fill="hold"/>
                                        <p:tgtEl>
                                          <p:spTgt spid="9"/>
                                        </p:tgtEl>
                                        <p:attrNameLst>
                                          <p:attrName>ppt_x</p:attrName>
                                          <p:attrName>ppt_y</p:attrName>
                                        </p:attrNameLst>
                                      </p:cBhvr>
                                      <p:rCtr x="0" y="1759"/>
                                    </p:animMotion>
                                  </p:childTnLst>
                                </p:cTn>
                              </p:par>
                            </p:childTnLst>
                          </p:cTn>
                        </p:par>
                        <p:par>
                          <p:cTn id="15" fill="hold">
                            <p:stCondLst>
                              <p:cond delay="1200"/>
                            </p:stCondLst>
                            <p:childTnLst>
                              <p:par>
                                <p:cTn id="16" presetID="1" presetClass="mediacall" presetSubtype="0" fill="hold" nodeType="afterEffect">
                                  <p:stCondLst>
                                    <p:cond delay="0"/>
                                  </p:stCondLst>
                                  <p:childTnLst>
                                    <p:cmd type="call" cmd="playFrom(0.0)">
                                      <p:cBhvr>
                                        <p:cTn id="17" dur="150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par>
              <p:cTn id="18"/>
            </p:par>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9" grpId="0"/>
      <p:bldP spid="9"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7E3B651-F9A3-7ADA-290F-6F142C4A101B}"/>
              </a:ext>
            </a:extLst>
          </p:cNvPr>
          <p:cNvSpPr txBox="1">
            <a:spLocks/>
          </p:cNvSpPr>
          <p:nvPr/>
        </p:nvSpPr>
        <p:spPr>
          <a:xfrm>
            <a:off x="969633" y="2539305"/>
            <a:ext cx="3999932" cy="135421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algn="ctr"/>
            <a:r>
              <a:rPr lang="en-US" altLang="zh-CN"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Azure OpenAI</a:t>
            </a:r>
            <a:r>
              <a:rPr lang="zh-CN" altLang="en-US"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介绍</a:t>
            </a:r>
          </a:p>
        </p:txBody>
      </p:sp>
      <p:pic>
        <p:nvPicPr>
          <p:cNvPr id="2" name="图片 1">
            <a:extLst>
              <a:ext uri="{FF2B5EF4-FFF2-40B4-BE49-F238E27FC236}">
                <a16:creationId xmlns:a16="http://schemas.microsoft.com/office/drawing/2014/main" id="{10E7EDE5-18C9-45A5-EA9C-DA4507FF9612}"/>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179372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DF96C82-F188-489D-2CCE-715412266EF4}"/>
              </a:ext>
              <a:ext uri="{C183D7F6-B498-43B3-948B-1728B52AA6E4}">
                <adec:decorative xmlns:adec="http://schemas.microsoft.com/office/drawing/2017/decorative" val="1"/>
              </a:ext>
            </a:extLst>
          </p:cNvPr>
          <p:cNvGrpSpPr/>
          <p:nvPr/>
        </p:nvGrpSpPr>
        <p:grpSpPr>
          <a:xfrm>
            <a:off x="430726" y="1725385"/>
            <a:ext cx="4585773" cy="4715069"/>
            <a:chOff x="430726" y="1725385"/>
            <a:chExt cx="4585773" cy="4715069"/>
          </a:xfrm>
        </p:grpSpPr>
        <p:sp>
          <p:nvSpPr>
            <p:cNvPr id="32" name="Rectangle: Rounded Corners 31">
              <a:extLst>
                <a:ext uri="{FF2B5EF4-FFF2-40B4-BE49-F238E27FC236}">
                  <a16:creationId xmlns:a16="http://schemas.microsoft.com/office/drawing/2014/main" id="{5EAC959C-5DEC-65C3-68E3-AABC17F4C1BC}"/>
                </a:ext>
              </a:extLst>
            </p:cNvPr>
            <p:cNvSpPr/>
            <p:nvPr/>
          </p:nvSpPr>
          <p:spPr bwMode="auto">
            <a:xfrm>
              <a:off x="430726" y="1725385"/>
              <a:ext cx="4585773" cy="4715069"/>
            </a:xfrm>
            <a:prstGeom prst="roundRect">
              <a:avLst>
                <a:gd name="adj" fmla="val 1769"/>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sp>
          <p:nvSpPr>
            <p:cNvPr id="26" name="Freeform 29">
              <a:extLst>
                <a:ext uri="{FF2B5EF4-FFF2-40B4-BE49-F238E27FC236}">
                  <a16:creationId xmlns:a16="http://schemas.microsoft.com/office/drawing/2014/main" id="{765BBCD7-161D-1A8C-CF2E-6AE16937584B}"/>
                </a:ext>
              </a:extLst>
            </p:cNvPr>
            <p:cNvSpPr/>
            <p:nvPr/>
          </p:nvSpPr>
          <p:spPr bwMode="auto">
            <a:xfrm rot="10800000">
              <a:off x="435355" y="6386216"/>
              <a:ext cx="4581144"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80" y="0"/>
                    <a:pt x="3298418" y="6823"/>
                    <a:pt x="3309449" y="17853"/>
                  </a:cubicBezTo>
                  <a:close/>
                </a:path>
              </a:pathLst>
            </a:custGeom>
            <a:gradFill flip="none" rotWithShape="1">
              <a:gsLst>
                <a:gs pos="64000">
                  <a:srgbClr val="F3484C"/>
                </a:gs>
                <a:gs pos="100000">
                  <a:srgbClr val="FD90E1"/>
                </a:gs>
                <a:gs pos="12000">
                  <a:srgbClr val="FFA63B"/>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65CAF9AE-EE3B-76A0-DB3E-A540EADFE4F5}"/>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16919" t="4793" r="55136" b="5416"/>
          <a:stretch/>
        </p:blipFill>
        <p:spPr>
          <a:xfrm>
            <a:off x="7347856" y="0"/>
            <a:ext cx="4844143" cy="6858000"/>
          </a:xfrm>
          <a:prstGeom prst="rect">
            <a:avLst/>
          </a:prstGeom>
        </p:spPr>
      </p:pic>
      <p:sp>
        <p:nvSpPr>
          <p:cNvPr id="4" name="Rectangle 3">
            <a:extLst>
              <a:ext uri="{FF2B5EF4-FFF2-40B4-BE49-F238E27FC236}">
                <a16:creationId xmlns:a16="http://schemas.microsoft.com/office/drawing/2014/main" id="{ADAD1F7E-9E5E-D32A-066D-76976002447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F7DE317-0C50-B30B-5B08-F0325BC55F76}"/>
              </a:ext>
            </a:extLst>
          </p:cNvPr>
          <p:cNvSpPr/>
          <p:nvPr/>
        </p:nvSpPr>
        <p:spPr>
          <a:xfrm>
            <a:off x="729051" y="2015185"/>
            <a:ext cx="4128699" cy="3693319"/>
          </a:xfrm>
          <a:prstGeom prst="rect">
            <a:avLst/>
          </a:prstGeom>
          <a:noFill/>
        </p:spPr>
        <p:txBody>
          <a:bodyPr wrap="square" lIns="0" tIns="45720" rIns="91440" bIns="45720" anchor="t">
            <a:spAutoFit/>
          </a:bodyPr>
          <a:lstStyle/>
          <a:p>
            <a:pPr fontAlgn="base"/>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帮助您实现从</a:t>
            </a:r>
            <a:r>
              <a:rPr lang="en-US" altLang="zh-CN" dirty="0">
                <a:latin typeface="Segoe UI Semibold" panose="020B0702040204020203" pitchFamily="34" charset="0"/>
                <a:cs typeface="Segoe UI Semibold" panose="020B0702040204020203" pitchFamily="34" charset="0"/>
              </a:rPr>
              <a:t>idea</a:t>
            </a:r>
            <a:r>
              <a:rPr lang="zh-CN" altLang="en-US" dirty="0">
                <a:latin typeface="Segoe UI Semibold" panose="020B0702040204020203" pitchFamily="34" charset="0"/>
                <a:cs typeface="Segoe UI Semibold" panose="020B0702040204020203" pitchFamily="34" charset="0"/>
              </a:rPr>
              <a:t>到</a:t>
            </a:r>
            <a:r>
              <a:rPr lang="en-US" altLang="zh-CN" dirty="0">
                <a:latin typeface="Segoe UI Semibold" panose="020B0702040204020203" pitchFamily="34" charset="0"/>
                <a:cs typeface="Segoe UI Semibold" panose="020B0702040204020203" pitchFamily="34" charset="0"/>
              </a:rPr>
              <a:t>PPT</a:t>
            </a:r>
            <a:r>
              <a:rPr lang="zh-CN" altLang="en-US" dirty="0">
                <a:latin typeface="Segoe UI Semibold" panose="020B0702040204020203" pitchFamily="34" charset="0"/>
                <a:cs typeface="Segoe UI Semibold" panose="020B0702040204020203" pitchFamily="34" charset="0"/>
              </a:rPr>
              <a:t>的秒级转换</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您可以询问 </a:t>
            </a:r>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创建五张幻灯片的演示文稿基于给定的</a:t>
            </a:r>
            <a:r>
              <a:rPr lang="en-US" altLang="zh-CN" dirty="0">
                <a:latin typeface="Segoe UI Semibold" panose="020B0702040204020203" pitchFamily="34" charset="0"/>
                <a:cs typeface="Segoe UI Semibold" panose="020B0702040204020203" pitchFamily="34" charset="0"/>
              </a:rPr>
              <a:t>Word </a:t>
            </a:r>
            <a:r>
              <a:rPr lang="zh-CN" altLang="en-US" dirty="0">
                <a:latin typeface="Segoe UI Semibold" panose="020B0702040204020203" pitchFamily="34" charset="0"/>
                <a:cs typeface="Segoe UI Semibold" panose="020B0702040204020203" pitchFamily="34" charset="0"/>
              </a:rPr>
              <a:t>文档，并包含相关的照片</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将此演示文稿合并为三张幻灯片摘要</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将这三个项目符号重新格式化为</a:t>
            </a:r>
            <a:br>
              <a:rPr lang="zh-CN" altLang="en-US" dirty="0">
                <a:latin typeface="Segoe UI Semibold" panose="020B0702040204020203" pitchFamily="34" charset="0"/>
                <a:cs typeface="Segoe UI Semibold" panose="020B0702040204020203" pitchFamily="34" charset="0"/>
              </a:rPr>
            </a:br>
            <a:r>
              <a:rPr lang="zh-CN" altLang="en-US" dirty="0">
                <a:latin typeface="Segoe UI Semibold" panose="020B0702040204020203" pitchFamily="34" charset="0"/>
                <a:cs typeface="Segoe UI Semibold" panose="020B0702040204020203" pitchFamily="34" charset="0"/>
              </a:rPr>
              <a:t>三列，每列都有一张图片。
</a:t>
            </a:r>
            <a:endParaRPr lang="en-US" sz="1600" b="0" i="0" dirty="0">
              <a:effectLst/>
              <a:latin typeface="Segoe UI" panose="020B0502040204020203" pitchFamily="34" charset="0"/>
            </a:endParaRPr>
          </a:p>
        </p:txBody>
      </p:sp>
      <p:pic>
        <p:nvPicPr>
          <p:cNvPr id="3" name="Picture 2" descr="Graphical user interface, application, PowerPoint">
            <a:extLst>
              <a:ext uri="{FF2B5EF4-FFF2-40B4-BE49-F238E27FC236}">
                <a16:creationId xmlns:a16="http://schemas.microsoft.com/office/drawing/2014/main" id="{AC8E5D62-19AF-BE5D-E0BE-C0D57166B1A1}"/>
              </a:ext>
            </a:extLst>
          </p:cNvPr>
          <p:cNvPicPr>
            <a:picLocks noChangeAspect="1"/>
          </p:cNvPicPr>
          <p:nvPr/>
        </p:nvPicPr>
        <p:blipFill rotWithShape="1">
          <a:blip r:embed="rId5">
            <a:extLst>
              <a:ext uri="{28A0092B-C50C-407E-A947-70E740481C1C}">
                <a14:useLocalDpi xmlns:a14="http://schemas.microsoft.com/office/drawing/2010/main" val="0"/>
              </a:ext>
            </a:extLst>
          </a:blip>
          <a:srcRect l="2495" t="2495" r="2495" b="3236"/>
          <a:stretch/>
        </p:blipFill>
        <p:spPr>
          <a:xfrm>
            <a:off x="5299077" y="1725384"/>
            <a:ext cx="6598006" cy="3682431"/>
          </a:xfrm>
          <a:prstGeom prst="roundRect">
            <a:avLst>
              <a:gd name="adj" fmla="val 3094"/>
            </a:avLst>
          </a:prstGeom>
          <a:ln w="25400">
            <a:solidFill>
              <a:schemeClr val="bg1"/>
            </a:solidFill>
          </a:ln>
          <a:effectLst>
            <a:outerShdw blurRad="411555" dist="135058" dir="2280000" algn="ctr" rotWithShape="0">
              <a:prstClr val="black">
                <a:alpha val="20000"/>
              </a:prstClr>
            </a:outerShdw>
          </a:effectLst>
        </p:spPr>
      </p:pic>
      <p:pic>
        <p:nvPicPr>
          <p:cNvPr id="19" name="Graphic 18">
            <a:extLst>
              <a:ext uri="{FF2B5EF4-FFF2-40B4-BE49-F238E27FC236}">
                <a16:creationId xmlns:a16="http://schemas.microsoft.com/office/drawing/2014/main" id="{2E6663D1-847E-2C35-699A-D88C9E651B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26" y="994094"/>
            <a:ext cx="475718" cy="475718"/>
          </a:xfrm>
          <a:prstGeom prst="rect">
            <a:avLst/>
          </a:prstGeom>
        </p:spPr>
      </p:pic>
      <p:sp>
        <p:nvSpPr>
          <p:cNvPr id="5" name="Rectangle 9">
            <a:extLst>
              <a:ext uri="{FF2B5EF4-FFF2-40B4-BE49-F238E27FC236}">
                <a16:creationId xmlns:a16="http://schemas.microsoft.com/office/drawing/2014/main" id="{962544CF-783F-6417-A7AA-F578FBF3D8AF}"/>
              </a:ext>
            </a:extLst>
          </p:cNvPr>
          <p:cNvSpPr/>
          <p:nvPr/>
        </p:nvSpPr>
        <p:spPr bwMode="auto">
          <a:xfrm>
            <a:off x="1126631" y="1006987"/>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Copilot in PowerPoint</a:t>
            </a:r>
          </a:p>
        </p:txBody>
      </p:sp>
    </p:spTree>
    <p:extLst>
      <p:ext uri="{BB962C8B-B14F-4D97-AF65-F5344CB8AC3E}">
        <p14:creationId xmlns:p14="http://schemas.microsoft.com/office/powerpoint/2010/main" val="32203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nodeType="withEffect">
                                  <p:stCondLst>
                                    <p:cond delay="400"/>
                                  </p:stCondLst>
                                  <p:childTnLst>
                                    <p:animMotion origin="layout" path="M 0 1.21433E-6 L 0 0.03551 " pathEditMode="relative" rAng="0" ptsTypes="AA">
                                      <p:cBhvr>
                                        <p:cTn id="9" dur="700" spd="-100000" fill="hold"/>
                                        <p:tgtEl>
                                          <p:spTgt spid="21"/>
                                        </p:tgtEl>
                                        <p:attrNameLst>
                                          <p:attrName>ppt_x</p:attrName>
                                          <p:attrName>ppt_y</p:attrName>
                                        </p:attrNameLst>
                                      </p:cBhvr>
                                      <p:rCtr x="0" y="1770"/>
                                    </p:animMotion>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500"/>
                                  </p:stCondLst>
                                  <p:childTnLst>
                                    <p:animMotion origin="layout" path="M -2.29167E-6 -4.44444E-6 L -2.291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500"/>
                                  </p:stCondLst>
                                  <p:childTnLst>
                                    <p:animMotion origin="layout" path="M -2.29167E-6 -4.44444E-6 L -2.29167E-6 0.03542 " pathEditMode="relative" rAng="0" ptsTypes="AA">
                                      <p:cBhvr>
                                        <p:cTn id="1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par>
              <p:cTn id="20"/>
            </p:par>
          </p:childTnLst>
        </p:cTn>
      </p:par>
    </p:tnLst>
    <p:bldLst>
      <p:bldP spid="15" grpId="0"/>
      <p:bldP spid="15"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465889A-550C-9732-DC02-510B8CBDC16C}"/>
              </a:ext>
              <a:ext uri="{C183D7F6-B498-43B3-948B-1728B52AA6E4}">
                <adec:decorative xmlns:adec="http://schemas.microsoft.com/office/drawing/2017/decorative" val="1"/>
              </a:ext>
            </a:extLst>
          </p:cNvPr>
          <p:cNvGrpSpPr/>
          <p:nvPr/>
        </p:nvGrpSpPr>
        <p:grpSpPr>
          <a:xfrm>
            <a:off x="430726" y="1725385"/>
            <a:ext cx="4585773" cy="4715069"/>
            <a:chOff x="430726" y="1725385"/>
            <a:chExt cx="4585773" cy="4715069"/>
          </a:xfrm>
        </p:grpSpPr>
        <p:sp>
          <p:nvSpPr>
            <p:cNvPr id="3" name="Rectangle: Rounded Corners 2">
              <a:extLst>
                <a:ext uri="{FF2B5EF4-FFF2-40B4-BE49-F238E27FC236}">
                  <a16:creationId xmlns:a16="http://schemas.microsoft.com/office/drawing/2014/main" id="{43F36AB0-899D-3523-E659-E35BD673CB9C}"/>
                </a:ext>
              </a:extLst>
            </p:cNvPr>
            <p:cNvSpPr/>
            <p:nvPr/>
          </p:nvSpPr>
          <p:spPr bwMode="auto">
            <a:xfrm>
              <a:off x="430726" y="1725385"/>
              <a:ext cx="4585773" cy="4715069"/>
            </a:xfrm>
            <a:prstGeom prst="roundRect">
              <a:avLst>
                <a:gd name="adj" fmla="val 1769"/>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sp>
          <p:nvSpPr>
            <p:cNvPr id="12" name="Freeform 29">
              <a:extLst>
                <a:ext uri="{FF2B5EF4-FFF2-40B4-BE49-F238E27FC236}">
                  <a16:creationId xmlns:a16="http://schemas.microsoft.com/office/drawing/2014/main" id="{690CA8F9-47D0-7D90-15D6-5C2F096F5F52}"/>
                </a:ext>
              </a:extLst>
            </p:cNvPr>
            <p:cNvSpPr/>
            <p:nvPr/>
          </p:nvSpPr>
          <p:spPr bwMode="auto">
            <a:xfrm rot="10800000">
              <a:off x="435355" y="6386216"/>
              <a:ext cx="4581144"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80" y="0"/>
                    <a:pt x="3298418" y="6823"/>
                    <a:pt x="3309449" y="17853"/>
                  </a:cubicBezTo>
                  <a:close/>
                </a:path>
              </a:pathLst>
            </a:custGeom>
            <a:gradFill flip="none" rotWithShape="1">
              <a:gsLst>
                <a:gs pos="48000">
                  <a:srgbClr val="03C5AE"/>
                </a:gs>
                <a:gs pos="96000">
                  <a:srgbClr val="007E39"/>
                </a:gs>
                <a:gs pos="0">
                  <a:srgbClr val="CFEC88"/>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pic>
        <p:nvPicPr>
          <p:cNvPr id="4" name="Picture 3">
            <a:extLst>
              <a:ext uri="{FF2B5EF4-FFF2-40B4-BE49-F238E27FC236}">
                <a16:creationId xmlns:a16="http://schemas.microsoft.com/office/drawing/2014/main" id="{81DA3A69-0D50-A036-6DE5-C83B8F651A58}"/>
              </a:ext>
              <a:ext uri="{C183D7F6-B498-43B3-948B-1728B52AA6E4}">
                <adec:decorative xmlns:adec="http://schemas.microsoft.com/office/drawing/2017/decorative" val="1"/>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Layer>
                </a14:imgProps>
              </a:ext>
            </a:extLst>
          </a:blip>
          <a:srcRect l="16919" t="4793" r="55136" b="5416"/>
          <a:stretch/>
        </p:blipFill>
        <p:spPr>
          <a:xfrm>
            <a:off x="7347856" y="0"/>
            <a:ext cx="4844143" cy="6858000"/>
          </a:xfrm>
          <a:prstGeom prst="rect">
            <a:avLst/>
          </a:prstGeom>
        </p:spPr>
      </p:pic>
      <p:sp>
        <p:nvSpPr>
          <p:cNvPr id="7" name="Rectangle 6">
            <a:extLst>
              <a:ext uri="{FF2B5EF4-FFF2-40B4-BE49-F238E27FC236}">
                <a16:creationId xmlns:a16="http://schemas.microsoft.com/office/drawing/2014/main" id="{658D3B34-03DA-43E6-E5CE-00EAD64D27C0}"/>
              </a:ext>
              <a:ext uri="{C183D7F6-B498-43B3-948B-1728B52AA6E4}">
                <adec:decorative xmlns:adec="http://schemas.microsoft.com/office/drawing/2017/decorative" val="1"/>
              </a:ext>
            </a:extLst>
          </p:cNvPr>
          <p:cNvSpPr/>
          <p:nvPr/>
        </p:nvSpPr>
        <p:spPr bwMode="auto">
          <a:xfrm>
            <a:off x="6892376" y="-14224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pic>
        <p:nvPicPr>
          <p:cNvPr id="2" name="M365_Excel_Analyze_031023" descr="Copilot in Excel GIF">
            <a:hlinkClick r:id="" action="ppaction://media"/>
            <a:extLst>
              <a:ext uri="{FF2B5EF4-FFF2-40B4-BE49-F238E27FC236}">
                <a16:creationId xmlns:a16="http://schemas.microsoft.com/office/drawing/2014/main" id="{A3FF7371-577B-1226-6883-EDD3D520008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119" t="3417" r="1100" b="1483"/>
          <a:stretch/>
        </p:blipFill>
        <p:spPr>
          <a:xfrm>
            <a:off x="5299076" y="1725385"/>
            <a:ext cx="6598006" cy="3609672"/>
          </a:xfrm>
          <a:prstGeom prst="roundRect">
            <a:avLst>
              <a:gd name="adj" fmla="val 3094"/>
            </a:avLst>
          </a:prstGeom>
          <a:ln w="25400">
            <a:solidFill>
              <a:schemeClr val="bg1"/>
            </a:solidFill>
          </a:ln>
          <a:effectLst>
            <a:outerShdw blurRad="411555" dist="135058" dir="2280000" algn="ctr" rotWithShape="0">
              <a:prstClr val="black">
                <a:alpha val="20000"/>
              </a:prstClr>
            </a:outerShdw>
          </a:effectLst>
        </p:spPr>
      </p:pic>
      <p:sp>
        <p:nvSpPr>
          <p:cNvPr id="9" name="Rectangle 8">
            <a:extLst>
              <a:ext uri="{FF2B5EF4-FFF2-40B4-BE49-F238E27FC236}">
                <a16:creationId xmlns:a16="http://schemas.microsoft.com/office/drawing/2014/main" id="{E66A1BF5-EA33-466D-C999-388DBA416AC0}"/>
              </a:ext>
            </a:extLst>
          </p:cNvPr>
          <p:cNvSpPr/>
          <p:nvPr/>
        </p:nvSpPr>
        <p:spPr>
          <a:xfrm>
            <a:off x="729051" y="2015185"/>
            <a:ext cx="4128699" cy="3693319"/>
          </a:xfrm>
          <a:prstGeom prst="rect">
            <a:avLst/>
          </a:prstGeom>
          <a:noFill/>
        </p:spPr>
        <p:txBody>
          <a:bodyPr wrap="square" lIns="0" tIns="45720" rIns="91440" bIns="45720" anchor="t">
            <a:spAutoFit/>
          </a:bodyPr>
          <a:lstStyle/>
          <a:p>
            <a:pPr fontAlgn="base"/>
            <a:r>
              <a:rPr lang="en-US" altLang="zh-CN" dirty="0">
                <a:latin typeface="Segoe UI Semibold" panose="020B0702040204020203" pitchFamily="34" charset="0"/>
                <a:cs typeface="Segoe UI Semibold" panose="020B0702040204020203" pitchFamily="34" charset="0"/>
              </a:rPr>
              <a:t>Copilot </a:t>
            </a:r>
            <a:r>
              <a:rPr lang="zh-CN" altLang="en-US" dirty="0">
                <a:latin typeface="Segoe UI Semibold" panose="020B0702040204020203" pitchFamily="34" charset="0"/>
                <a:cs typeface="Segoe UI Semibold" panose="020B0702040204020203" pitchFamily="34" charset="0"/>
              </a:rPr>
              <a:t>与您并肩工作，帮助分析和探索您的数据</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您可以询问 </a:t>
            </a:r>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按类型和渠道细分销售，插入表格</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预测 </a:t>
            </a:r>
            <a:r>
              <a:rPr lang="en-US" altLang="zh-CN" dirty="0">
                <a:latin typeface="Segoe UI Semibold" panose="020B0702040204020203" pitchFamily="34" charset="0"/>
                <a:cs typeface="Segoe UI Semibold" panose="020B0702040204020203" pitchFamily="34" charset="0"/>
              </a:rPr>
              <a:t>[variable] </a:t>
            </a:r>
            <a:r>
              <a:rPr lang="zh-CN" altLang="en-US" dirty="0">
                <a:latin typeface="Segoe UI Semibold" panose="020B0702040204020203" pitchFamily="34" charset="0"/>
                <a:cs typeface="Segoe UI Semibold" panose="020B0702040204020203" pitchFamily="34" charset="0"/>
              </a:rPr>
              <a:t>的影响并生成图表以帮助可视化</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模拟 </a:t>
            </a:r>
            <a:r>
              <a:rPr lang="en-US" altLang="zh-CN" dirty="0">
                <a:latin typeface="Segoe UI Semibold" panose="020B0702040204020203" pitchFamily="34" charset="0"/>
                <a:cs typeface="Segoe UI Semibold" panose="020B0702040204020203" pitchFamily="34" charset="0"/>
              </a:rPr>
              <a:t>[variable] </a:t>
            </a:r>
            <a:r>
              <a:rPr lang="zh-CN" altLang="en-US" dirty="0">
                <a:latin typeface="Segoe UI Semibold" panose="020B0702040204020203" pitchFamily="34" charset="0"/>
                <a:cs typeface="Segoe UI Semibold" panose="020B0702040204020203" pitchFamily="34" charset="0"/>
              </a:rPr>
              <a:t>增长率的变化将如何影响我的毛利率
</a:t>
            </a:r>
            <a:endParaRPr lang="en-US" sz="1600" b="0" i="0" dirty="0">
              <a:effectLst/>
              <a:latin typeface="Segoe UI" panose="020B0502040204020203" pitchFamily="34" charset="0"/>
            </a:endParaRPr>
          </a:p>
        </p:txBody>
      </p:sp>
      <p:pic>
        <p:nvPicPr>
          <p:cNvPr id="16" name="Graphic 15">
            <a:extLst>
              <a:ext uri="{FF2B5EF4-FFF2-40B4-BE49-F238E27FC236}">
                <a16:creationId xmlns:a16="http://schemas.microsoft.com/office/drawing/2014/main" id="{AD80972B-1D2B-E6B6-EF5D-B7A1CCB60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726" y="994094"/>
            <a:ext cx="475718" cy="475718"/>
          </a:xfrm>
          <a:prstGeom prst="rect">
            <a:avLst/>
          </a:prstGeom>
        </p:spPr>
      </p:pic>
      <p:sp>
        <p:nvSpPr>
          <p:cNvPr id="5" name="Rectangle 9">
            <a:extLst>
              <a:ext uri="{FF2B5EF4-FFF2-40B4-BE49-F238E27FC236}">
                <a16:creationId xmlns:a16="http://schemas.microsoft.com/office/drawing/2014/main" id="{CAEB9C67-4E63-A0B5-C405-A91686AF61A2}"/>
              </a:ext>
            </a:extLst>
          </p:cNvPr>
          <p:cNvSpPr/>
          <p:nvPr/>
        </p:nvSpPr>
        <p:spPr bwMode="auto">
          <a:xfrm>
            <a:off x="1219121" y="102661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Copilot in Excel</a:t>
            </a:r>
          </a:p>
        </p:txBody>
      </p:sp>
    </p:spTree>
    <p:extLst>
      <p:ext uri="{BB962C8B-B14F-4D97-AF65-F5344CB8AC3E}">
        <p14:creationId xmlns:p14="http://schemas.microsoft.com/office/powerpoint/2010/main" val="185490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400"/>
                                  </p:stCondLst>
                                  <p:childTnLst>
                                    <p:animMotion origin="layout" path="M 0 1.21433E-6 L 0 0.03551 " pathEditMode="relative" rAng="0" ptsTypes="AA">
                                      <p:cBhvr>
                                        <p:cTn id="9" dur="700" spd="-100000" fill="hold"/>
                                        <p:tgtEl>
                                          <p:spTgt spid="14"/>
                                        </p:tgtEl>
                                        <p:attrNameLst>
                                          <p:attrName>ppt_x</p:attrName>
                                          <p:attrName>ppt_y</p:attrName>
                                        </p:attrNameLst>
                                      </p:cBhvr>
                                      <p:rCtr x="0" y="1770"/>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500"/>
                                  </p:stCondLst>
                                  <p:childTnLst>
                                    <p:animMotion origin="layout" path="M -2.29167E-6 -4.44444E-6 L -2.29167E-6 0.03542 " pathEditMode="relative" rAng="0" ptsTypes="AA">
                                      <p:cBhvr>
                                        <p:cTn id="14" dur="700" spd="-100000" fill="hold"/>
                                        <p:tgtEl>
                                          <p:spTgt spid="9"/>
                                        </p:tgtEl>
                                        <p:attrNameLst>
                                          <p:attrName>ppt_x</p:attrName>
                                          <p:attrName>ppt_y</p:attrName>
                                        </p:attrNameLst>
                                      </p:cBhvr>
                                      <p:rCtr x="0" y="1759"/>
                                    </p:animMotion>
                                  </p:childTnLst>
                                </p:cTn>
                              </p:par>
                            </p:childTnLst>
                          </p:cTn>
                        </p:par>
                        <p:par>
                          <p:cTn id="15" fill="hold">
                            <p:stCondLst>
                              <p:cond delay="1200"/>
                            </p:stCondLst>
                            <p:childTnLst>
                              <p:par>
                                <p:cTn id="16" presetID="1" presetClass="mediacall" presetSubtype="0" fill="hold" nodeType="afterEffect">
                                  <p:stCondLst>
                                    <p:cond delay="0"/>
                                  </p:stCondLst>
                                  <p:childTnLst>
                                    <p:cmd type="call" cmd="playFrom(0.0)">
                                      <p:cBhvr>
                                        <p:cTn id="17" dur="110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par>
              <p:cTn id="18"/>
            </p:par>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P spid="9"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118CB1-8241-8B26-B01C-52A75E4752D5}"/>
              </a:ext>
            </a:extLst>
          </p:cNvPr>
          <p:cNvSpPr>
            <a:spLocks noGrp="1"/>
          </p:cNvSpPr>
          <p:nvPr>
            <p:ph type="body" sz="quarter" idx="11"/>
          </p:nvPr>
        </p:nvSpPr>
        <p:spPr>
          <a:xfrm>
            <a:off x="2442834" y="495305"/>
            <a:ext cx="4275284" cy="846386"/>
          </a:xfrm>
        </p:spPr>
        <p:txBody>
          <a:bodyPr/>
          <a:lstStyle/>
          <a:p>
            <a:r>
              <a:rPr lang="zh-CN" altLang="en-US" dirty="0"/>
              <a:t>个性化电子邮件建议
</a:t>
            </a:r>
            <a:endParaRPr lang="en-US" dirty="0"/>
          </a:p>
        </p:txBody>
      </p:sp>
      <p:pic>
        <p:nvPicPr>
          <p:cNvPr id="7" name="viva-email-openai">
            <a:hlinkClick r:id="" action="ppaction://media"/>
            <a:extLst>
              <a:ext uri="{FF2B5EF4-FFF2-40B4-BE49-F238E27FC236}">
                <a16:creationId xmlns:a16="http://schemas.microsoft.com/office/drawing/2014/main" id="{C90595A1-CFB9-EFA5-64AF-A11592C901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5428" y="1464802"/>
            <a:ext cx="9125381" cy="5133027"/>
          </a:xfrm>
          <a:prstGeom prst="rect">
            <a:avLst/>
          </a:prstGeom>
        </p:spPr>
      </p:pic>
      <p:sp>
        <p:nvSpPr>
          <p:cNvPr id="4" name="Rectangle 9">
            <a:extLst>
              <a:ext uri="{FF2B5EF4-FFF2-40B4-BE49-F238E27FC236}">
                <a16:creationId xmlns:a16="http://schemas.microsoft.com/office/drawing/2014/main" id="{A80DC961-5F60-B115-EA1B-1910A16A4204}"/>
              </a:ext>
            </a:extLst>
          </p:cNvPr>
          <p:cNvSpPr/>
          <p:nvPr/>
        </p:nvSpPr>
        <p:spPr bwMode="auto">
          <a:xfrm>
            <a:off x="550443" y="426435"/>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Viva Sales</a:t>
            </a:r>
          </a:p>
        </p:txBody>
      </p:sp>
    </p:spTree>
    <p:extLst>
      <p:ext uri="{BB962C8B-B14F-4D97-AF65-F5344CB8AC3E}">
        <p14:creationId xmlns:p14="http://schemas.microsoft.com/office/powerpoint/2010/main" val="1071471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1CFDB6-ABDF-47F5-8932-8E0405511EF7}"/>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6049091" y="1479190"/>
            <a:ext cx="5513773" cy="3992920"/>
          </a:xfrm>
          <a:prstGeom prst="rect">
            <a:avLst/>
          </a:prstGeom>
        </p:spPr>
      </p:pic>
      <p:sp>
        <p:nvSpPr>
          <p:cNvPr id="3" name="Text Placeholder 2">
            <a:extLst>
              <a:ext uri="{FF2B5EF4-FFF2-40B4-BE49-F238E27FC236}">
                <a16:creationId xmlns:a16="http://schemas.microsoft.com/office/drawing/2014/main" id="{04631F63-CE47-659A-FDEA-28E069563E40}"/>
              </a:ext>
            </a:extLst>
          </p:cNvPr>
          <p:cNvSpPr>
            <a:spLocks noGrp="1"/>
          </p:cNvSpPr>
          <p:nvPr>
            <p:ph type="body" sz="quarter" idx="11"/>
          </p:nvPr>
        </p:nvSpPr>
        <p:spPr>
          <a:xfrm>
            <a:off x="1571783" y="3429000"/>
            <a:ext cx="4043371" cy="307777"/>
          </a:xfrm>
        </p:spPr>
        <p:txBody>
          <a:bodyPr/>
          <a:lstStyle/>
          <a:p>
            <a:r>
              <a:rPr lang="zh-CN" altLang="en-US" dirty="0"/>
              <a:t>你的专属</a:t>
            </a:r>
            <a:r>
              <a:rPr lang="en-US" altLang="zh-CN" dirty="0"/>
              <a:t>AI</a:t>
            </a:r>
            <a:r>
              <a:rPr lang="zh-CN" altLang="en-US" dirty="0"/>
              <a:t>程序员</a:t>
            </a:r>
            <a:endParaRPr lang="en-US" dirty="0"/>
          </a:p>
        </p:txBody>
      </p:sp>
      <p:pic>
        <p:nvPicPr>
          <p:cNvPr id="5124" name="Picture 4" descr="Join the GitHub Copilot waitlist · GitHub">
            <a:extLst>
              <a:ext uri="{FF2B5EF4-FFF2-40B4-BE49-F238E27FC236}">
                <a16:creationId xmlns:a16="http://schemas.microsoft.com/office/drawing/2014/main" id="{AB8624C0-3E3E-EA42-ADF1-FF1090A58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022" y="508001"/>
            <a:ext cx="1026761" cy="10267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960C09D-97EE-470A-B146-B6B9CE491A9E}"/>
              </a:ext>
              <a:ext uri="{C183D7F6-B498-43B3-948B-1728B52AA6E4}">
                <adec:decorative xmlns:adec="http://schemas.microsoft.com/office/drawing/2017/decorative" val="1"/>
              </a:ext>
            </a:extLst>
          </p:cNvPr>
          <p:cNvSpPr/>
          <p:nvPr/>
        </p:nvSpPr>
        <p:spPr bwMode="auto">
          <a:xfrm flipV="1">
            <a:off x="6167923" y="4768848"/>
            <a:ext cx="5277337" cy="466726"/>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7AB802D-9E46-B34D-9C6B-CBBC89256D26}"/>
              </a:ext>
              <a:ext uri="{C183D7F6-B498-43B3-948B-1728B52AA6E4}">
                <adec:decorative xmlns:adec="http://schemas.microsoft.com/office/drawing/2017/decorative" val="1"/>
              </a:ext>
            </a:extLst>
          </p:cNvPr>
          <p:cNvPicPr>
            <a:picLocks noChangeAspect="1"/>
          </p:cNvPicPr>
          <p:nvPr/>
        </p:nvPicPr>
        <p:blipFill rotWithShape="1">
          <a:blip r:embed="rId5"/>
          <a:srcRect l="2953" t="1153" r="1820" b="502"/>
          <a:stretch/>
        </p:blipFill>
        <p:spPr>
          <a:xfrm>
            <a:off x="6167923" y="1718854"/>
            <a:ext cx="5277336" cy="3065770"/>
          </a:xfrm>
          <a:prstGeom prst="rect">
            <a:avLst/>
          </a:prstGeom>
          <a:noFill/>
          <a:ln w="12700">
            <a:noFill/>
            <a:miter lim="800000"/>
            <a:headEnd type="none" w="med" len="med"/>
            <a:tailEnd type="none" w="med" len="med"/>
          </a:ln>
          <a:effectLst/>
        </p:spPr>
      </p:pic>
      <p:sp>
        <p:nvSpPr>
          <p:cNvPr id="5" name="Rectangle 9">
            <a:extLst>
              <a:ext uri="{FF2B5EF4-FFF2-40B4-BE49-F238E27FC236}">
                <a16:creationId xmlns:a16="http://schemas.microsoft.com/office/drawing/2014/main" id="{BFDD1F69-606E-5785-EE63-D56BCC50261D}"/>
              </a:ext>
            </a:extLst>
          </p:cNvPr>
          <p:cNvSpPr/>
          <p:nvPr/>
        </p:nvSpPr>
        <p:spPr bwMode="auto">
          <a:xfrm>
            <a:off x="1767761" y="824706"/>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GitHub Copilot</a:t>
            </a:r>
          </a:p>
        </p:txBody>
      </p:sp>
    </p:spTree>
    <p:extLst>
      <p:ext uri="{BB962C8B-B14F-4D97-AF65-F5344CB8AC3E}">
        <p14:creationId xmlns:p14="http://schemas.microsoft.com/office/powerpoint/2010/main" val="2939584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4.375E-6 -4.07407E-6 L 4.375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95833E-6 2.59259E-6 L 3.95833E-6 0.01805 " pathEditMode="relative" rAng="0" ptsTypes="AA">
                                      <p:cBhvr>
                                        <p:cTn id="14" dur="500" spd="-100000" fill="hold"/>
                                        <p:tgtEl>
                                          <p:spTgt spid="12"/>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3.95833E-6 2.59259E-6 L 3.95833E-6 0.01805 " pathEditMode="relative" rAng="0" ptsTypes="AA">
                                      <p:cBhvr>
                                        <p:cTn id="19" dur="500" spd="-100000" fill="hold"/>
                                        <p:tgtEl>
                                          <p:spTgt spid="1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64D5E-FFD1-413F-9404-269E66ACE13B}"/>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sp>
        <p:nvSpPr>
          <p:cNvPr id="3" name="Text Placeholder 2">
            <a:extLst>
              <a:ext uri="{FF2B5EF4-FFF2-40B4-BE49-F238E27FC236}">
                <a16:creationId xmlns:a16="http://schemas.microsoft.com/office/drawing/2014/main" id="{4A1C6150-4644-C658-ED15-22B10CE1A0EA}"/>
              </a:ext>
            </a:extLst>
          </p:cNvPr>
          <p:cNvSpPr>
            <a:spLocks noGrp="1"/>
          </p:cNvSpPr>
          <p:nvPr>
            <p:ph type="body" sz="quarter" idx="11"/>
          </p:nvPr>
        </p:nvSpPr>
        <p:spPr>
          <a:xfrm>
            <a:off x="695693" y="2981720"/>
            <a:ext cx="2088834" cy="615553"/>
          </a:xfrm>
        </p:spPr>
        <p:txBody>
          <a:bodyPr/>
          <a:lstStyle/>
          <a:p>
            <a:r>
              <a:rPr lang="zh-CN" altLang="en-US" dirty="0"/>
              <a:t>用自然语言生成 </a:t>
            </a:r>
            <a:r>
              <a:rPr lang="en-US" altLang="zh-CN" dirty="0"/>
              <a:t>DAX </a:t>
            </a:r>
            <a:r>
              <a:rPr lang="zh-CN" altLang="en-US" dirty="0"/>
              <a:t>表达式</a:t>
            </a:r>
            <a:endParaRPr lang="en-US" dirty="0"/>
          </a:p>
        </p:txBody>
      </p:sp>
      <p:sp>
        <p:nvSpPr>
          <p:cNvPr id="5" name="Rectangle 4">
            <a:extLst>
              <a:ext uri="{FF2B5EF4-FFF2-40B4-BE49-F238E27FC236}">
                <a16:creationId xmlns:a16="http://schemas.microsoft.com/office/drawing/2014/main" id="{786BCC1D-7936-4384-ACAE-5EF3566415BC}"/>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2">
            <a:extLst>
              <a:ext uri="{FF2B5EF4-FFF2-40B4-BE49-F238E27FC236}">
                <a16:creationId xmlns:a16="http://schemas.microsoft.com/office/drawing/2014/main" id="{8B766190-898D-3E40-B6DE-9A16EB11DCB8}"/>
              </a:ext>
              <a:ext uri="{C183D7F6-B498-43B3-948B-1728B52AA6E4}">
                <adec:decorative xmlns:adec="http://schemas.microsoft.com/office/drawing/2017/decorative" val="1"/>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050" y="607053"/>
            <a:ext cx="7346950" cy="4024562"/>
          </a:xfrm>
          <a:prstGeom prst="rect">
            <a:avLst/>
          </a:prstGeom>
          <a:noFill/>
          <a:ln w="12700">
            <a:noFill/>
            <a:miter lim="800000"/>
            <a:headEnd type="none" w="med" len="med"/>
            <a:tailEnd type="none" w="med" len="med"/>
          </a:ln>
          <a:effectLst/>
        </p:spPr>
      </p:pic>
      <p:sp>
        <p:nvSpPr>
          <p:cNvPr id="6" name="Rectangle 9">
            <a:extLst>
              <a:ext uri="{FF2B5EF4-FFF2-40B4-BE49-F238E27FC236}">
                <a16:creationId xmlns:a16="http://schemas.microsoft.com/office/drawing/2014/main" id="{E5528574-661B-E4DF-9371-E2A8F077452A}"/>
              </a:ext>
            </a:extLst>
          </p:cNvPr>
          <p:cNvSpPr/>
          <p:nvPr/>
        </p:nvSpPr>
        <p:spPr bwMode="auto">
          <a:xfrm>
            <a:off x="695693" y="38545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Power BI</a:t>
            </a:r>
          </a:p>
        </p:txBody>
      </p:sp>
    </p:spTree>
    <p:extLst>
      <p:ext uri="{BB962C8B-B14F-4D97-AF65-F5344CB8AC3E}">
        <p14:creationId xmlns:p14="http://schemas.microsoft.com/office/powerpoint/2010/main" val="3595057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2.08333E-6 -4.44444E-6 L 2.08333E-6 0.01806 " pathEditMode="relative" rAng="0" ptsTypes="AA">
                                      <p:cBhvr>
                                        <p:cTn id="9" dur="500" spd="-100000" fill="hold"/>
                                        <p:tgtEl>
                                          <p:spTgt spid="8"/>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118CB1-8241-8B26-B01C-52A75E4752D5}"/>
              </a:ext>
            </a:extLst>
          </p:cNvPr>
          <p:cNvSpPr>
            <a:spLocks noGrp="1"/>
          </p:cNvSpPr>
          <p:nvPr>
            <p:ph type="body" sz="quarter" idx="11"/>
          </p:nvPr>
        </p:nvSpPr>
        <p:spPr>
          <a:xfrm>
            <a:off x="588264" y="3429000"/>
            <a:ext cx="4043371" cy="307777"/>
          </a:xfrm>
        </p:spPr>
        <p:txBody>
          <a:bodyPr/>
          <a:lstStyle/>
          <a:p>
            <a:r>
              <a:rPr lang="en-US"/>
              <a:t>Power </a:t>
            </a:r>
            <a:r>
              <a:rPr lang="en-US" err="1"/>
              <a:t>Fx</a:t>
            </a:r>
            <a:r>
              <a:rPr lang="en-US"/>
              <a:t> </a:t>
            </a:r>
            <a:r>
              <a:rPr lang="zh-CN" altLang="en-US"/>
              <a:t>公式</a:t>
            </a:r>
            <a:endParaRPr lang="en-US"/>
          </a:p>
        </p:txBody>
      </p:sp>
      <p:pic>
        <p:nvPicPr>
          <p:cNvPr id="4" name="Picture 3">
            <a:extLst>
              <a:ext uri="{FF2B5EF4-FFF2-40B4-BE49-F238E27FC236}">
                <a16:creationId xmlns:a16="http://schemas.microsoft.com/office/drawing/2014/main" id="{B11E2F6C-4DCB-42DB-AAA9-ABBF1E58F785}"/>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786968"/>
            <a:ext cx="7690091" cy="5568948"/>
          </a:xfrm>
          <a:prstGeom prst="rect">
            <a:avLst/>
          </a:prstGeom>
        </p:spPr>
      </p:pic>
      <p:pic>
        <p:nvPicPr>
          <p:cNvPr id="6" name="Picture 2">
            <a:extLst>
              <a:ext uri="{FF2B5EF4-FFF2-40B4-BE49-F238E27FC236}">
                <a16:creationId xmlns:a16="http://schemas.microsoft.com/office/drawing/2014/main" id="{DB1FE462-B6FD-D049-92F7-086718061C5D}"/>
              </a:ext>
              <a:ext uri="{C183D7F6-B498-43B3-948B-1728B52AA6E4}">
                <adec:decorative xmlns:adec="http://schemas.microsoft.com/office/drawing/2017/decorative" val="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87382" y="1129784"/>
            <a:ext cx="7342618" cy="3956216"/>
          </a:xfrm>
          <a:prstGeom prst="rect">
            <a:avLst/>
          </a:prstGeom>
          <a:noFill/>
          <a:ln w="12700">
            <a:noFill/>
            <a:miter lim="800000"/>
            <a:headEnd type="none" w="med" len="med"/>
            <a:tailEnd type="none" w="med" len="med"/>
          </a:ln>
          <a:effectLst/>
        </p:spPr>
      </p:pic>
      <p:sp>
        <p:nvSpPr>
          <p:cNvPr id="5" name="Rectangle 4">
            <a:extLst>
              <a:ext uri="{FF2B5EF4-FFF2-40B4-BE49-F238E27FC236}">
                <a16:creationId xmlns:a16="http://schemas.microsoft.com/office/drawing/2014/main" id="{36CD6D74-A5CA-4DF6-BABA-60066E09E4CA}"/>
              </a:ext>
              <a:ext uri="{C183D7F6-B498-43B3-948B-1728B52AA6E4}">
                <adec:decorative xmlns:adec="http://schemas.microsoft.com/office/drawing/2017/decorative" val="1"/>
              </a:ext>
            </a:extLst>
          </p:cNvPr>
          <p:cNvSpPr/>
          <p:nvPr/>
        </p:nvSpPr>
        <p:spPr bwMode="auto">
          <a:xfrm>
            <a:off x="4081032" y="5086000"/>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98F4454-FC16-451D-993C-D64DC1A85324}"/>
              </a:ext>
              <a:ext uri="{C183D7F6-B498-43B3-948B-1728B52AA6E4}">
                <adec:decorative xmlns:adec="http://schemas.microsoft.com/office/drawing/2017/decorative" val="1"/>
              </a:ext>
            </a:extLst>
          </p:cNvPr>
          <p:cNvSpPr/>
          <p:nvPr/>
        </p:nvSpPr>
        <p:spPr bwMode="auto">
          <a:xfrm>
            <a:off x="4081032" y="1104468"/>
            <a:ext cx="7348968" cy="45719"/>
          </a:xfrm>
          <a:prstGeom prst="rect">
            <a:avLst/>
          </a:prstGeom>
          <a:solidFill>
            <a:srgbClr val="73277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Rectangle 9">
            <a:extLst>
              <a:ext uri="{FF2B5EF4-FFF2-40B4-BE49-F238E27FC236}">
                <a16:creationId xmlns:a16="http://schemas.microsoft.com/office/drawing/2014/main" id="{45419943-EA2B-53DC-68FA-D24890F27E15}"/>
              </a:ext>
            </a:extLst>
          </p:cNvPr>
          <p:cNvSpPr/>
          <p:nvPr/>
        </p:nvSpPr>
        <p:spPr bwMode="auto">
          <a:xfrm>
            <a:off x="550443" y="55375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Power Platform</a:t>
            </a:r>
          </a:p>
        </p:txBody>
      </p:sp>
    </p:spTree>
    <p:extLst>
      <p:ext uri="{BB962C8B-B14F-4D97-AF65-F5344CB8AC3E}">
        <p14:creationId xmlns:p14="http://schemas.microsoft.com/office/powerpoint/2010/main" val="4047314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1.875E-6 1.48148E-6 L 1.875E-6 0.01805 " pathEditMode="relative" rAng="0" ptsTypes="AA">
                                      <p:cBhvr>
                                        <p:cTn id="9" dur="500" spd="-100000" fill="hold"/>
                                        <p:tgtEl>
                                          <p:spTgt spid="6"/>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2.29167E-6 3.7037E-7 L 2.29167E-6 0.01806 " pathEditMode="relative" rAng="0" ptsTypes="AA">
                                      <p:cBhvr>
                                        <p:cTn id="24"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7E3B651-F9A3-7ADA-290F-6F142C4A101B}"/>
              </a:ext>
            </a:extLst>
          </p:cNvPr>
          <p:cNvSpPr txBox="1">
            <a:spLocks/>
          </p:cNvSpPr>
          <p:nvPr/>
        </p:nvSpPr>
        <p:spPr>
          <a:xfrm>
            <a:off x="969633" y="1862197"/>
            <a:ext cx="3589115" cy="2031325"/>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algn="ctr"/>
            <a:r>
              <a:rPr lang="zh-CN" altLang="en-US"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中国客户合规性及数据安全实践</a:t>
            </a:r>
          </a:p>
        </p:txBody>
      </p:sp>
      <p:pic>
        <p:nvPicPr>
          <p:cNvPr id="2" name="图片 1">
            <a:extLst>
              <a:ext uri="{FF2B5EF4-FFF2-40B4-BE49-F238E27FC236}">
                <a16:creationId xmlns:a16="http://schemas.microsoft.com/office/drawing/2014/main" id="{10E7EDE5-18C9-45A5-EA9C-DA4507FF9612}"/>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409570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07C2B70-8790-3FB1-89D5-51136F1DA205}"/>
              </a:ext>
            </a:extLst>
          </p:cNvPr>
          <p:cNvSpPr txBox="1"/>
          <p:nvPr/>
        </p:nvSpPr>
        <p:spPr>
          <a:xfrm>
            <a:off x="685800" y="1279870"/>
            <a:ext cx="11303000" cy="6001643"/>
          </a:xfrm>
          <a:prstGeom prst="rect">
            <a:avLst/>
          </a:prstGeom>
          <a:noFill/>
        </p:spPr>
        <p:txBody>
          <a:bodyPr wrap="square">
            <a:spAutoFit/>
          </a:bodyPr>
          <a:lstStyle/>
          <a:p>
            <a:pPr marL="342900"/>
            <a:endParaRPr lang="en-US" altLang="zh-CN" sz="1600" dirty="0">
              <a:latin typeface="微软雅黑" panose="020B0503020204020204" pitchFamily="34" charset="-122"/>
              <a:ea typeface="微软雅黑" panose="020B0503020204020204" pitchFamily="34" charset="-122"/>
            </a:endParaRPr>
          </a:p>
          <a:p>
            <a:r>
              <a:rPr lang="zh-CN" altLang="en-US" sz="1600" dirty="0">
                <a:solidFill>
                  <a:srgbClr val="00B0F0"/>
                </a:solidFill>
                <a:latin typeface="微软雅黑" panose="020B0503020204020204" pitchFamily="34" charset="-122"/>
                <a:ea typeface="微软雅黑" panose="020B0503020204020204" pitchFamily="34" charset="-122"/>
              </a:rPr>
              <a:t> </a:t>
            </a:r>
            <a:r>
              <a:rPr lang="en-US" altLang="zh-CN" sz="1600" dirty="0">
                <a:solidFill>
                  <a:srgbClr val="00B0F0"/>
                </a:solidFill>
                <a:latin typeface="微软雅黑" panose="020B0503020204020204" pitchFamily="34" charset="-122"/>
                <a:ea typeface="微软雅黑" panose="020B0503020204020204" pitchFamily="34" charset="-122"/>
              </a:rPr>
              <a:t>1. OpenAI </a:t>
            </a:r>
            <a:r>
              <a:rPr lang="zh-CN" altLang="en-US" sz="1600" dirty="0">
                <a:solidFill>
                  <a:srgbClr val="00B0F0"/>
                </a:solidFill>
                <a:latin typeface="微软雅黑" panose="020B0503020204020204" pitchFamily="34" charset="-122"/>
                <a:ea typeface="微软雅黑" panose="020B0503020204020204" pitchFamily="34" charset="-122"/>
              </a:rPr>
              <a:t>是否会在中国</a:t>
            </a:r>
            <a:r>
              <a:rPr lang="en-US" altLang="zh-CN" sz="1600" dirty="0">
                <a:solidFill>
                  <a:srgbClr val="00B0F0"/>
                </a:solidFill>
                <a:latin typeface="微软雅黑" panose="020B0503020204020204" pitchFamily="34" charset="-122"/>
                <a:ea typeface="微软雅黑" panose="020B0503020204020204" pitchFamily="34" charset="-122"/>
              </a:rPr>
              <a:t>Azure</a:t>
            </a:r>
            <a:r>
              <a:rPr lang="zh-CN" altLang="en-US" sz="1600" dirty="0">
                <a:solidFill>
                  <a:srgbClr val="00B0F0"/>
                </a:solidFill>
                <a:latin typeface="微软雅黑" panose="020B0503020204020204" pitchFamily="34" charset="-122"/>
                <a:ea typeface="微软雅黑" panose="020B0503020204020204" pitchFamily="34" charset="-122"/>
              </a:rPr>
              <a:t>（世纪互联运营）提供服务</a:t>
            </a:r>
            <a:endParaRPr lang="en-US" altLang="zh-CN" sz="1600" dirty="0">
              <a:solidFill>
                <a:srgbClr val="00B0F0"/>
              </a:solidFill>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     截至目前，</a:t>
            </a:r>
            <a:r>
              <a:rPr lang="en-US" altLang="zh-CN" sz="1600" dirty="0">
                <a:latin typeface="微软雅黑" panose="020B0503020204020204" pitchFamily="34" charset="-122"/>
                <a:ea typeface="微软雅黑" panose="020B0503020204020204" pitchFamily="34" charset="-122"/>
              </a:rPr>
              <a:t>Microsoft</a:t>
            </a:r>
            <a:r>
              <a:rPr lang="zh-CN" altLang="en-US" sz="1600" dirty="0">
                <a:latin typeface="微软雅黑" panose="020B0503020204020204" pitchFamily="34" charset="-122"/>
                <a:ea typeface="微软雅黑" panose="020B0503020204020204" pitchFamily="34" charset="-122"/>
              </a:rPr>
              <a:t>暂无计划在中国世纪互联运营的云服务上推出</a:t>
            </a:r>
            <a:r>
              <a:rPr lang="en-US" altLang="zh-CN" sz="1600" dirty="0">
                <a:latin typeface="微软雅黑" panose="020B0503020204020204" pitchFamily="34" charset="-122"/>
                <a:ea typeface="微软雅黑" panose="020B0503020204020204" pitchFamily="34" charset="-122"/>
              </a:rPr>
              <a:t>Azure OpenAI</a:t>
            </a:r>
            <a:r>
              <a:rPr lang="zh-CN" altLang="en-US" sz="1600" dirty="0">
                <a:latin typeface="微软雅黑" panose="020B0503020204020204" pitchFamily="34" charset="-122"/>
                <a:ea typeface="微软雅黑" panose="020B0503020204020204" pitchFamily="34" charset="-122"/>
              </a:rPr>
              <a:t>服务。</a:t>
            </a:r>
            <a:endParaRPr lang="en-US" altLang="zh-CN" sz="1600" dirty="0">
              <a:latin typeface="微软雅黑" panose="020B0503020204020204" pitchFamily="34" charset="-122"/>
              <a:ea typeface="微软雅黑" panose="020B0503020204020204" pitchFamily="34" charset="-122"/>
            </a:endParaRPr>
          </a:p>
          <a:p>
            <a:pPr marL="57150"/>
            <a:endParaRPr lang="en-US" altLang="zh-CN" sz="1600" dirty="0">
              <a:solidFill>
                <a:srgbClr val="00B0F0"/>
              </a:solidFill>
              <a:latin typeface="微软雅黑" panose="020B0503020204020204" pitchFamily="34" charset="-122"/>
              <a:ea typeface="微软雅黑" panose="020B0503020204020204" pitchFamily="34" charset="-122"/>
            </a:endParaRPr>
          </a:p>
          <a:p>
            <a:pPr marL="57150"/>
            <a:r>
              <a:rPr lang="en-US" altLang="zh-CN" sz="1600" dirty="0">
                <a:solidFill>
                  <a:srgbClr val="00B0F0"/>
                </a:solidFill>
                <a:latin typeface="微软雅黑" panose="020B0503020204020204" pitchFamily="34" charset="-122"/>
                <a:ea typeface="微软雅黑" panose="020B0503020204020204" pitchFamily="34" charset="-122"/>
              </a:rPr>
              <a:t>2. Azure OpenAI </a:t>
            </a:r>
            <a:r>
              <a:rPr lang="zh-CN" altLang="en-US" sz="1600" dirty="0">
                <a:solidFill>
                  <a:srgbClr val="00B0F0"/>
                </a:solidFill>
                <a:latin typeface="微软雅黑" panose="020B0503020204020204" pitchFamily="34" charset="-122"/>
                <a:ea typeface="微软雅黑" panose="020B0503020204020204" pitchFamily="34" charset="-122"/>
              </a:rPr>
              <a:t>将来受到美国禁运限制在中国</a:t>
            </a:r>
            <a:r>
              <a:rPr lang="en-US" altLang="zh-CN" sz="1600" dirty="0">
                <a:solidFill>
                  <a:srgbClr val="00B0F0"/>
                </a:solidFill>
                <a:latin typeface="微软雅黑" panose="020B0503020204020204" pitchFamily="34" charset="-122"/>
                <a:ea typeface="微软雅黑" panose="020B0503020204020204" pitchFamily="34" charset="-122"/>
              </a:rPr>
              <a:t>/</a:t>
            </a:r>
            <a:r>
              <a:rPr lang="zh-CN" altLang="en-US" sz="1600" dirty="0">
                <a:solidFill>
                  <a:srgbClr val="00B0F0"/>
                </a:solidFill>
                <a:latin typeface="微软雅黑" panose="020B0503020204020204" pitchFamily="34" charset="-122"/>
                <a:ea typeface="微软雅黑" panose="020B0503020204020204" pitchFamily="34" charset="-122"/>
              </a:rPr>
              <a:t>香港</a:t>
            </a:r>
            <a:r>
              <a:rPr lang="en-US" altLang="zh-CN" sz="1600" dirty="0">
                <a:solidFill>
                  <a:srgbClr val="00B0F0"/>
                </a:solidFill>
                <a:latin typeface="微软雅黑" panose="020B0503020204020204" pitchFamily="34" charset="-122"/>
                <a:ea typeface="微软雅黑" panose="020B0503020204020204" pitchFamily="34" charset="-122"/>
              </a:rPr>
              <a:t>/</a:t>
            </a:r>
            <a:r>
              <a:rPr lang="zh-CN" altLang="en-US" sz="1600" dirty="0">
                <a:solidFill>
                  <a:srgbClr val="00B0F0"/>
                </a:solidFill>
                <a:latin typeface="微软雅黑" panose="020B0503020204020204" pitchFamily="34" charset="-122"/>
                <a:ea typeface="微软雅黑" panose="020B0503020204020204" pitchFamily="34" charset="-122"/>
              </a:rPr>
              <a:t>澳门使用的可能性有多大？</a:t>
            </a:r>
            <a:endParaRPr lang="en-US" altLang="zh-CN" sz="1600" dirty="0">
              <a:solidFill>
                <a:srgbClr val="00B0F0"/>
              </a:solidFill>
              <a:latin typeface="微软雅黑" panose="020B0503020204020204" pitchFamily="34" charset="-122"/>
              <a:ea typeface="微软雅黑" panose="020B0503020204020204" pitchFamily="34" charset="-122"/>
            </a:endParaRPr>
          </a:p>
          <a:p>
            <a:pPr marL="57150"/>
            <a:r>
              <a:rPr lang="zh-CN" altLang="en-US" sz="1600" dirty="0">
                <a:solidFill>
                  <a:srgbClr val="00B0F0"/>
                </a:solidFill>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Azure OpenAI </a:t>
            </a:r>
            <a:r>
              <a:rPr lang="zh-CN" altLang="en-US" sz="1600" dirty="0">
                <a:latin typeface="微软雅黑" panose="020B0503020204020204" pitchFamily="34" charset="-122"/>
                <a:ea typeface="微软雅黑" panose="020B0503020204020204" pitchFamily="34" charset="-122"/>
              </a:rPr>
              <a:t>目前不受美国禁运限制。贸易团队和</a:t>
            </a:r>
            <a:r>
              <a:rPr lang="en-US" altLang="zh-CN" sz="1600" dirty="0">
                <a:latin typeface="微软雅黑" panose="020B0503020204020204" pitchFamily="34" charset="-122"/>
                <a:ea typeface="微软雅黑" panose="020B0503020204020204" pitchFamily="34" charset="-122"/>
              </a:rPr>
              <a:t>Trade CELA </a:t>
            </a:r>
            <a:r>
              <a:rPr lang="zh-CN" altLang="en-US" sz="1600" dirty="0">
                <a:latin typeface="微软雅黑" panose="020B0503020204020204" pitchFamily="34" charset="-122"/>
                <a:ea typeface="微软雅黑" panose="020B0503020204020204" pitchFamily="34" charset="-122"/>
              </a:rPr>
              <a:t>密切关注政策法规发展。如果未来有任何变化，我们将尽快通知产品和业务团队。</a:t>
            </a:r>
            <a:endParaRPr lang="en-US" altLang="zh-CN" sz="1600" dirty="0">
              <a:latin typeface="微软雅黑" panose="020B0503020204020204" pitchFamily="34" charset="-122"/>
              <a:ea typeface="微软雅黑" panose="020B0503020204020204" pitchFamily="34" charset="-122"/>
            </a:endParaRPr>
          </a:p>
          <a:p>
            <a:pPr marL="342900"/>
            <a:endParaRPr lang="zh-CN" altLang="en-US" sz="1600" dirty="0">
              <a:latin typeface="微软雅黑" panose="020B0503020204020204" pitchFamily="34" charset="-122"/>
              <a:ea typeface="微软雅黑" panose="020B0503020204020204" pitchFamily="34" charset="-122"/>
            </a:endParaRPr>
          </a:p>
          <a:p>
            <a:r>
              <a:rPr lang="zh-CN" altLang="en-US" sz="1600" dirty="0">
                <a:solidFill>
                  <a:srgbClr val="00B0F0"/>
                </a:solidFill>
                <a:latin typeface="微软雅黑" panose="020B0503020204020204" pitchFamily="34" charset="-122"/>
                <a:ea typeface="微软雅黑" panose="020B0503020204020204" pitchFamily="34" charset="-122"/>
              </a:rPr>
              <a:t> </a:t>
            </a:r>
            <a:r>
              <a:rPr lang="en-US" altLang="zh-CN" sz="1600" dirty="0">
                <a:solidFill>
                  <a:srgbClr val="00B0F0"/>
                </a:solidFill>
                <a:latin typeface="微软雅黑" panose="020B0503020204020204" pitchFamily="34" charset="-122"/>
                <a:ea typeface="微软雅黑" panose="020B0503020204020204" pitchFamily="34" charset="-122"/>
              </a:rPr>
              <a:t>3</a:t>
            </a:r>
            <a:r>
              <a:rPr lang="zh-CN" altLang="en-US" sz="1600" dirty="0">
                <a:solidFill>
                  <a:srgbClr val="00B0F0"/>
                </a:solidFill>
                <a:latin typeface="微软雅黑" panose="020B0503020204020204" pitchFamily="34" charset="-122"/>
                <a:ea typeface="微软雅黑" panose="020B0503020204020204" pitchFamily="34" charset="-122"/>
              </a:rPr>
              <a:t> </a:t>
            </a:r>
            <a:r>
              <a:rPr lang="en-US" altLang="zh-CN" sz="1600" dirty="0">
                <a:solidFill>
                  <a:srgbClr val="00B0F0"/>
                </a:solidFill>
                <a:latin typeface="微软雅黑" panose="020B0503020204020204" pitchFamily="34" charset="-122"/>
                <a:ea typeface="微软雅黑" panose="020B0503020204020204" pitchFamily="34" charset="-122"/>
              </a:rPr>
              <a:t>.</a:t>
            </a:r>
            <a:r>
              <a:rPr lang="zh-CN" altLang="en-US" sz="1600" dirty="0">
                <a:solidFill>
                  <a:srgbClr val="00B0F0"/>
                </a:solidFill>
                <a:latin typeface="微软雅黑" panose="020B0503020204020204" pitchFamily="34" charset="-122"/>
                <a:ea typeface="微软雅黑" panose="020B0503020204020204" pitchFamily="34" charset="-122"/>
              </a:rPr>
              <a:t>能否训练客户自己的模型？是否可以将我客户化训练的模型私有化部署到我的数据中心？</a:t>
            </a:r>
          </a:p>
          <a:p>
            <a:r>
              <a:rPr lang="zh-CN" altLang="en-US" sz="1600" dirty="0">
                <a:latin typeface="微软雅黑" panose="020B0503020204020204" pitchFamily="34" charset="-122"/>
                <a:ea typeface="微软雅黑" panose="020B0503020204020204" pitchFamily="34" charset="-122"/>
              </a:rPr>
              <a:t>     通过</a:t>
            </a:r>
            <a:r>
              <a:rPr lang="en-US" altLang="zh-CN" sz="1600" dirty="0">
                <a:latin typeface="微软雅黑" panose="020B0503020204020204" pitchFamily="34" charset="-122"/>
                <a:ea typeface="微软雅黑" panose="020B0503020204020204" pitchFamily="34" charset="-122"/>
              </a:rPr>
              <a:t>OpenAI</a:t>
            </a:r>
            <a:r>
              <a:rPr lang="zh-CN" altLang="en-US" sz="1600" dirty="0">
                <a:latin typeface="微软雅黑" panose="020B0503020204020204" pitchFamily="34" charset="-122"/>
                <a:ea typeface="微软雅黑" panose="020B0503020204020204" pitchFamily="34" charset="-122"/>
              </a:rPr>
              <a:t>微调（</a:t>
            </a:r>
            <a:r>
              <a:rPr lang="en-US" altLang="zh-CN" sz="1600" dirty="0">
                <a:latin typeface="微软雅黑" panose="020B0503020204020204" pitchFamily="34" charset="-122"/>
                <a:ea typeface="微软雅黑" panose="020B0503020204020204" pitchFamily="34" charset="-122"/>
              </a:rPr>
              <a:t>Fine-Tune</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API </a:t>
            </a:r>
            <a:r>
              <a:rPr lang="zh-CN" altLang="en-US" sz="1600" dirty="0">
                <a:latin typeface="微软雅黑" panose="020B0503020204020204" pitchFamily="34" charset="-122"/>
                <a:ea typeface="微软雅黑" panose="020B0503020204020204" pitchFamily="34" charset="-122"/>
              </a:rPr>
              <a:t>允许客户训练数据创建自己的 </a:t>
            </a:r>
            <a:r>
              <a:rPr lang="en-US" altLang="zh-CN" sz="1600" dirty="0">
                <a:latin typeface="微软雅黑" panose="020B0503020204020204" pitchFamily="34" charset="-122"/>
                <a:ea typeface="微软雅黑" panose="020B0503020204020204" pitchFamily="34" charset="-122"/>
              </a:rPr>
              <a:t>OpenAI</a:t>
            </a:r>
            <a:r>
              <a:rPr lang="zh-CN" altLang="en-US" sz="1600" dirty="0">
                <a:latin typeface="微软雅黑" panose="020B0503020204020204" pitchFamily="34" charset="-122"/>
                <a:ea typeface="微软雅黑" panose="020B0503020204020204" pitchFamily="34" charset="-122"/>
              </a:rPr>
              <a:t>微调模型，模型不能部署到客户的数据中心</a:t>
            </a:r>
            <a:endParaRPr lang="en-US" altLang="zh-CN" sz="1600" dirty="0">
              <a:latin typeface="微软雅黑" panose="020B0503020204020204" pitchFamily="34" charset="-122"/>
              <a:ea typeface="微软雅黑" panose="020B0503020204020204" pitchFamily="34" charset="-122"/>
            </a:endParaRPr>
          </a:p>
          <a:p>
            <a:endParaRPr lang="en-US" altLang="zh-CN" sz="1600" dirty="0">
              <a:latin typeface="微软雅黑" panose="020B0503020204020204" pitchFamily="34" charset="-122"/>
              <a:ea typeface="微软雅黑" panose="020B0503020204020204" pitchFamily="34" charset="-122"/>
            </a:endParaRPr>
          </a:p>
          <a:p>
            <a:pPr marL="5715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4. </a:t>
            </a:r>
            <a:r>
              <a:rPr lang="zh-CN" altLang="en-US" sz="1600" dirty="0">
                <a:solidFill>
                  <a:srgbClr val="00B0F0"/>
                </a:solidFill>
                <a:latin typeface="微软雅黑" panose="020B0503020204020204" pitchFamily="34" charset="-122"/>
                <a:ea typeface="微软雅黑" panose="020B0503020204020204" pitchFamily="34" charset="-122"/>
              </a:rPr>
              <a:t>我上传的</a:t>
            </a:r>
            <a:r>
              <a:rPr kumimoji="0" lang="zh-CN" altLang="en-US" sz="1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rPr>
              <a:t>数据是否会被融合到通用模型中？</a:t>
            </a:r>
            <a:endParaRPr kumimoji="0" lang="en-US" altLang="zh-CN" sz="1600" b="0" i="0" u="none" strike="noStrike" kern="1200" cap="none" spc="0" normalizeH="0" baseline="0" noProof="0" dirty="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342900"/>
            <a:r>
              <a:rPr lang="zh-CN" altLang="en-US" sz="1600" dirty="0">
                <a:latin typeface="微软雅黑" panose="020B0503020204020204" pitchFamily="34" charset="-122"/>
                <a:ea typeface="微软雅黑" panose="020B0503020204020204" pitchFamily="34" charset="-122"/>
              </a:rPr>
              <a:t>不会。该服务受 </a:t>
            </a:r>
            <a:r>
              <a:rPr lang="en-US" altLang="zh-CN" sz="1600" dirty="0">
                <a:latin typeface="微软雅黑" panose="020B0503020204020204" pitchFamily="34" charset="-122"/>
                <a:ea typeface="微软雅黑" panose="020B0503020204020204" pitchFamily="34" charset="-122"/>
              </a:rPr>
              <a:t>Microsoft </a:t>
            </a:r>
            <a:r>
              <a:rPr lang="zh-CN" altLang="en-US" sz="1600" dirty="0">
                <a:latin typeface="微软雅黑" panose="020B0503020204020204" pitchFamily="34" charset="-122"/>
                <a:ea typeface="微软雅黑" panose="020B0503020204020204" pitchFamily="34" charset="-122"/>
              </a:rPr>
              <a:t>的数据保护附录和服务条款的约束，其中包括</a:t>
            </a:r>
            <a:r>
              <a:rPr lang="en-US" altLang="zh-CN" sz="1600" dirty="0">
                <a:latin typeface="微软雅黑" panose="020B0503020204020204" pitchFamily="34" charset="-122"/>
                <a:ea typeface="微软雅黑" panose="020B0503020204020204" pitchFamily="34" charset="-122"/>
              </a:rPr>
              <a:t>Microsoft</a:t>
            </a:r>
            <a:r>
              <a:rPr lang="zh-CN" altLang="en-US" sz="1600" dirty="0">
                <a:latin typeface="微软雅黑" panose="020B0503020204020204" pitchFamily="34" charset="-122"/>
                <a:ea typeface="微软雅黑" panose="020B0503020204020204" pitchFamily="34" charset="-122"/>
              </a:rPr>
              <a:t>承诺该服务处理的数据不会用于训练全世界普遍使用的基础人工智能模型。客户请求和响应数据由</a:t>
            </a:r>
            <a:r>
              <a:rPr lang="en-US" altLang="zh-CN" sz="1600" dirty="0">
                <a:latin typeface="微软雅黑" panose="020B0503020204020204" pitchFamily="34" charset="-122"/>
                <a:ea typeface="微软雅黑" panose="020B0503020204020204" pitchFamily="34" charset="-122"/>
              </a:rPr>
              <a:t>Azure OpenAI</a:t>
            </a:r>
            <a:r>
              <a:rPr lang="zh-CN" altLang="en-US" sz="1600" dirty="0">
                <a:latin typeface="微软雅黑" panose="020B0503020204020204" pitchFamily="34" charset="-122"/>
                <a:ea typeface="微软雅黑" panose="020B0503020204020204" pitchFamily="34" charset="-122"/>
              </a:rPr>
              <a:t>服务临时存储</a:t>
            </a:r>
            <a:r>
              <a:rPr lang="en-US" altLang="zh-CN" sz="1600" dirty="0">
                <a:latin typeface="微软雅黑" panose="020B0503020204020204" pitchFamily="34" charset="-122"/>
                <a:ea typeface="微软雅黑" panose="020B0503020204020204" pitchFamily="34" charset="-122"/>
              </a:rPr>
              <a:t>30</a:t>
            </a:r>
            <a:r>
              <a:rPr lang="zh-CN" altLang="en-US" sz="1600" dirty="0">
                <a:latin typeface="微软雅黑" panose="020B0503020204020204" pitchFamily="34" charset="-122"/>
                <a:ea typeface="微软雅黑" panose="020B0503020204020204" pitchFamily="34" charset="-122"/>
              </a:rPr>
              <a:t>天，之后销毁。</a:t>
            </a:r>
            <a:endParaRPr lang="en-US" altLang="zh-CN" sz="1600" dirty="0">
              <a:latin typeface="微软雅黑" panose="020B0503020204020204" pitchFamily="34" charset="-122"/>
              <a:ea typeface="微软雅黑" panose="020B0503020204020204" pitchFamily="34" charset="-122"/>
            </a:endParaRPr>
          </a:p>
          <a:p>
            <a:pPr marL="342900"/>
            <a:endParaRPr lang="en-US" altLang="zh-CN" sz="1600" dirty="0">
              <a:latin typeface="微软雅黑" panose="020B0503020204020204" pitchFamily="34" charset="-122"/>
              <a:ea typeface="微软雅黑" panose="020B0503020204020204" pitchFamily="34" charset="-122"/>
            </a:endParaRPr>
          </a:p>
          <a:p>
            <a:pPr marL="57150"/>
            <a:r>
              <a:rPr lang="en-US" altLang="zh-CN" sz="1600" dirty="0">
                <a:solidFill>
                  <a:srgbClr val="00B0F0"/>
                </a:solidFill>
                <a:latin typeface="微软雅黑" panose="020B0503020204020204" pitchFamily="34" charset="-122"/>
                <a:ea typeface="微软雅黑" panose="020B0503020204020204" pitchFamily="34" charset="-122"/>
              </a:rPr>
              <a:t>5.</a:t>
            </a:r>
            <a:r>
              <a:rPr lang="zh-CN" altLang="en-US" sz="1600" dirty="0">
                <a:solidFill>
                  <a:srgbClr val="00B0F0"/>
                </a:solidFill>
                <a:latin typeface="微软雅黑" panose="020B0503020204020204" pitchFamily="34" charset="-122"/>
                <a:ea typeface="微软雅黑" panose="020B0503020204020204" pitchFamily="34" charset="-122"/>
              </a:rPr>
              <a:t> 如何限制</a:t>
            </a:r>
            <a:r>
              <a:rPr lang="en-US" altLang="zh-CN" sz="1600" dirty="0">
                <a:solidFill>
                  <a:srgbClr val="00B0F0"/>
                </a:solidFill>
                <a:latin typeface="微软雅黑" panose="020B0503020204020204" pitchFamily="34" charset="-122"/>
                <a:ea typeface="微软雅黑" panose="020B0503020204020204" pitchFamily="34" charset="-122"/>
              </a:rPr>
              <a:t>AI</a:t>
            </a:r>
            <a:r>
              <a:rPr lang="zh-CN" altLang="en-US" sz="1600" dirty="0">
                <a:solidFill>
                  <a:srgbClr val="00B0F0"/>
                </a:solidFill>
                <a:latin typeface="微软雅黑" panose="020B0503020204020204" pitchFamily="34" charset="-122"/>
                <a:ea typeface="微软雅黑" panose="020B0503020204020204" pitchFamily="34" charset="-122"/>
              </a:rPr>
              <a:t>机器人，避免出现非正确言论，比如政治等负面目虚假的信息，从而使客户不受到影响？</a:t>
            </a:r>
          </a:p>
          <a:p>
            <a:pPr marL="342900"/>
            <a:r>
              <a:rPr lang="zh-CN" altLang="en-US" sz="1600" dirty="0">
                <a:latin typeface="微软雅黑" panose="020B0503020204020204" pitchFamily="34" charset="-122"/>
                <a:ea typeface="微软雅黑" panose="020B0503020204020204" pitchFamily="34" charset="-122"/>
              </a:rPr>
              <a:t>微软已进行了大量投资，以帮助防止滥用和意外伤害，其中包括：</a:t>
            </a:r>
            <a:endParaRPr lang="en-US" altLang="zh-CN" sz="1600" dirty="0">
              <a:latin typeface="微软雅黑" panose="020B0503020204020204" pitchFamily="34" charset="-122"/>
              <a:ea typeface="微软雅黑" panose="020B0503020204020204" pitchFamily="34" charset="-122"/>
            </a:endParaRPr>
          </a:p>
          <a:p>
            <a:pPr marL="342900"/>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）构建内容过滤器</a:t>
            </a:r>
            <a:endParaRPr lang="en-US" altLang="zh-CN" sz="1600" dirty="0">
              <a:latin typeface="微软雅黑" panose="020B0503020204020204" pitchFamily="34" charset="-122"/>
              <a:ea typeface="微软雅黑" panose="020B0503020204020204" pitchFamily="34" charset="-122"/>
            </a:endParaRPr>
          </a:p>
          <a:p>
            <a:pPr marL="342900"/>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）要求申请人展示定义明确的用例</a:t>
            </a:r>
            <a:endParaRPr lang="en-US" altLang="zh-CN" sz="1600" dirty="0">
              <a:latin typeface="微软雅黑" panose="020B0503020204020204" pitchFamily="34" charset="-122"/>
              <a:ea typeface="微软雅黑" panose="020B0503020204020204" pitchFamily="34" charset="-122"/>
            </a:endParaRPr>
          </a:p>
          <a:p>
            <a:pPr marL="342900"/>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）要求申请人遵守微软负责任地使用 </a:t>
            </a:r>
            <a:r>
              <a:rPr lang="en-US" altLang="zh-CN" sz="1600" dirty="0">
                <a:latin typeface="微软雅黑" panose="020B0503020204020204" pitchFamily="34" charset="-122"/>
                <a:ea typeface="微软雅黑" panose="020B0503020204020204" pitchFamily="34" charset="-122"/>
              </a:rPr>
              <a:t>AI </a:t>
            </a:r>
            <a:r>
              <a:rPr lang="zh-CN" altLang="en-US" sz="1600" dirty="0">
                <a:latin typeface="微软雅黑" panose="020B0503020204020204" pitchFamily="34" charset="-122"/>
                <a:ea typeface="微软雅黑" panose="020B0503020204020204" pitchFamily="34" charset="-122"/>
              </a:rPr>
              <a:t>的原则</a:t>
            </a:r>
            <a:endParaRPr lang="en-US" altLang="zh-CN" sz="1600" dirty="0">
              <a:latin typeface="微软雅黑" panose="020B0503020204020204" pitchFamily="34" charset="-122"/>
              <a:ea typeface="微软雅黑" panose="020B0503020204020204" pitchFamily="34" charset="-122"/>
            </a:endParaRPr>
          </a:p>
          <a:p>
            <a:pPr marL="342900"/>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）为已加入的客户提供负责任 </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的 实施指导</a:t>
            </a:r>
            <a:endParaRPr lang="en-US" altLang="zh-CN" sz="1600" dirty="0">
              <a:latin typeface="微软雅黑" panose="020B0503020204020204" pitchFamily="34" charset="-122"/>
              <a:ea typeface="微软雅黑" panose="020B0503020204020204" pitchFamily="34" charset="-122"/>
            </a:endParaRPr>
          </a:p>
          <a:p>
            <a:pPr marL="342900"/>
            <a:endParaRPr lang="zh-CN" altLang="en-US" sz="1600" dirty="0">
              <a:latin typeface="微软雅黑" panose="020B0503020204020204" pitchFamily="34" charset="-122"/>
              <a:ea typeface="微软雅黑" panose="020B0503020204020204" pitchFamily="34" charset="-122"/>
            </a:endParaRPr>
          </a:p>
          <a:p>
            <a:pPr marL="282575"/>
            <a:endParaRPr lang="en-US" altLang="zh-CN" sz="1600" dirty="0">
              <a:latin typeface="微软雅黑" panose="020B0503020204020204" pitchFamily="34" charset="-122"/>
              <a:ea typeface="微软雅黑" panose="020B0503020204020204" pitchFamily="34" charset="-122"/>
            </a:endParaRPr>
          </a:p>
          <a:p>
            <a:pPr marL="282575"/>
            <a:endParaRPr lang="en-US" altLang="zh-CN" sz="1600" dirty="0">
              <a:latin typeface="微软雅黑" panose="020B0503020204020204" pitchFamily="34" charset="-122"/>
              <a:ea typeface="微软雅黑" panose="020B0503020204020204" pitchFamily="34" charset="-122"/>
            </a:endParaRPr>
          </a:p>
        </p:txBody>
      </p:sp>
      <p:sp>
        <p:nvSpPr>
          <p:cNvPr id="3" name="Rectangle 9">
            <a:extLst>
              <a:ext uri="{FF2B5EF4-FFF2-40B4-BE49-F238E27FC236}">
                <a16:creationId xmlns:a16="http://schemas.microsoft.com/office/drawing/2014/main" id="{FB9DFBC0-36EE-C92F-61C6-FBB24FEABCE4}"/>
              </a:ext>
            </a:extLst>
          </p:cNvPr>
          <p:cNvSpPr/>
          <p:nvPr/>
        </p:nvSpPr>
        <p:spPr bwMode="auto">
          <a:xfrm>
            <a:off x="791743" y="489473"/>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访问安全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地域限制</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080247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527084-F984-37BC-6589-6D178DA59DD6}"/>
              </a:ext>
            </a:extLst>
          </p:cNvPr>
          <p:cNvSpPr txBox="1"/>
          <p:nvPr/>
        </p:nvSpPr>
        <p:spPr>
          <a:xfrm>
            <a:off x="285245" y="1054905"/>
            <a:ext cx="7604269" cy="1200329"/>
          </a:xfrm>
          <a:prstGeom prst="rect">
            <a:avLst/>
          </a:prstGeom>
          <a:noFill/>
        </p:spPr>
        <p:txBody>
          <a:bodyPr wrap="square">
            <a:spAutoFit/>
          </a:bodyPr>
          <a:lstStyle/>
          <a:p>
            <a:r>
              <a:rPr lang="zh-CN" altLang="en-US" dirty="0">
                <a:solidFill>
                  <a:srgbClr val="00B0F0"/>
                </a:solidFill>
              </a:rPr>
              <a:t>如何保护我的 </a:t>
            </a:r>
            <a:r>
              <a:rPr lang="en-US" altLang="zh-CN" dirty="0">
                <a:solidFill>
                  <a:srgbClr val="00B0F0"/>
                </a:solidFill>
              </a:rPr>
              <a:t>Azure Open AI </a:t>
            </a:r>
            <a:r>
              <a:rPr lang="zh-CN" altLang="en-US" dirty="0">
                <a:solidFill>
                  <a:srgbClr val="00B0F0"/>
                </a:solidFill>
              </a:rPr>
              <a:t>服务以进行专用访问和身份控制？</a:t>
            </a:r>
            <a:endParaRPr lang="en-US" altLang="zh-CN" dirty="0">
              <a:solidFill>
                <a:srgbClr val="00B0F0"/>
              </a:solidFill>
            </a:endParaRPr>
          </a:p>
          <a:p>
            <a:r>
              <a:rPr lang="en-US" altLang="zh-CN" dirty="0"/>
              <a:t>- </a:t>
            </a:r>
            <a:r>
              <a:rPr lang="zh-CN" altLang="en-US" dirty="0"/>
              <a:t>通过</a:t>
            </a:r>
            <a:r>
              <a:rPr lang="en-US" altLang="zh-CN" dirty="0"/>
              <a:t>ExpressRoute</a:t>
            </a:r>
            <a:r>
              <a:rPr lang="zh-CN" altLang="en-US" dirty="0"/>
              <a:t>提供高可靠，低延迟的网络连接</a:t>
            </a:r>
          </a:p>
          <a:p>
            <a:r>
              <a:rPr lang="en-US" altLang="zh-CN" dirty="0"/>
              <a:t>- </a:t>
            </a:r>
            <a:r>
              <a:rPr lang="zh-CN" altLang="en-US" dirty="0"/>
              <a:t>通过</a:t>
            </a:r>
            <a:r>
              <a:rPr lang="en-US" altLang="zh-CN" dirty="0"/>
              <a:t>Private Endpoint</a:t>
            </a:r>
            <a:r>
              <a:rPr lang="zh-CN" altLang="en-US" dirty="0"/>
              <a:t>，限制外网对</a:t>
            </a:r>
            <a:r>
              <a:rPr lang="en-US" altLang="zh-CN" dirty="0" err="1"/>
              <a:t>OpenAI</a:t>
            </a:r>
            <a:r>
              <a:rPr lang="en-US" altLang="zh-CN" dirty="0"/>
              <a:t> Service</a:t>
            </a:r>
            <a:r>
              <a:rPr lang="zh-CN" altLang="en-US" dirty="0"/>
              <a:t>的网络访问</a:t>
            </a:r>
            <a:endParaRPr lang="en-US" altLang="zh-CN" dirty="0"/>
          </a:p>
          <a:p>
            <a:r>
              <a:rPr lang="en-US" altLang="zh-CN" dirty="0"/>
              <a:t>- </a:t>
            </a:r>
            <a:r>
              <a:rPr lang="zh-CN" altLang="en-US" dirty="0"/>
              <a:t>利用基于角色的访问控制管理不同用户对资源的访问权限</a:t>
            </a:r>
          </a:p>
        </p:txBody>
      </p:sp>
      <p:grpSp>
        <p:nvGrpSpPr>
          <p:cNvPr id="5" name="组合 4">
            <a:extLst>
              <a:ext uri="{FF2B5EF4-FFF2-40B4-BE49-F238E27FC236}">
                <a16:creationId xmlns:a16="http://schemas.microsoft.com/office/drawing/2014/main" id="{C3E4531A-1A8A-AF68-4D0D-786A58B7F4BF}"/>
              </a:ext>
            </a:extLst>
          </p:cNvPr>
          <p:cNvGrpSpPr/>
          <p:nvPr/>
        </p:nvGrpSpPr>
        <p:grpSpPr>
          <a:xfrm>
            <a:off x="507377" y="2380468"/>
            <a:ext cx="11177245" cy="4254477"/>
            <a:chOff x="426922" y="2556241"/>
            <a:chExt cx="11177245" cy="4254477"/>
          </a:xfrm>
        </p:grpSpPr>
        <p:pic>
          <p:nvPicPr>
            <p:cNvPr id="4" name="Picture 3" descr="Shape&#10;&#10;Description automatically generated with medium confidence">
              <a:extLst>
                <a:ext uri="{FF2B5EF4-FFF2-40B4-BE49-F238E27FC236}">
                  <a16:creationId xmlns:a16="http://schemas.microsoft.com/office/drawing/2014/main" id="{AB24DACD-5DAC-F48B-F502-41EB0FC5476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14019" y="3177867"/>
              <a:ext cx="1699931" cy="594976"/>
            </a:xfrm>
            <a:prstGeom prst="rect">
              <a:avLst/>
            </a:prstGeom>
          </p:spPr>
        </p:pic>
        <p:sp>
          <p:nvSpPr>
            <p:cNvPr id="6" name="矩形 10">
              <a:extLst>
                <a:ext uri="{FF2B5EF4-FFF2-40B4-BE49-F238E27FC236}">
                  <a16:creationId xmlns:a16="http://schemas.microsoft.com/office/drawing/2014/main" id="{F77ED690-CBBF-308D-2E11-FB29067C5D52}"/>
                </a:ext>
              </a:extLst>
            </p:cNvPr>
            <p:cNvSpPr/>
            <p:nvPr/>
          </p:nvSpPr>
          <p:spPr bwMode="gray">
            <a:xfrm>
              <a:off x="9389490" y="2708620"/>
              <a:ext cx="1892189" cy="1116544"/>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7" name="TextBox 6">
              <a:extLst>
                <a:ext uri="{FF2B5EF4-FFF2-40B4-BE49-F238E27FC236}">
                  <a16:creationId xmlns:a16="http://schemas.microsoft.com/office/drawing/2014/main" id="{9B412DEF-BC44-7605-45A7-1FF6FE5700C3}"/>
                </a:ext>
              </a:extLst>
            </p:cNvPr>
            <p:cNvSpPr txBox="1"/>
            <p:nvPr/>
          </p:nvSpPr>
          <p:spPr>
            <a:xfrm>
              <a:off x="9389489" y="2779011"/>
              <a:ext cx="208597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Region</a:t>
              </a:r>
              <a:r>
                <a:rPr kumimoji="0" lang="en-US" altLang="zh-CN"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 </a:t>
              </a: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East US</a:t>
              </a:r>
              <a:endParaRPr kumimoji="0" lang="en-CN"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descr="Shape&#10;&#10;Description automatically generated with medium confidence">
              <a:extLst>
                <a:ext uri="{FF2B5EF4-FFF2-40B4-BE49-F238E27FC236}">
                  <a16:creationId xmlns:a16="http://schemas.microsoft.com/office/drawing/2014/main" id="{2EB40A8C-1379-F317-C328-057C8DE98C5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62901" y="4619256"/>
              <a:ext cx="1699931" cy="594976"/>
            </a:xfrm>
            <a:prstGeom prst="rect">
              <a:avLst/>
            </a:prstGeom>
          </p:spPr>
        </p:pic>
        <p:sp>
          <p:nvSpPr>
            <p:cNvPr id="9" name="矩形 10">
              <a:extLst>
                <a:ext uri="{FF2B5EF4-FFF2-40B4-BE49-F238E27FC236}">
                  <a16:creationId xmlns:a16="http://schemas.microsoft.com/office/drawing/2014/main" id="{2D21C04E-BF27-B1F5-4EE5-13B5CB3FF17F}"/>
                </a:ext>
              </a:extLst>
            </p:cNvPr>
            <p:cNvSpPr/>
            <p:nvPr/>
          </p:nvSpPr>
          <p:spPr bwMode="gray">
            <a:xfrm>
              <a:off x="9410645" y="4152242"/>
              <a:ext cx="1878291" cy="1042371"/>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10" name="TextBox 9">
              <a:extLst>
                <a:ext uri="{FF2B5EF4-FFF2-40B4-BE49-F238E27FC236}">
                  <a16:creationId xmlns:a16="http://schemas.microsoft.com/office/drawing/2014/main" id="{C7B21089-2A3C-F322-0155-E82300410B9A}"/>
                </a:ext>
              </a:extLst>
            </p:cNvPr>
            <p:cNvSpPr txBox="1"/>
            <p:nvPr/>
          </p:nvSpPr>
          <p:spPr>
            <a:xfrm>
              <a:off x="9405297" y="4128124"/>
              <a:ext cx="2085976" cy="646331"/>
            </a:xfrm>
            <a:prstGeom prst="rect">
              <a:avLst/>
            </a:prstGeom>
            <a:noFill/>
          </p:spPr>
          <p:txBody>
            <a:bodyPr wrap="square">
              <a:spAutoFit/>
            </a:bodyPr>
            <a:lstStyle/>
            <a:p>
              <a:pPr>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Region</a:t>
              </a:r>
              <a:r>
                <a:rPr kumimoji="0" lang="en-US" altLang="zh-CN"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 South</a:t>
              </a:r>
              <a:r>
                <a:rPr kumimoji="0" lang="zh-CN" alt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 </a:t>
              </a: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Central US</a:t>
              </a:r>
              <a:endParaRPr kumimoji="0" lang="en-CN"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11" name="Picture 10" descr="Shape&#10;&#10;Description automatically generated with medium confidence">
              <a:extLst>
                <a:ext uri="{FF2B5EF4-FFF2-40B4-BE49-F238E27FC236}">
                  <a16:creationId xmlns:a16="http://schemas.microsoft.com/office/drawing/2014/main" id="{EEC180CE-C66A-4DBE-E614-A68A4376B59C}"/>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62900" y="6075414"/>
              <a:ext cx="1699931" cy="594976"/>
            </a:xfrm>
            <a:prstGeom prst="rect">
              <a:avLst/>
            </a:prstGeom>
          </p:spPr>
        </p:pic>
        <p:sp>
          <p:nvSpPr>
            <p:cNvPr id="12" name="矩形 10">
              <a:extLst>
                <a:ext uri="{FF2B5EF4-FFF2-40B4-BE49-F238E27FC236}">
                  <a16:creationId xmlns:a16="http://schemas.microsoft.com/office/drawing/2014/main" id="{A807EF45-948A-8FFA-8868-B7D7A19EB46A}"/>
                </a:ext>
              </a:extLst>
            </p:cNvPr>
            <p:cNvSpPr/>
            <p:nvPr/>
          </p:nvSpPr>
          <p:spPr bwMode="gray">
            <a:xfrm>
              <a:off x="9408472" y="5495882"/>
              <a:ext cx="1883638" cy="1124886"/>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13" name="TextBox 12">
              <a:extLst>
                <a:ext uri="{FF2B5EF4-FFF2-40B4-BE49-F238E27FC236}">
                  <a16:creationId xmlns:a16="http://schemas.microsoft.com/office/drawing/2014/main" id="{EADFEA8F-E5E5-B08E-9973-9AFB05B555F0}"/>
                </a:ext>
              </a:extLst>
            </p:cNvPr>
            <p:cNvSpPr txBox="1"/>
            <p:nvPr/>
          </p:nvSpPr>
          <p:spPr>
            <a:xfrm>
              <a:off x="9414019" y="5546723"/>
              <a:ext cx="188046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Region</a:t>
              </a:r>
              <a:r>
                <a:rPr kumimoji="0" lang="en-US" altLang="zh-CN" sz="18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 </a:t>
              </a:r>
              <a:r>
                <a:rPr lang="en-US" altLang="zh-CN" dirty="0">
                  <a:solidFill>
                    <a:srgbClr val="FFFFFF"/>
                  </a:solidFill>
                  <a:latin typeface="arial" panose="020B0604020202020204" pitchFamily="34" charset="0"/>
                </a:rPr>
                <a:t>West Europe</a:t>
              </a:r>
              <a:endParaRPr kumimoji="0" lang="en-CN"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 name="矩形 10">
              <a:extLst>
                <a:ext uri="{FF2B5EF4-FFF2-40B4-BE49-F238E27FC236}">
                  <a16:creationId xmlns:a16="http://schemas.microsoft.com/office/drawing/2014/main" id="{FFEE582B-B28B-37AE-4085-50CF1B015828}"/>
                </a:ext>
              </a:extLst>
            </p:cNvPr>
            <p:cNvSpPr/>
            <p:nvPr/>
          </p:nvSpPr>
          <p:spPr bwMode="gray">
            <a:xfrm>
              <a:off x="6392290" y="3851122"/>
              <a:ext cx="2085976" cy="2740124"/>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15" name="TextBox 14">
              <a:extLst>
                <a:ext uri="{FF2B5EF4-FFF2-40B4-BE49-F238E27FC236}">
                  <a16:creationId xmlns:a16="http://schemas.microsoft.com/office/drawing/2014/main" id="{1FDE614B-9203-50A7-155A-B05A49CABF60}"/>
                </a:ext>
              </a:extLst>
            </p:cNvPr>
            <p:cNvSpPr txBox="1"/>
            <p:nvPr/>
          </p:nvSpPr>
          <p:spPr>
            <a:xfrm>
              <a:off x="6313710" y="3869828"/>
              <a:ext cx="22509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Region</a:t>
              </a:r>
              <a:r>
                <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 </a:t>
              </a: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East Asia</a:t>
              </a:r>
              <a:endParaRPr kumimoji="0" lang="en-CN"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E22D6CE7-E9E3-07CB-86B9-9ED1C66CC304}"/>
                </a:ext>
              </a:extLst>
            </p:cNvPr>
            <p:cNvGrpSpPr/>
            <p:nvPr/>
          </p:nvGrpSpPr>
          <p:grpSpPr>
            <a:xfrm>
              <a:off x="7669649" y="5835667"/>
              <a:ext cx="778854" cy="755579"/>
              <a:chOff x="9132217" y="5186464"/>
              <a:chExt cx="1145258" cy="1303338"/>
            </a:xfrm>
          </p:grpSpPr>
          <p:sp>
            <p:nvSpPr>
              <p:cNvPr id="17" name="Rounded Rectangle 24">
                <a:extLst>
                  <a:ext uri="{FF2B5EF4-FFF2-40B4-BE49-F238E27FC236}">
                    <a16:creationId xmlns:a16="http://schemas.microsoft.com/office/drawing/2014/main" id="{E468119B-499F-B6A4-1A34-F90E98FD20B7}"/>
                  </a:ext>
                </a:extLst>
              </p:cNvPr>
              <p:cNvSpPr/>
              <p:nvPr/>
            </p:nvSpPr>
            <p:spPr bwMode="auto">
              <a:xfrm>
                <a:off x="9132217" y="5186464"/>
                <a:ext cx="1145258" cy="1303338"/>
              </a:xfrm>
              <a:prstGeom prst="roundRect">
                <a:avLst>
                  <a:gd name="adj" fmla="val 7431"/>
                </a:avLst>
              </a:prstGeom>
              <a:solidFill>
                <a:schemeClr val="tx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t"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961" b="1" i="0" u="none" strike="noStrike" kern="0" cap="none" spc="0" normalizeH="0" baseline="0" noProof="0">
                    <a:ln>
                      <a:noFill/>
                    </a:ln>
                    <a:solidFill>
                      <a:srgbClr val="002060"/>
                    </a:solidFill>
                    <a:effectLst/>
                    <a:uLnTx/>
                    <a:uFillTx/>
                    <a:latin typeface="Segoe UI"/>
                    <a:ea typeface="+mn-ea"/>
                    <a:cs typeface="+mn-cs"/>
                  </a:rPr>
                  <a:t>DMZ</a:t>
                </a:r>
              </a:p>
            </p:txBody>
          </p:sp>
          <p:pic>
            <p:nvPicPr>
              <p:cNvPr id="18" name="Picture 17">
                <a:extLst>
                  <a:ext uri="{FF2B5EF4-FFF2-40B4-BE49-F238E27FC236}">
                    <a16:creationId xmlns:a16="http://schemas.microsoft.com/office/drawing/2014/main" id="{593935B5-42E6-3EE9-41F1-C0A5543BC4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7057" y="5669769"/>
                <a:ext cx="648267" cy="648267"/>
              </a:xfrm>
              <a:prstGeom prst="rect">
                <a:avLst/>
              </a:prstGeom>
            </p:spPr>
          </p:pic>
        </p:grpSp>
        <p:sp>
          <p:nvSpPr>
            <p:cNvPr id="19" name="TextBox 18">
              <a:extLst>
                <a:ext uri="{FF2B5EF4-FFF2-40B4-BE49-F238E27FC236}">
                  <a16:creationId xmlns:a16="http://schemas.microsoft.com/office/drawing/2014/main" id="{EDB00048-F8FA-04C5-D558-43DA8289FFAC}"/>
                </a:ext>
              </a:extLst>
            </p:cNvPr>
            <p:cNvSpPr txBox="1"/>
            <p:nvPr/>
          </p:nvSpPr>
          <p:spPr>
            <a:xfrm>
              <a:off x="6495579" y="4178513"/>
              <a:ext cx="1979606" cy="509917"/>
            </a:xfrm>
            <a:prstGeom prst="rect">
              <a:avLst/>
            </a:prstGeom>
            <a:noFill/>
          </p:spPr>
          <p:txBody>
            <a:bodyPr wrap="squar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Light"/>
                  <a:ea typeface="+mn-ea"/>
                  <a:cs typeface="+mn-cs"/>
                </a:rPr>
                <a:t>Azure Virtual Network</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Light"/>
                  <a:ea typeface="+mn-ea"/>
                  <a:cs typeface="+mn-cs"/>
                </a:rPr>
                <a:t>(VNET</a:t>
              </a:r>
              <a:r>
                <a:rPr kumimoji="0" lang="en-US" altLang="zh-CN" sz="1568" b="0" i="0" u="none" strike="noStrike" kern="0" cap="none" spc="0" normalizeH="0" baseline="0" noProof="0">
                  <a:ln>
                    <a:noFill/>
                  </a:ln>
                  <a:solidFill>
                    <a:srgbClr val="FFFFFF"/>
                  </a:solidFill>
                  <a:effectLst/>
                  <a:uLnTx/>
                  <a:uFillTx/>
                  <a:latin typeface="Segoe UI Light"/>
                  <a:ea typeface="+mn-ea"/>
                  <a:cs typeface="+mn-cs"/>
                </a:rPr>
                <a:t>2</a:t>
              </a:r>
              <a:r>
                <a:rPr kumimoji="0" lang="en-US" sz="1568" b="0" i="0" u="none" strike="noStrike" kern="0" cap="none" spc="0" normalizeH="0" baseline="0" noProof="0">
                  <a:ln>
                    <a:noFill/>
                  </a:ln>
                  <a:solidFill>
                    <a:srgbClr val="FFFFFF"/>
                  </a:solidFill>
                  <a:effectLst/>
                  <a:uLnTx/>
                  <a:uFillTx/>
                  <a:latin typeface="Segoe UI Light"/>
                  <a:ea typeface="+mn-ea"/>
                  <a:cs typeface="+mn-cs"/>
                </a:rPr>
                <a:t>)</a:t>
              </a:r>
            </a:p>
          </p:txBody>
        </p:sp>
        <p:sp>
          <p:nvSpPr>
            <p:cNvPr id="20" name="矩形 10">
              <a:extLst>
                <a:ext uri="{FF2B5EF4-FFF2-40B4-BE49-F238E27FC236}">
                  <a16:creationId xmlns:a16="http://schemas.microsoft.com/office/drawing/2014/main" id="{EABADD26-7A03-738F-2740-BA48B252627A}"/>
                </a:ext>
              </a:extLst>
            </p:cNvPr>
            <p:cNvSpPr/>
            <p:nvPr/>
          </p:nvSpPr>
          <p:spPr bwMode="gray">
            <a:xfrm>
              <a:off x="6111196" y="2556241"/>
              <a:ext cx="5492971" cy="4254476"/>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21" name="Freeform 539">
              <a:extLst>
                <a:ext uri="{FF2B5EF4-FFF2-40B4-BE49-F238E27FC236}">
                  <a16:creationId xmlns:a16="http://schemas.microsoft.com/office/drawing/2014/main" id="{34CD163B-89F7-8F59-14AF-45BE01C2D6B0}"/>
                </a:ext>
              </a:extLst>
            </p:cNvPr>
            <p:cNvSpPr>
              <a:spLocks noChangeAspect="1"/>
            </p:cNvSpPr>
            <p:nvPr/>
          </p:nvSpPr>
          <p:spPr bwMode="auto">
            <a:xfrm>
              <a:off x="6228351" y="2623335"/>
              <a:ext cx="1806103" cy="11208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ln w="63500">
              <a:solidFill>
                <a:srgbClr val="7030A0"/>
              </a:solidFill>
            </a:ln>
          </p:spPr>
          <p:style>
            <a:lnRef idx="2">
              <a:schemeClr val="dk1"/>
            </a:lnRef>
            <a:fillRef idx="1">
              <a:schemeClr val="lt1"/>
            </a:fillRef>
            <a:effectRef idx="0">
              <a:schemeClr val="dk1"/>
            </a:effectRef>
            <a:fontRef idx="minor">
              <a:schemeClr val="dk1"/>
            </a:fontRef>
          </p:style>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3EBE2AC-F0C1-DD3F-97B8-271E4779FA2D}"/>
                </a:ext>
              </a:extLst>
            </p:cNvPr>
            <p:cNvSpPr txBox="1"/>
            <p:nvPr/>
          </p:nvSpPr>
          <p:spPr>
            <a:xfrm>
              <a:off x="6462207" y="3206408"/>
              <a:ext cx="170831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2000" b="0" i="0" u="none" strike="noStrike" kern="1200" cap="none" spc="0" normalizeH="0" baseline="0" noProof="0" dirty="0">
                  <a:ln>
                    <a:noFill/>
                  </a:ln>
                  <a:solidFill>
                    <a:srgbClr val="000000"/>
                  </a:solidFill>
                  <a:effectLst/>
                  <a:uLnTx/>
                  <a:uFillTx/>
                  <a:latin typeface="Segoe UI"/>
                  <a:ea typeface="+mn-ea"/>
                  <a:cs typeface="+mn-cs"/>
                </a:rPr>
                <a:t>Azure</a:t>
              </a:r>
              <a:r>
                <a:rPr kumimoji="0" lang="zh-CN" alt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altLang="zh-CN" sz="2000" b="0" i="0" u="none" strike="noStrike" kern="1200" cap="none" spc="0" normalizeH="0" baseline="0" noProof="0" dirty="0">
                  <a:ln>
                    <a:noFill/>
                  </a:ln>
                  <a:solidFill>
                    <a:srgbClr val="000000"/>
                  </a:solidFill>
                  <a:effectLst/>
                  <a:uLnTx/>
                  <a:uFillTx/>
                  <a:latin typeface="Segoe UI"/>
                  <a:ea typeface="+mn-ea"/>
                  <a:cs typeface="+mn-cs"/>
                </a:rPr>
                <a:t>Cloud</a:t>
              </a:r>
              <a:endParaRPr kumimoji="0" lang="en-CN"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3" name="Straight Arrow Connector 22">
              <a:extLst>
                <a:ext uri="{FF2B5EF4-FFF2-40B4-BE49-F238E27FC236}">
                  <a16:creationId xmlns:a16="http://schemas.microsoft.com/office/drawing/2014/main" id="{D66EAE79-1432-E5CC-3EA0-3F1040F2B337}"/>
                </a:ext>
              </a:extLst>
            </p:cNvPr>
            <p:cNvCxnSpPr>
              <a:cxnSpLocks/>
              <a:stCxn id="6" idx="1"/>
              <a:endCxn id="26" idx="3"/>
            </p:cNvCxnSpPr>
            <p:nvPr/>
          </p:nvCxnSpPr>
          <p:spPr>
            <a:xfrm flipH="1">
              <a:off x="8440161" y="3266892"/>
              <a:ext cx="949329" cy="168836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ADA7FD9-2A55-62FE-B330-AB4F55EA7508}"/>
                </a:ext>
              </a:extLst>
            </p:cNvPr>
            <p:cNvCxnSpPr>
              <a:cxnSpLocks/>
              <a:stCxn id="9" idx="1"/>
            </p:cNvCxnSpPr>
            <p:nvPr/>
          </p:nvCxnSpPr>
          <p:spPr>
            <a:xfrm flipH="1">
              <a:off x="8469081" y="4673428"/>
              <a:ext cx="941564" cy="2771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ACAC4B6-E057-7EAA-BB90-2819A2B78FF8}"/>
                </a:ext>
              </a:extLst>
            </p:cNvPr>
            <p:cNvCxnSpPr>
              <a:cxnSpLocks/>
              <a:stCxn id="12" idx="1"/>
              <a:endCxn id="26" idx="3"/>
            </p:cNvCxnSpPr>
            <p:nvPr/>
          </p:nvCxnSpPr>
          <p:spPr>
            <a:xfrm flipH="1" flipV="1">
              <a:off x="8440161" y="4955255"/>
              <a:ext cx="968311" cy="11030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6" name="Picture 25" descr="A picture containing icon&#10;&#10;Description automatically generated">
              <a:extLst>
                <a:ext uri="{FF2B5EF4-FFF2-40B4-BE49-F238E27FC236}">
                  <a16:creationId xmlns:a16="http://schemas.microsoft.com/office/drawing/2014/main" id="{1DC48218-B3FE-523E-42E3-074DC948EB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727" y="4814189"/>
              <a:ext cx="252434" cy="282132"/>
            </a:xfrm>
            <a:prstGeom prst="rect">
              <a:avLst/>
            </a:prstGeom>
          </p:spPr>
        </p:pic>
        <p:pic>
          <p:nvPicPr>
            <p:cNvPr id="27" name="Picture 26" descr="A picture containing icon&#10;&#10;Description automatically generated">
              <a:extLst>
                <a:ext uri="{FF2B5EF4-FFF2-40B4-BE49-F238E27FC236}">
                  <a16:creationId xmlns:a16="http://schemas.microsoft.com/office/drawing/2014/main" id="{7C5F9190-42F5-6F19-2836-EB12BFB276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8967" y="5116553"/>
              <a:ext cx="252434" cy="282132"/>
            </a:xfrm>
            <a:prstGeom prst="rect">
              <a:avLst/>
            </a:prstGeom>
          </p:spPr>
        </p:pic>
        <p:pic>
          <p:nvPicPr>
            <p:cNvPr id="28" name="Picture 27" descr="A picture containing icon&#10;&#10;Description automatically generated">
              <a:extLst>
                <a:ext uri="{FF2B5EF4-FFF2-40B4-BE49-F238E27FC236}">
                  <a16:creationId xmlns:a16="http://schemas.microsoft.com/office/drawing/2014/main" id="{019A12BA-5143-D584-EA2E-D58C53DB20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8967" y="5433727"/>
              <a:ext cx="252434" cy="282132"/>
            </a:xfrm>
            <a:prstGeom prst="rect">
              <a:avLst/>
            </a:prstGeom>
          </p:spPr>
        </p:pic>
        <p:sp>
          <p:nvSpPr>
            <p:cNvPr id="29" name="TextBox 28">
              <a:extLst>
                <a:ext uri="{FF2B5EF4-FFF2-40B4-BE49-F238E27FC236}">
                  <a16:creationId xmlns:a16="http://schemas.microsoft.com/office/drawing/2014/main" id="{C600316E-EBCF-FED7-58AD-ABA45E5D27D6}"/>
                </a:ext>
              </a:extLst>
            </p:cNvPr>
            <p:cNvSpPr txBox="1"/>
            <p:nvPr/>
          </p:nvSpPr>
          <p:spPr>
            <a:xfrm rot="20335234">
              <a:off x="8602307" y="4607719"/>
              <a:ext cx="750205"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P</a:t>
              </a:r>
              <a:r>
                <a:rPr kumimoji="0" lang="en-CN" sz="800" b="0" i="0" u="none" strike="noStrike" kern="1200" cap="none" spc="0" normalizeH="0" baseline="0" noProof="0" dirty="0">
                  <a:ln>
                    <a:noFill/>
                  </a:ln>
                  <a:solidFill>
                    <a:srgbClr val="FFFFFF"/>
                  </a:solidFill>
                  <a:effectLst/>
                  <a:uLnTx/>
                  <a:uFillTx/>
                  <a:latin typeface="Segoe UI"/>
                  <a:ea typeface="+mn-ea"/>
                  <a:cs typeface="+mn-cs"/>
                </a:rPr>
                <a:t>rivate</a:t>
              </a:r>
              <a:r>
                <a:rPr kumimoji="0" lang="zh-CN" altLang="en-US" sz="800" b="0" i="0" u="none" strike="noStrike" kern="1200" cap="none" spc="0" normalizeH="0" baseline="0" noProof="0" dirty="0">
                  <a:ln>
                    <a:noFill/>
                  </a:ln>
                  <a:solidFill>
                    <a:srgbClr val="FFFFFF"/>
                  </a:solidFill>
                  <a:effectLst/>
                  <a:uLnTx/>
                  <a:uFillTx/>
                  <a:latin typeface="Segoe UI"/>
                  <a:ea typeface="+mn-ea"/>
                  <a:cs typeface="+mn-cs"/>
                </a:rPr>
                <a:t> </a:t>
              </a:r>
              <a:r>
                <a:rPr kumimoji="0" lang="en-US" altLang="zh-CN" sz="800" b="0" i="0" u="none" strike="noStrike" kern="1200" cap="none" spc="0" normalizeH="0" baseline="0" noProof="0" dirty="0">
                  <a:ln>
                    <a:noFill/>
                  </a:ln>
                  <a:solidFill>
                    <a:srgbClr val="FFFFFF"/>
                  </a:solidFill>
                  <a:effectLst/>
                  <a:uLnTx/>
                  <a:uFillTx/>
                  <a:latin typeface="Segoe UI"/>
                  <a:ea typeface="+mn-ea"/>
                  <a:cs typeface="+mn-cs"/>
                </a:rPr>
                <a:t>endpoint</a:t>
              </a:r>
              <a:endParaRPr kumimoji="0" lang="en-CN"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2F0B40FA-2F81-686F-4C1D-00D9770D671F}"/>
                </a:ext>
              </a:extLst>
            </p:cNvPr>
            <p:cNvSpPr txBox="1"/>
            <p:nvPr/>
          </p:nvSpPr>
          <p:spPr>
            <a:xfrm rot="18186604">
              <a:off x="8512800" y="3812024"/>
              <a:ext cx="750205"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P</a:t>
              </a:r>
              <a:r>
                <a:rPr kumimoji="0" lang="en-CN" sz="800" b="0" i="0" u="none" strike="noStrike" kern="1200" cap="none" spc="0" normalizeH="0" baseline="0" noProof="0" dirty="0">
                  <a:ln>
                    <a:noFill/>
                  </a:ln>
                  <a:solidFill>
                    <a:srgbClr val="FFFFFF"/>
                  </a:solidFill>
                  <a:effectLst/>
                  <a:uLnTx/>
                  <a:uFillTx/>
                  <a:latin typeface="Segoe UI"/>
                  <a:ea typeface="+mn-ea"/>
                  <a:cs typeface="+mn-cs"/>
                </a:rPr>
                <a:t>rivate</a:t>
              </a:r>
              <a:r>
                <a:rPr kumimoji="0" lang="zh-CN" altLang="en-US" sz="800" b="0" i="0" u="none" strike="noStrike" kern="1200" cap="none" spc="0" normalizeH="0" baseline="0" noProof="0" dirty="0">
                  <a:ln>
                    <a:noFill/>
                  </a:ln>
                  <a:solidFill>
                    <a:srgbClr val="FFFFFF"/>
                  </a:solidFill>
                  <a:effectLst/>
                  <a:uLnTx/>
                  <a:uFillTx/>
                  <a:latin typeface="Segoe UI"/>
                  <a:ea typeface="+mn-ea"/>
                  <a:cs typeface="+mn-cs"/>
                </a:rPr>
                <a:t> </a:t>
              </a:r>
              <a:r>
                <a:rPr kumimoji="0" lang="en-US" altLang="zh-CN" sz="800" b="0" i="0" u="none" strike="noStrike" kern="1200" cap="none" spc="0" normalizeH="0" baseline="0" noProof="0" dirty="0">
                  <a:ln>
                    <a:noFill/>
                  </a:ln>
                  <a:solidFill>
                    <a:srgbClr val="FFFFFF"/>
                  </a:solidFill>
                  <a:effectLst/>
                  <a:uLnTx/>
                  <a:uFillTx/>
                  <a:latin typeface="Segoe UI"/>
                  <a:ea typeface="+mn-ea"/>
                  <a:cs typeface="+mn-cs"/>
                </a:rPr>
                <a:t>endpoint</a:t>
              </a:r>
              <a:endParaRPr kumimoji="0" lang="en-CN"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74811BFE-87B7-8354-9054-7BBAAC690C0A}"/>
                </a:ext>
              </a:extLst>
            </p:cNvPr>
            <p:cNvSpPr txBox="1"/>
            <p:nvPr/>
          </p:nvSpPr>
          <p:spPr>
            <a:xfrm rot="3040878">
              <a:off x="8546477" y="5275687"/>
              <a:ext cx="750205"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Segoe UI"/>
                  <a:ea typeface="+mn-ea"/>
                  <a:cs typeface="+mn-cs"/>
                </a:rPr>
                <a:t>P</a:t>
              </a:r>
              <a:r>
                <a:rPr kumimoji="0" lang="en-CN" sz="800" b="0" i="0" u="none" strike="noStrike" kern="1200" cap="none" spc="0" normalizeH="0" baseline="0" noProof="0" dirty="0">
                  <a:ln>
                    <a:noFill/>
                  </a:ln>
                  <a:solidFill>
                    <a:srgbClr val="FFFFFF"/>
                  </a:solidFill>
                  <a:effectLst/>
                  <a:uLnTx/>
                  <a:uFillTx/>
                  <a:latin typeface="Segoe UI"/>
                  <a:ea typeface="+mn-ea"/>
                  <a:cs typeface="+mn-cs"/>
                </a:rPr>
                <a:t>rivate</a:t>
              </a:r>
              <a:r>
                <a:rPr kumimoji="0" lang="zh-CN" altLang="en-US" sz="800" b="0" i="0" u="none" strike="noStrike" kern="1200" cap="none" spc="0" normalizeH="0" baseline="0" noProof="0" dirty="0">
                  <a:ln>
                    <a:noFill/>
                  </a:ln>
                  <a:solidFill>
                    <a:srgbClr val="FFFFFF"/>
                  </a:solidFill>
                  <a:effectLst/>
                  <a:uLnTx/>
                  <a:uFillTx/>
                  <a:latin typeface="Segoe UI"/>
                  <a:ea typeface="+mn-ea"/>
                  <a:cs typeface="+mn-cs"/>
                </a:rPr>
                <a:t> </a:t>
              </a:r>
              <a:r>
                <a:rPr kumimoji="0" lang="en-US" altLang="zh-CN" sz="800" b="0" i="0" u="none" strike="noStrike" kern="1200" cap="none" spc="0" normalizeH="0" baseline="0" noProof="0" dirty="0">
                  <a:ln>
                    <a:noFill/>
                  </a:ln>
                  <a:solidFill>
                    <a:srgbClr val="FFFFFF"/>
                  </a:solidFill>
                  <a:effectLst/>
                  <a:uLnTx/>
                  <a:uFillTx/>
                  <a:latin typeface="Segoe UI"/>
                  <a:ea typeface="+mn-ea"/>
                  <a:cs typeface="+mn-cs"/>
                </a:rPr>
                <a:t>endpoint</a:t>
              </a:r>
              <a:endParaRPr kumimoji="0" lang="en-CN"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矩形 10">
              <a:extLst>
                <a:ext uri="{FF2B5EF4-FFF2-40B4-BE49-F238E27FC236}">
                  <a16:creationId xmlns:a16="http://schemas.microsoft.com/office/drawing/2014/main" id="{41B1B984-20F3-001D-7C4E-53419AFC323C}"/>
                </a:ext>
              </a:extLst>
            </p:cNvPr>
            <p:cNvSpPr/>
            <p:nvPr/>
          </p:nvSpPr>
          <p:spPr bwMode="gray">
            <a:xfrm>
              <a:off x="426922" y="2556242"/>
              <a:ext cx="4320006" cy="4254476"/>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33" name="Freeform 539">
              <a:extLst>
                <a:ext uri="{FF2B5EF4-FFF2-40B4-BE49-F238E27FC236}">
                  <a16:creationId xmlns:a16="http://schemas.microsoft.com/office/drawing/2014/main" id="{69EE175E-F014-BD7D-AF56-8D845A72EDC9}"/>
                </a:ext>
              </a:extLst>
            </p:cNvPr>
            <p:cNvSpPr>
              <a:spLocks noChangeAspect="1"/>
            </p:cNvSpPr>
            <p:nvPr/>
          </p:nvSpPr>
          <p:spPr bwMode="auto">
            <a:xfrm>
              <a:off x="481084" y="2556241"/>
              <a:ext cx="1806103" cy="11208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ln w="63500">
              <a:solidFill>
                <a:srgbClr val="7030A0"/>
              </a:solidFill>
            </a:ln>
          </p:spPr>
          <p:style>
            <a:lnRef idx="2">
              <a:schemeClr val="dk1"/>
            </a:lnRef>
            <a:fillRef idx="1">
              <a:schemeClr val="lt1"/>
            </a:fillRef>
            <a:effectRef idx="0">
              <a:schemeClr val="dk1"/>
            </a:effectRef>
            <a:fontRef idx="minor">
              <a:schemeClr val="dk1"/>
            </a:fontRef>
          </p:style>
          <p:txBody>
            <a:bodyPr vert="horz" wrap="square" lIns="65910" tIns="32955" rIns="65910" bIns="32955" numCol="1" anchor="t" anchorCtr="0" compatLnSpc="1">
              <a:prstTxWarp prst="textNoShape">
                <a:avLst/>
              </a:prstTxWarp>
            </a:bodyPr>
            <a:lstStyle/>
            <a:p>
              <a:pPr marL="0" marR="0" lvl="0" indent="0" algn="l" defTabSz="672094" rtl="0" eaLnBrk="1" fontAlgn="auto" latinLnBrk="0" hangingPunct="1">
                <a:lnSpc>
                  <a:spcPct val="100000"/>
                </a:lnSpc>
                <a:spcBef>
                  <a:spcPts val="0"/>
                </a:spcBef>
                <a:spcAft>
                  <a:spcPts val="0"/>
                </a:spcAft>
                <a:buClrTx/>
                <a:buSzTx/>
                <a:buFontTx/>
                <a:buNone/>
                <a:tabLst/>
                <a:defRPr/>
              </a:pPr>
              <a:endParaRPr kumimoji="0" lang="en-US" sz="129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6F091617-0DFF-E816-96E7-5E3FDE7CA69F}"/>
                </a:ext>
              </a:extLst>
            </p:cNvPr>
            <p:cNvSpPr txBox="1"/>
            <p:nvPr/>
          </p:nvSpPr>
          <p:spPr>
            <a:xfrm>
              <a:off x="674910" y="3018024"/>
              <a:ext cx="2182856"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Segoe UI"/>
                  <a:ea typeface="+mn-ea"/>
                  <a:cs typeface="+mn-cs"/>
                </a:rPr>
                <a:t>     </a:t>
              </a:r>
              <a:r>
                <a:rPr kumimoji="0" lang="en-CN" sz="2000" b="0" i="0" u="none" strike="noStrike" kern="1200" cap="none" spc="0" normalizeH="0" baseline="0" noProof="0">
                  <a:ln>
                    <a:noFill/>
                  </a:ln>
                  <a:solidFill>
                    <a:srgbClr val="000000"/>
                  </a:solidFill>
                  <a:effectLst/>
                  <a:uLnTx/>
                  <a:uFillTx/>
                  <a:latin typeface="Segoe UI"/>
                  <a:ea typeface="+mn-ea"/>
                  <a:cs typeface="+mn-cs"/>
                </a:rPr>
                <a:t>Azure</a:t>
              </a:r>
              <a:r>
                <a:rPr kumimoji="0" lang="zh-CN" altLang="en-US" sz="2000" b="0" i="0" u="none" strike="noStrike" kern="1200" cap="none" spc="0" normalizeH="0" baseline="0" noProof="0">
                  <a:ln>
                    <a:noFill/>
                  </a:ln>
                  <a:solidFill>
                    <a:srgbClr val="000000"/>
                  </a:solidFill>
                  <a:effectLst/>
                  <a:uLnTx/>
                  <a:uFillTx/>
                  <a:latin typeface="Segoe UI"/>
                  <a:ea typeface="+mn-ea"/>
                  <a:cs typeface="+mn-cs"/>
                </a:rPr>
                <a:t> </a:t>
              </a:r>
              <a:endParaRPr kumimoji="0" lang="en-US" altLang="zh-CN" sz="20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N" sz="2000" b="0" i="0" u="none" strike="noStrike" kern="1200" cap="none" spc="0" normalizeH="0" baseline="0" noProof="0">
                  <a:ln>
                    <a:noFill/>
                  </a:ln>
                  <a:solidFill>
                    <a:srgbClr val="000000"/>
                  </a:solidFill>
                  <a:effectLst/>
                  <a:uLnTx/>
                  <a:uFillTx/>
                  <a:latin typeface="Segoe UI"/>
                  <a:ea typeface="+mn-ea"/>
                  <a:cs typeface="+mn-cs"/>
                </a:rPr>
                <a:t>China</a:t>
              </a:r>
              <a:r>
                <a:rPr kumimoji="0" lang="zh-CN" altLang="en-US" sz="2000" b="0" i="0" u="none" strike="noStrike" kern="1200" cap="none" spc="0" normalizeH="0" baseline="0" noProof="0">
                  <a:ln>
                    <a:noFill/>
                  </a:ln>
                  <a:solidFill>
                    <a:srgbClr val="000000"/>
                  </a:solidFill>
                  <a:effectLst/>
                  <a:uLnTx/>
                  <a:uFillTx/>
                  <a:latin typeface="Segoe UI"/>
                  <a:ea typeface="+mn-ea"/>
                  <a:cs typeface="+mn-cs"/>
                </a:rPr>
                <a:t> </a:t>
              </a:r>
              <a:r>
                <a:rPr kumimoji="0" lang="en-US" altLang="zh-CN" sz="2000" b="0" i="0" u="none" strike="noStrike" kern="1200" cap="none" spc="0" normalizeH="0" baseline="0" noProof="0">
                  <a:ln>
                    <a:noFill/>
                  </a:ln>
                  <a:solidFill>
                    <a:srgbClr val="000000"/>
                  </a:solidFill>
                  <a:effectLst/>
                  <a:uLnTx/>
                  <a:uFillTx/>
                  <a:latin typeface="Segoe UI"/>
                  <a:ea typeface="+mn-ea"/>
                  <a:cs typeface="+mn-cs"/>
                </a:rPr>
                <a:t>Cloud</a:t>
              </a:r>
              <a:endParaRPr kumimoji="0" lang="en-CN" sz="2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矩形 10">
              <a:extLst>
                <a:ext uri="{FF2B5EF4-FFF2-40B4-BE49-F238E27FC236}">
                  <a16:creationId xmlns:a16="http://schemas.microsoft.com/office/drawing/2014/main" id="{72127892-8C9E-90FD-FDC8-EBFBECD4E77B}"/>
                </a:ext>
              </a:extLst>
            </p:cNvPr>
            <p:cNvSpPr/>
            <p:nvPr/>
          </p:nvSpPr>
          <p:spPr bwMode="gray">
            <a:xfrm>
              <a:off x="2496802" y="3611804"/>
              <a:ext cx="2085976" cy="2740124"/>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36" name="TextBox 35">
              <a:extLst>
                <a:ext uri="{FF2B5EF4-FFF2-40B4-BE49-F238E27FC236}">
                  <a16:creationId xmlns:a16="http://schemas.microsoft.com/office/drawing/2014/main" id="{A89FF2D3-7D1C-403E-06DC-C670D3C51529}"/>
                </a:ext>
              </a:extLst>
            </p:cNvPr>
            <p:cNvSpPr txBox="1"/>
            <p:nvPr/>
          </p:nvSpPr>
          <p:spPr>
            <a:xfrm>
              <a:off x="2418222" y="3630510"/>
              <a:ext cx="22509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Region</a:t>
              </a:r>
              <a:r>
                <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a:t>
              </a:r>
              <a:r>
                <a:rPr kumimoji="0" lang="en-US" altLang="zh-CN"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Hub</a:t>
              </a:r>
              <a:endParaRPr kumimoji="0" lang="en-CN"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7E12271-6005-7A36-561C-6A67CA5A0F60}"/>
                </a:ext>
              </a:extLst>
            </p:cNvPr>
            <p:cNvSpPr txBox="1"/>
            <p:nvPr/>
          </p:nvSpPr>
          <p:spPr>
            <a:xfrm>
              <a:off x="3148579" y="4196021"/>
              <a:ext cx="1979606" cy="409343"/>
            </a:xfrm>
            <a:prstGeom prst="rect">
              <a:avLst/>
            </a:prstGeom>
            <a:noFill/>
          </p:spPr>
          <p:txBody>
            <a:bodyPr wrap="squar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a:ea typeface="+mn-ea"/>
                  <a:cs typeface="+mn-cs"/>
                </a:rPr>
                <a:t>Azure Virtual Network</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a:ea typeface="+mn-ea"/>
                  <a:cs typeface="+mn-cs"/>
                </a:rPr>
                <a:t>(VNET1)</a:t>
              </a:r>
            </a:p>
          </p:txBody>
        </p:sp>
        <p:pic>
          <p:nvPicPr>
            <p:cNvPr id="38" name="グラフィックス 42">
              <a:extLst>
                <a:ext uri="{FF2B5EF4-FFF2-40B4-BE49-F238E27FC236}">
                  <a16:creationId xmlns:a16="http://schemas.microsoft.com/office/drawing/2014/main" id="{27AEE41B-C78A-06DE-7135-AC5499C855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62971" y="4342296"/>
              <a:ext cx="478100" cy="478100"/>
            </a:xfrm>
            <a:prstGeom prst="rect">
              <a:avLst/>
            </a:prstGeom>
          </p:spPr>
        </p:pic>
        <p:sp>
          <p:nvSpPr>
            <p:cNvPr id="39" name="Up-Down Arrow 100">
              <a:extLst>
                <a:ext uri="{FF2B5EF4-FFF2-40B4-BE49-F238E27FC236}">
                  <a16:creationId xmlns:a16="http://schemas.microsoft.com/office/drawing/2014/main" id="{767E12AB-FB8A-59CA-42BB-DD9E6B70B41B}"/>
                </a:ext>
              </a:extLst>
            </p:cNvPr>
            <p:cNvSpPr/>
            <p:nvPr/>
          </p:nvSpPr>
          <p:spPr bwMode="auto">
            <a:xfrm rot="5400000">
              <a:off x="5321298" y="4072132"/>
              <a:ext cx="478100" cy="1806104"/>
            </a:xfrm>
            <a:prstGeom prst="upDownArrow">
              <a:avLst>
                <a:gd name="adj1" fmla="val 62737"/>
                <a:gd name="adj2" fmla="val 48927"/>
              </a:avLst>
            </a:prstGeom>
            <a:solidFill>
              <a:schemeClr val="tx1"/>
            </a:solidFill>
            <a:ln w="76200">
              <a:solidFill>
                <a:schemeClr val="bg2">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5720" rIns="0" bIns="45720" numCol="1" rtlCol="0" anchor="ctr" anchorCtr="0" compatLnSpc="1">
              <a:prstTxWarp prst="textNoShape">
                <a:avLst/>
              </a:prstTxWarp>
            </a:bodyPr>
            <a:lstStyle/>
            <a:p>
              <a:pPr marL="0" marR="0" lvl="0" indent="0" algn="ctr" defTabSz="914030"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505050"/>
                  </a:solidFill>
                  <a:effectLst/>
                  <a:uLnTx/>
                  <a:uFillTx/>
                  <a:latin typeface="Segoe UI"/>
                  <a:ea typeface="+mn-ea"/>
                  <a:cs typeface="+mn-cs"/>
                </a:rPr>
                <a:t>ExpressRoute </a:t>
              </a:r>
            </a:p>
          </p:txBody>
        </p:sp>
        <p:pic>
          <p:nvPicPr>
            <p:cNvPr id="40" name="グラフィックス 32">
              <a:extLst>
                <a:ext uri="{FF2B5EF4-FFF2-40B4-BE49-F238E27FC236}">
                  <a16:creationId xmlns:a16="http://schemas.microsoft.com/office/drawing/2014/main" id="{515A30AA-82EA-40BF-137D-5498C34FF8B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11998" y="5070324"/>
              <a:ext cx="323433" cy="323433"/>
            </a:xfrm>
            <a:prstGeom prst="rect">
              <a:avLst/>
            </a:prstGeom>
          </p:spPr>
        </p:pic>
        <p:sp>
          <p:nvSpPr>
            <p:cNvPr id="41" name="TextBox 40">
              <a:extLst>
                <a:ext uri="{FF2B5EF4-FFF2-40B4-BE49-F238E27FC236}">
                  <a16:creationId xmlns:a16="http://schemas.microsoft.com/office/drawing/2014/main" id="{99793871-F1DB-296D-BCE7-C0198208B7B6}"/>
                </a:ext>
              </a:extLst>
            </p:cNvPr>
            <p:cNvSpPr txBox="1"/>
            <p:nvPr/>
          </p:nvSpPr>
          <p:spPr>
            <a:xfrm>
              <a:off x="6467014" y="5430864"/>
              <a:ext cx="57906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Gateway</a:t>
              </a:r>
              <a:endParaRPr kumimoji="0" lang="en-CN" sz="12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pic>
          <p:nvPicPr>
            <p:cNvPr id="42" name="グラフィックス 24">
              <a:extLst>
                <a:ext uri="{FF2B5EF4-FFF2-40B4-BE49-F238E27FC236}">
                  <a16:creationId xmlns:a16="http://schemas.microsoft.com/office/drawing/2014/main" id="{C6B130B9-0F16-FE7A-C26E-7D8896C5764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412193" y="6067300"/>
              <a:ext cx="509917" cy="509917"/>
            </a:xfrm>
            <a:prstGeom prst="rect">
              <a:avLst/>
            </a:prstGeom>
          </p:spPr>
        </p:pic>
        <p:pic>
          <p:nvPicPr>
            <p:cNvPr id="43" name="グラフィックス 24">
              <a:extLst>
                <a:ext uri="{FF2B5EF4-FFF2-40B4-BE49-F238E27FC236}">
                  <a16:creationId xmlns:a16="http://schemas.microsoft.com/office/drawing/2014/main" id="{8B30A3C8-D447-A355-CA4F-987C390636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155399" y="4400692"/>
              <a:ext cx="509917" cy="509917"/>
            </a:xfrm>
            <a:prstGeom prst="rect">
              <a:avLst/>
            </a:prstGeom>
          </p:spPr>
        </p:pic>
        <p:pic>
          <p:nvPicPr>
            <p:cNvPr id="44" name="グラフィックス 32">
              <a:extLst>
                <a:ext uri="{FF2B5EF4-FFF2-40B4-BE49-F238E27FC236}">
                  <a16:creationId xmlns:a16="http://schemas.microsoft.com/office/drawing/2014/main" id="{B61DB648-98BB-EC86-4E03-F6D98B1481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97787" y="4708654"/>
              <a:ext cx="323433" cy="323433"/>
            </a:xfrm>
            <a:prstGeom prst="rect">
              <a:avLst/>
            </a:prstGeom>
          </p:spPr>
        </p:pic>
        <p:sp>
          <p:nvSpPr>
            <p:cNvPr id="45" name="TextBox 44">
              <a:extLst>
                <a:ext uri="{FF2B5EF4-FFF2-40B4-BE49-F238E27FC236}">
                  <a16:creationId xmlns:a16="http://schemas.microsoft.com/office/drawing/2014/main" id="{81859194-F9E4-C991-2D35-F1303C7FBB87}"/>
                </a:ext>
              </a:extLst>
            </p:cNvPr>
            <p:cNvSpPr txBox="1"/>
            <p:nvPr/>
          </p:nvSpPr>
          <p:spPr>
            <a:xfrm>
              <a:off x="4052803" y="5069194"/>
              <a:ext cx="57906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Gateway</a:t>
              </a:r>
              <a:endParaRPr kumimoji="0" lang="en-CN" sz="1200" b="0" i="0" u="none" strike="noStrike" kern="1200" cap="none" spc="0" normalizeH="0" baseline="0" noProof="0" err="1">
                <a:ln>
                  <a:noFill/>
                </a:ln>
                <a:gradFill>
                  <a:gsLst>
                    <a:gs pos="2917">
                      <a:srgbClr val="FFFFFF"/>
                    </a:gs>
                    <a:gs pos="30000">
                      <a:srgbClr val="FFFFFF"/>
                    </a:gs>
                  </a:gsLst>
                  <a:lin ang="5400000" scaled="0"/>
                </a:gradFill>
                <a:effectLst/>
                <a:uLnTx/>
                <a:uFillTx/>
                <a:latin typeface="Segoe UI"/>
                <a:ea typeface="+mn-ea"/>
                <a:cs typeface="+mn-cs"/>
              </a:endParaRPr>
            </a:p>
          </p:txBody>
        </p:sp>
        <p:sp>
          <p:nvSpPr>
            <p:cNvPr id="46" name="矩形 10">
              <a:extLst>
                <a:ext uri="{FF2B5EF4-FFF2-40B4-BE49-F238E27FC236}">
                  <a16:creationId xmlns:a16="http://schemas.microsoft.com/office/drawing/2014/main" id="{E3930A80-E743-2C74-2A53-9F11E25E3811}"/>
                </a:ext>
              </a:extLst>
            </p:cNvPr>
            <p:cNvSpPr/>
            <p:nvPr/>
          </p:nvSpPr>
          <p:spPr bwMode="gray">
            <a:xfrm>
              <a:off x="480445" y="3750803"/>
              <a:ext cx="1668935" cy="1318391"/>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47" name="TextBox 46">
              <a:extLst>
                <a:ext uri="{FF2B5EF4-FFF2-40B4-BE49-F238E27FC236}">
                  <a16:creationId xmlns:a16="http://schemas.microsoft.com/office/drawing/2014/main" id="{14BA9C77-A222-5B95-45C5-840A0BFA069E}"/>
                </a:ext>
              </a:extLst>
            </p:cNvPr>
            <p:cNvSpPr txBox="1"/>
            <p:nvPr/>
          </p:nvSpPr>
          <p:spPr>
            <a:xfrm>
              <a:off x="661382" y="3831971"/>
              <a:ext cx="17568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Region</a:t>
              </a:r>
              <a:r>
                <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a:t>
              </a:r>
              <a:endParaRPr kumimoji="0" lang="en-CN"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6E7B418D-871E-8F1A-0932-CB4039F8422B}"/>
                </a:ext>
              </a:extLst>
            </p:cNvPr>
            <p:cNvSpPr txBox="1"/>
            <p:nvPr/>
          </p:nvSpPr>
          <p:spPr>
            <a:xfrm>
              <a:off x="501040" y="4335273"/>
              <a:ext cx="1636311" cy="409343"/>
            </a:xfrm>
            <a:prstGeom prst="rect">
              <a:avLst/>
            </a:prstGeom>
            <a:noFill/>
          </p:spPr>
          <p:txBody>
            <a:bodyPr wrap="squar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a:ea typeface="+mn-ea"/>
                  <a:cs typeface="+mn-cs"/>
                </a:rPr>
                <a:t>Azure Virtual Network</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a:ea typeface="+mn-ea"/>
                  <a:cs typeface="+mn-cs"/>
                </a:rPr>
                <a:t>(</a:t>
              </a:r>
              <a:r>
                <a:rPr kumimoji="0" lang="en-US" altLang="zh-CN"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Spoke3</a:t>
              </a:r>
              <a:r>
                <a:rPr kumimoji="0" lang="en-US" sz="1200" b="0" i="0" u="none" strike="noStrike" kern="0" cap="none" spc="0" normalizeH="0" baseline="0" noProof="0">
                  <a:ln>
                    <a:noFill/>
                  </a:ln>
                  <a:solidFill>
                    <a:srgbClr val="FFFFFF"/>
                  </a:solidFill>
                  <a:effectLst/>
                  <a:uLnTx/>
                  <a:uFillTx/>
                  <a:latin typeface="Segoe UI Light"/>
                  <a:ea typeface="+mn-ea"/>
                  <a:cs typeface="+mn-cs"/>
                </a:rPr>
                <a:t>)</a:t>
              </a:r>
            </a:p>
          </p:txBody>
        </p:sp>
        <p:sp>
          <p:nvSpPr>
            <p:cNvPr id="49" name="矩形 10">
              <a:extLst>
                <a:ext uri="{FF2B5EF4-FFF2-40B4-BE49-F238E27FC236}">
                  <a16:creationId xmlns:a16="http://schemas.microsoft.com/office/drawing/2014/main" id="{FF563FE2-7BE0-B9C6-D5C5-1B4697111AE2}"/>
                </a:ext>
              </a:extLst>
            </p:cNvPr>
            <p:cNvSpPr/>
            <p:nvPr/>
          </p:nvSpPr>
          <p:spPr bwMode="gray">
            <a:xfrm>
              <a:off x="446610" y="5293938"/>
              <a:ext cx="1668935" cy="1318391"/>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50" name="TextBox 49">
              <a:extLst>
                <a:ext uri="{FF2B5EF4-FFF2-40B4-BE49-F238E27FC236}">
                  <a16:creationId xmlns:a16="http://schemas.microsoft.com/office/drawing/2014/main" id="{B580A129-DB27-2B74-9536-E69DC08160DD}"/>
                </a:ext>
              </a:extLst>
            </p:cNvPr>
            <p:cNvSpPr txBox="1"/>
            <p:nvPr/>
          </p:nvSpPr>
          <p:spPr>
            <a:xfrm>
              <a:off x="739319" y="5277051"/>
              <a:ext cx="175683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Region</a:t>
              </a:r>
              <a:r>
                <a:rPr kumimoji="0" lang="zh-CN" altLang="en-US" sz="1800" b="0" i="0" u="none" strike="noStrike" kern="1200" cap="none" spc="0" normalizeH="0" baseline="0" noProof="0">
                  <a:ln>
                    <a:noFill/>
                  </a:ln>
                  <a:solidFill>
                    <a:srgbClr val="FFFFFF"/>
                  </a:solidFill>
                  <a:effectLst/>
                  <a:uLnTx/>
                  <a:uFillTx/>
                  <a:latin typeface="arial" panose="020B0604020202020204" pitchFamily="34" charset="0"/>
                  <a:ea typeface="+mn-ea"/>
                  <a:cs typeface="+mn-cs"/>
                </a:rPr>
                <a:t>：</a:t>
              </a:r>
              <a:endParaRPr kumimoji="0" lang="en-CN"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3D128778-BC88-6642-8A0F-2374ACE3E316}"/>
                </a:ext>
              </a:extLst>
            </p:cNvPr>
            <p:cNvSpPr txBox="1"/>
            <p:nvPr/>
          </p:nvSpPr>
          <p:spPr>
            <a:xfrm>
              <a:off x="524547" y="5780353"/>
              <a:ext cx="1536930" cy="409343"/>
            </a:xfrm>
            <a:prstGeom prst="rect">
              <a:avLst/>
            </a:prstGeom>
            <a:noFill/>
          </p:spPr>
          <p:txBody>
            <a:bodyPr wrap="squar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a:ea typeface="+mn-ea"/>
                  <a:cs typeface="+mn-cs"/>
                </a:rPr>
                <a:t>Azure Virtual Network</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a:ea typeface="+mn-ea"/>
                  <a:cs typeface="+mn-cs"/>
                </a:rPr>
                <a:t>(</a:t>
              </a:r>
              <a:r>
                <a:rPr kumimoji="0" lang="en-US" altLang="zh-CN"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Spoke4</a:t>
              </a:r>
              <a:r>
                <a:rPr kumimoji="0" lang="en-US" sz="1200" b="0" i="0" u="none" strike="noStrike" kern="0" cap="none" spc="0" normalizeH="0" baseline="0" noProof="0">
                  <a:ln>
                    <a:noFill/>
                  </a:ln>
                  <a:solidFill>
                    <a:srgbClr val="FFFFFF"/>
                  </a:solidFill>
                  <a:effectLst/>
                  <a:uLnTx/>
                  <a:uFillTx/>
                  <a:latin typeface="Segoe UI Light"/>
                  <a:ea typeface="+mn-ea"/>
                  <a:cs typeface="+mn-cs"/>
                </a:rPr>
                <a:t>)</a:t>
              </a:r>
            </a:p>
          </p:txBody>
        </p:sp>
        <p:cxnSp>
          <p:nvCxnSpPr>
            <p:cNvPr id="52" name="Straight Arrow Connector 51">
              <a:extLst>
                <a:ext uri="{FF2B5EF4-FFF2-40B4-BE49-F238E27FC236}">
                  <a16:creationId xmlns:a16="http://schemas.microsoft.com/office/drawing/2014/main" id="{CA68B6C3-28E1-0368-F245-E14E3917C070}"/>
                </a:ext>
              </a:extLst>
            </p:cNvPr>
            <p:cNvCxnSpPr>
              <a:cxnSpLocks/>
              <a:stCxn id="59" idx="1"/>
            </p:cNvCxnSpPr>
            <p:nvPr/>
          </p:nvCxnSpPr>
          <p:spPr>
            <a:xfrm flipH="1" flipV="1">
              <a:off x="2132257" y="4393272"/>
              <a:ext cx="986559" cy="4103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13DF204-9A41-113E-2922-82423620442E}"/>
                </a:ext>
              </a:extLst>
            </p:cNvPr>
            <p:cNvCxnSpPr>
              <a:cxnSpLocks/>
              <a:stCxn id="59" idx="1"/>
              <a:endCxn id="51" idx="3"/>
            </p:cNvCxnSpPr>
            <p:nvPr/>
          </p:nvCxnSpPr>
          <p:spPr>
            <a:xfrm flipH="1">
              <a:off x="2061477" y="4803587"/>
              <a:ext cx="1057339" cy="118143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C8C4678B-7532-4777-2F23-806EEAA94D7E}"/>
                </a:ext>
              </a:extLst>
            </p:cNvPr>
            <p:cNvSpPr txBox="1"/>
            <p:nvPr/>
          </p:nvSpPr>
          <p:spPr>
            <a:xfrm rot="1617156">
              <a:off x="2142121" y="4530557"/>
              <a:ext cx="1215086"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FFFFFF"/>
                  </a:solidFill>
                  <a:effectLst/>
                  <a:uLnTx/>
                  <a:uFillTx/>
                  <a:latin typeface="Segoe UI"/>
                  <a:ea typeface="+mn-ea"/>
                  <a:cs typeface="+mn-cs"/>
                </a:rPr>
                <a:t>Global</a:t>
              </a:r>
              <a:r>
                <a:rPr kumimoji="0" lang="zh-CN" altLang="en-US" sz="800" b="0" i="0" u="none" strike="noStrike" kern="1200" cap="none" spc="0" normalizeH="0" baseline="0" noProof="0">
                  <a:ln>
                    <a:noFill/>
                  </a:ln>
                  <a:solidFill>
                    <a:srgbClr val="FFFFFF"/>
                  </a:solidFill>
                  <a:effectLst/>
                  <a:uLnTx/>
                  <a:uFillTx/>
                  <a:latin typeface="Segoe UI"/>
                  <a:ea typeface="+mn-ea"/>
                  <a:cs typeface="+mn-cs"/>
                </a:rPr>
                <a:t> </a:t>
              </a:r>
              <a:r>
                <a:rPr kumimoji="0" lang="en-US" altLang="zh-CN" sz="800" b="0" i="0" u="none" strike="noStrike" kern="1200" cap="none" spc="0" normalizeH="0" baseline="0" noProof="0">
                  <a:ln>
                    <a:noFill/>
                  </a:ln>
                  <a:solidFill>
                    <a:srgbClr val="FFFFFF"/>
                  </a:solidFill>
                  <a:effectLst/>
                  <a:uLnTx/>
                  <a:uFillTx/>
                  <a:latin typeface="Segoe UI"/>
                  <a:ea typeface="+mn-ea"/>
                  <a:cs typeface="+mn-cs"/>
                </a:rPr>
                <a:t>VNet</a:t>
              </a:r>
              <a:r>
                <a:rPr kumimoji="0" lang="zh-CN" altLang="en-US" sz="800" b="0" i="0" u="none" strike="noStrike" kern="1200" cap="none" spc="0" normalizeH="0" baseline="0" noProof="0">
                  <a:ln>
                    <a:noFill/>
                  </a:ln>
                  <a:solidFill>
                    <a:srgbClr val="FFFFFF"/>
                  </a:solidFill>
                  <a:effectLst/>
                  <a:uLnTx/>
                  <a:uFillTx/>
                  <a:latin typeface="Segoe UI"/>
                  <a:ea typeface="+mn-ea"/>
                  <a:cs typeface="+mn-cs"/>
                </a:rPr>
                <a:t> </a:t>
              </a:r>
              <a:r>
                <a:rPr kumimoji="0" lang="en-US" altLang="zh-CN" sz="800" b="0" i="0" u="none" strike="noStrike" kern="1200" cap="none" spc="0" normalizeH="0" baseline="0" noProof="0">
                  <a:ln>
                    <a:noFill/>
                  </a:ln>
                  <a:solidFill>
                    <a:srgbClr val="FFFFFF"/>
                  </a:solidFill>
                  <a:effectLst/>
                  <a:uLnTx/>
                  <a:uFillTx/>
                  <a:latin typeface="Segoe UI"/>
                  <a:ea typeface="+mn-ea"/>
                  <a:cs typeface="+mn-cs"/>
                </a:rPr>
                <a:t>Peering</a:t>
              </a:r>
              <a:endParaRPr kumimoji="0" lang="en-CN" sz="800" b="0" i="0" u="none" strike="noStrike" kern="1200" cap="none" spc="0" normalizeH="0" baseline="0" noProof="0" err="1">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FA8A7DB2-8BA4-A369-DC8B-F8D59C7084ED}"/>
                </a:ext>
              </a:extLst>
            </p:cNvPr>
            <p:cNvSpPr txBox="1"/>
            <p:nvPr/>
          </p:nvSpPr>
          <p:spPr>
            <a:xfrm rot="18565086">
              <a:off x="2000000" y="5297019"/>
              <a:ext cx="926536"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FFFFFF"/>
                  </a:solidFill>
                  <a:effectLst/>
                  <a:uLnTx/>
                  <a:uFillTx/>
                  <a:latin typeface="Segoe UI"/>
                  <a:ea typeface="+mn-ea"/>
                  <a:cs typeface="+mn-cs"/>
                </a:rPr>
                <a:t>Global</a:t>
              </a:r>
              <a:r>
                <a:rPr kumimoji="0" lang="zh-CN" altLang="en-US" sz="800" b="0" i="0" u="none" strike="noStrike" kern="1200" cap="none" spc="0" normalizeH="0" baseline="0" noProof="0">
                  <a:ln>
                    <a:noFill/>
                  </a:ln>
                  <a:solidFill>
                    <a:srgbClr val="FFFFFF"/>
                  </a:solidFill>
                  <a:effectLst/>
                  <a:uLnTx/>
                  <a:uFillTx/>
                  <a:latin typeface="Segoe UI"/>
                  <a:ea typeface="+mn-ea"/>
                  <a:cs typeface="+mn-cs"/>
                </a:rPr>
                <a:t> </a:t>
              </a:r>
              <a:r>
                <a:rPr kumimoji="0" lang="en-US" altLang="zh-CN" sz="800" b="0" i="0" u="none" strike="noStrike" kern="1200" cap="none" spc="0" normalizeH="0" baseline="0" noProof="0">
                  <a:ln>
                    <a:noFill/>
                  </a:ln>
                  <a:solidFill>
                    <a:srgbClr val="FFFFFF"/>
                  </a:solidFill>
                  <a:effectLst/>
                  <a:uLnTx/>
                  <a:uFillTx/>
                  <a:latin typeface="Segoe UI"/>
                  <a:ea typeface="+mn-ea"/>
                  <a:cs typeface="+mn-cs"/>
                </a:rPr>
                <a:t>VNet</a:t>
              </a:r>
              <a:r>
                <a:rPr kumimoji="0" lang="zh-CN" altLang="en-US" sz="800" b="0" i="0" u="none" strike="noStrike" kern="1200" cap="none" spc="0" normalizeH="0" baseline="0" noProof="0">
                  <a:ln>
                    <a:noFill/>
                  </a:ln>
                  <a:solidFill>
                    <a:srgbClr val="FFFFFF"/>
                  </a:solidFill>
                  <a:effectLst/>
                  <a:uLnTx/>
                  <a:uFillTx/>
                  <a:latin typeface="Segoe UI"/>
                  <a:ea typeface="+mn-ea"/>
                  <a:cs typeface="+mn-cs"/>
                </a:rPr>
                <a:t> </a:t>
              </a:r>
              <a:r>
                <a:rPr kumimoji="0" lang="en-US" altLang="zh-CN" sz="800" b="0" i="0" u="none" strike="noStrike" kern="1200" cap="none" spc="0" normalizeH="0" baseline="0" noProof="0">
                  <a:ln>
                    <a:noFill/>
                  </a:ln>
                  <a:solidFill>
                    <a:srgbClr val="FFFFFF"/>
                  </a:solidFill>
                  <a:effectLst/>
                  <a:uLnTx/>
                  <a:uFillTx/>
                  <a:latin typeface="Segoe UI"/>
                  <a:ea typeface="+mn-ea"/>
                  <a:cs typeface="+mn-cs"/>
                </a:rPr>
                <a:t>Peering</a:t>
              </a:r>
              <a:endParaRPr kumimoji="0" lang="en-CN" sz="800" b="0" i="0" u="none" strike="noStrike" kern="1200" cap="none" spc="0" normalizeH="0" baseline="0" noProof="0" err="1">
                <a:ln>
                  <a:noFill/>
                </a:ln>
                <a:solidFill>
                  <a:srgbClr val="FFFFFF"/>
                </a:solidFill>
                <a:effectLst/>
                <a:uLnTx/>
                <a:uFillTx/>
                <a:latin typeface="Segoe UI"/>
                <a:ea typeface="+mn-ea"/>
                <a:cs typeface="+mn-cs"/>
              </a:endParaRPr>
            </a:p>
          </p:txBody>
        </p:sp>
        <p:sp>
          <p:nvSpPr>
            <p:cNvPr id="56" name="Freeform 78">
              <a:extLst>
                <a:ext uri="{FF2B5EF4-FFF2-40B4-BE49-F238E27FC236}">
                  <a16:creationId xmlns:a16="http://schemas.microsoft.com/office/drawing/2014/main" id="{F85342AC-5B1A-E8A9-1101-17A0E5B974FC}"/>
                </a:ext>
              </a:extLst>
            </p:cNvPr>
            <p:cNvSpPr>
              <a:spLocks noEditPoints="1"/>
            </p:cNvSpPr>
            <p:nvPr/>
          </p:nvSpPr>
          <p:spPr bwMode="black">
            <a:xfrm>
              <a:off x="1535060" y="4627502"/>
              <a:ext cx="568078" cy="391875"/>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lIns="60485" tIns="30243" rIns="60485" bIns="30243"/>
            <a:lstStyle/>
            <a:p>
              <a:pPr marL="0" marR="0" lvl="0" indent="0" algn="l" defTabSz="913505"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57" name="Freeform 78">
              <a:extLst>
                <a:ext uri="{FF2B5EF4-FFF2-40B4-BE49-F238E27FC236}">
                  <a16:creationId xmlns:a16="http://schemas.microsoft.com/office/drawing/2014/main" id="{4DE75518-EC87-7A06-DFE8-3230A6FCED1F}"/>
                </a:ext>
              </a:extLst>
            </p:cNvPr>
            <p:cNvSpPr>
              <a:spLocks noEditPoints="1"/>
            </p:cNvSpPr>
            <p:nvPr/>
          </p:nvSpPr>
          <p:spPr bwMode="black">
            <a:xfrm>
              <a:off x="2586399" y="5932637"/>
              <a:ext cx="568078" cy="391875"/>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lIns="60485" tIns="30243" rIns="60485" bIns="30243"/>
            <a:lstStyle/>
            <a:p>
              <a:pPr marL="0" marR="0" lvl="0" indent="0" algn="l" defTabSz="913505"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pic>
          <p:nvPicPr>
            <p:cNvPr id="58" name="Picture 57" descr="Icon&#10;&#10;Description automatically generated">
              <a:extLst>
                <a:ext uri="{FF2B5EF4-FFF2-40B4-BE49-F238E27FC236}">
                  <a16:creationId xmlns:a16="http://schemas.microsoft.com/office/drawing/2014/main" id="{8C5A6668-C550-B7F1-B474-38825A645E9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83171" y="4942407"/>
              <a:ext cx="554522" cy="543649"/>
            </a:xfrm>
            <a:prstGeom prst="rect">
              <a:avLst/>
            </a:prstGeom>
          </p:spPr>
        </p:pic>
        <p:sp>
          <p:nvSpPr>
            <p:cNvPr id="59" name="矩形 10">
              <a:extLst>
                <a:ext uri="{FF2B5EF4-FFF2-40B4-BE49-F238E27FC236}">
                  <a16:creationId xmlns:a16="http://schemas.microsoft.com/office/drawing/2014/main" id="{3DD7FDD7-E939-E145-0C73-ED0EB4068629}"/>
                </a:ext>
              </a:extLst>
            </p:cNvPr>
            <p:cNvSpPr/>
            <p:nvPr/>
          </p:nvSpPr>
          <p:spPr bwMode="gray">
            <a:xfrm>
              <a:off x="3118816" y="4055351"/>
              <a:ext cx="1486724" cy="1496472"/>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60" name="矩形 10">
              <a:extLst>
                <a:ext uri="{FF2B5EF4-FFF2-40B4-BE49-F238E27FC236}">
                  <a16:creationId xmlns:a16="http://schemas.microsoft.com/office/drawing/2014/main" id="{C3CCD260-A4E7-75FB-A513-FFA409734101}"/>
                </a:ext>
              </a:extLst>
            </p:cNvPr>
            <p:cNvSpPr/>
            <p:nvPr/>
          </p:nvSpPr>
          <p:spPr bwMode="gray">
            <a:xfrm>
              <a:off x="2542888" y="5665429"/>
              <a:ext cx="1763425" cy="705205"/>
            </a:xfrm>
            <a:prstGeom prst="rect">
              <a:avLst/>
            </a:prstGeom>
            <a:noFill/>
            <a:ln w="6350" algn="ctr">
              <a:solidFill>
                <a:schemeClr val="tx1"/>
              </a:solidFill>
              <a:prstDash val="lgDash"/>
              <a:miter lim="800000"/>
              <a:headEnd/>
              <a:tailEnd/>
            </a:ln>
          </p:spPr>
          <p:txBody>
            <a:bodyPr lIns="90000" tIns="72000" rIns="90000" bIns="72000" rtlCol="0" anchor="ct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endParaRPr kumimoji="0" lang="zh-CN" altLang="en-US" sz="1600" b="0" i="0" u="none" strike="noStrike" kern="0" cap="none" spc="0" normalizeH="0" baseline="0" noProof="0" err="1">
                <a:ln>
                  <a:noFill/>
                </a:ln>
                <a:solidFill>
                  <a:prstClr val="black"/>
                </a:solidFill>
                <a:effectLst/>
                <a:uLnTx/>
                <a:uFillTx/>
                <a:latin typeface="微软雅黑"/>
                <a:ea typeface="微软雅黑"/>
                <a:cs typeface="微软雅黑"/>
              </a:endParaRPr>
            </a:p>
          </p:txBody>
        </p:sp>
        <p:sp>
          <p:nvSpPr>
            <p:cNvPr id="61" name="TextBox 60">
              <a:extLst>
                <a:ext uri="{FF2B5EF4-FFF2-40B4-BE49-F238E27FC236}">
                  <a16:creationId xmlns:a16="http://schemas.microsoft.com/office/drawing/2014/main" id="{94072105-3B3D-C132-7C5B-72E21A1D78F6}"/>
                </a:ext>
              </a:extLst>
            </p:cNvPr>
            <p:cNvSpPr txBox="1"/>
            <p:nvPr/>
          </p:nvSpPr>
          <p:spPr>
            <a:xfrm>
              <a:off x="2658022" y="5745871"/>
              <a:ext cx="1947518" cy="409343"/>
            </a:xfrm>
            <a:prstGeom prst="rect">
              <a:avLst/>
            </a:prstGeom>
            <a:noFill/>
          </p:spPr>
          <p:txBody>
            <a:bodyPr wrap="square" lIns="0" tIns="0" rIns="0" bIns="0"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a:ea typeface="+mn-ea"/>
                  <a:cs typeface="+mn-cs"/>
                </a:rPr>
                <a:t>Azure Virtual Network</a:t>
              </a:r>
            </a:p>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Light"/>
                  <a:ea typeface="+mn-ea"/>
                  <a:cs typeface="+mn-cs"/>
                </a:rPr>
                <a:t>(</a:t>
              </a:r>
              <a:r>
                <a:rPr kumimoji="0" lang="en-US" altLang="zh-CN" sz="1200" b="0" i="0" u="none" strike="noStrike" kern="1200" cap="none" spc="0" normalizeH="0" baseline="0" noProof="0">
                  <a:ln>
                    <a:noFill/>
                  </a:ln>
                  <a:solidFill>
                    <a:srgbClr val="FFFFFF"/>
                  </a:solidFill>
                  <a:effectLst/>
                  <a:uLnTx/>
                  <a:uFillTx/>
                  <a:latin typeface="arial" panose="020B0604020202020204" pitchFamily="34" charset="0"/>
                  <a:ea typeface="+mn-ea"/>
                  <a:cs typeface="+mn-cs"/>
                </a:rPr>
                <a:t>Spoke5</a:t>
              </a:r>
              <a:r>
                <a:rPr kumimoji="0" lang="en-US" sz="1200" b="0" i="0" u="none" strike="noStrike" kern="0" cap="none" spc="0" normalizeH="0" baseline="0" noProof="0">
                  <a:ln>
                    <a:noFill/>
                  </a:ln>
                  <a:solidFill>
                    <a:srgbClr val="FFFFFF"/>
                  </a:solidFill>
                  <a:effectLst/>
                  <a:uLnTx/>
                  <a:uFillTx/>
                  <a:latin typeface="Segoe UI Light"/>
                  <a:ea typeface="+mn-ea"/>
                  <a:cs typeface="+mn-cs"/>
                </a:rPr>
                <a:t>)</a:t>
              </a:r>
            </a:p>
          </p:txBody>
        </p:sp>
        <p:sp>
          <p:nvSpPr>
            <p:cNvPr id="62" name="Freeform 78">
              <a:extLst>
                <a:ext uri="{FF2B5EF4-FFF2-40B4-BE49-F238E27FC236}">
                  <a16:creationId xmlns:a16="http://schemas.microsoft.com/office/drawing/2014/main" id="{7B858A42-7EB7-900F-2AE6-E7D2BA34315E}"/>
                </a:ext>
              </a:extLst>
            </p:cNvPr>
            <p:cNvSpPr>
              <a:spLocks noEditPoints="1"/>
            </p:cNvSpPr>
            <p:nvPr/>
          </p:nvSpPr>
          <p:spPr bwMode="black">
            <a:xfrm>
              <a:off x="1637064" y="6327736"/>
              <a:ext cx="568078" cy="391875"/>
            </a:xfrm>
            <a:custGeom>
              <a:avLst/>
              <a:gdLst>
                <a:gd name="T0" fmla="*/ 2147483646 w 2291"/>
                <a:gd name="T1" fmla="*/ 2147483646 h 2197"/>
                <a:gd name="T2" fmla="*/ 2147483646 w 2291"/>
                <a:gd name="T3" fmla="*/ 2147483646 h 2197"/>
                <a:gd name="T4" fmla="*/ 2147483646 w 2291"/>
                <a:gd name="T5" fmla="*/ 2147483646 h 2197"/>
                <a:gd name="T6" fmla="*/ 2147483646 w 2291"/>
                <a:gd name="T7" fmla="*/ 2147483646 h 2197"/>
                <a:gd name="T8" fmla="*/ 2147483646 w 2291"/>
                <a:gd name="T9" fmla="*/ 2147483646 h 2197"/>
                <a:gd name="T10" fmla="*/ 2147483646 w 2291"/>
                <a:gd name="T11" fmla="*/ 2147483646 h 2197"/>
                <a:gd name="T12" fmla="*/ 2147483646 w 2291"/>
                <a:gd name="T13" fmla="*/ 2147483646 h 2197"/>
                <a:gd name="T14" fmla="*/ 2147483646 w 2291"/>
                <a:gd name="T15" fmla="*/ 2147483646 h 2197"/>
                <a:gd name="T16" fmla="*/ 2147483646 w 2291"/>
                <a:gd name="T17" fmla="*/ 2147483646 h 2197"/>
                <a:gd name="T18" fmla="*/ 2147483646 w 2291"/>
                <a:gd name="T19" fmla="*/ 2147483646 h 2197"/>
                <a:gd name="T20" fmla="*/ 2147483646 w 2291"/>
                <a:gd name="T21" fmla="*/ 2147483646 h 2197"/>
                <a:gd name="T22" fmla="*/ 2147483646 w 2291"/>
                <a:gd name="T23" fmla="*/ 2147483646 h 2197"/>
                <a:gd name="T24" fmla="*/ 2147483646 w 2291"/>
                <a:gd name="T25" fmla="*/ 0 h 2197"/>
                <a:gd name="T26" fmla="*/ 2147483646 w 2291"/>
                <a:gd name="T27" fmla="*/ 2147483646 h 2197"/>
                <a:gd name="T28" fmla="*/ 2147483646 w 2291"/>
                <a:gd name="T29" fmla="*/ 2147483646 h 2197"/>
                <a:gd name="T30" fmla="*/ 2147483646 w 2291"/>
                <a:gd name="T31" fmla="*/ 2066960149 h 2197"/>
                <a:gd name="T32" fmla="*/ 2147483646 w 2291"/>
                <a:gd name="T33" fmla="*/ 2147483646 h 2197"/>
                <a:gd name="T34" fmla="*/ 2147483646 w 2291"/>
                <a:gd name="T35" fmla="*/ 2147483646 h 2197"/>
                <a:gd name="T36" fmla="*/ 2147483646 w 2291"/>
                <a:gd name="T37" fmla="*/ 2147483646 h 2197"/>
                <a:gd name="T38" fmla="*/ 2147483646 w 2291"/>
                <a:gd name="T39" fmla="*/ 2147483646 h 2197"/>
                <a:gd name="T40" fmla="*/ 2147483646 w 2291"/>
                <a:gd name="T41" fmla="*/ 2147483646 h 2197"/>
                <a:gd name="T42" fmla="*/ 2147483646 w 2291"/>
                <a:gd name="T43" fmla="*/ 2147483646 h 2197"/>
                <a:gd name="T44" fmla="*/ 2147483646 w 2291"/>
                <a:gd name="T45" fmla="*/ 2147483646 h 2197"/>
                <a:gd name="T46" fmla="*/ 2147483646 w 2291"/>
                <a:gd name="T47" fmla="*/ 2147483646 h 2197"/>
                <a:gd name="T48" fmla="*/ 2147483646 w 2291"/>
                <a:gd name="T49" fmla="*/ 2147483646 h 2197"/>
                <a:gd name="T50" fmla="*/ 2147483646 w 2291"/>
                <a:gd name="T51" fmla="*/ 2147483646 h 2197"/>
                <a:gd name="T52" fmla="*/ 2147483646 w 2291"/>
                <a:gd name="T53" fmla="*/ 2147483646 h 2197"/>
                <a:gd name="T54" fmla="*/ 2147483646 w 2291"/>
                <a:gd name="T55" fmla="*/ 2147483646 h 2197"/>
                <a:gd name="T56" fmla="*/ 2147483646 w 2291"/>
                <a:gd name="T57" fmla="*/ 2147483646 h 2197"/>
                <a:gd name="T58" fmla="*/ 2147483646 w 2291"/>
                <a:gd name="T59" fmla="*/ 2147483646 h 2197"/>
                <a:gd name="T60" fmla="*/ 2147483646 w 2291"/>
                <a:gd name="T61" fmla="*/ 2147483646 h 2197"/>
                <a:gd name="T62" fmla="*/ 2147483646 w 2291"/>
                <a:gd name="T63" fmla="*/ 2147483646 h 2197"/>
                <a:gd name="T64" fmla="*/ 2147483646 w 2291"/>
                <a:gd name="T65" fmla="*/ 2147483646 h 2197"/>
                <a:gd name="T66" fmla="*/ 2147483646 w 2291"/>
                <a:gd name="T67" fmla="*/ 2147483646 h 2197"/>
                <a:gd name="T68" fmla="*/ 2147483646 w 2291"/>
                <a:gd name="T69" fmla="*/ 2147483646 h 2197"/>
                <a:gd name="T70" fmla="*/ 2147483646 w 2291"/>
                <a:gd name="T71" fmla="*/ 2147483646 h 2197"/>
                <a:gd name="T72" fmla="*/ 2147483646 w 2291"/>
                <a:gd name="T73" fmla="*/ 2147483646 h 2197"/>
                <a:gd name="T74" fmla="*/ 2147483646 w 2291"/>
                <a:gd name="T75" fmla="*/ 2147483646 h 2197"/>
                <a:gd name="T76" fmla="*/ 2147483646 w 2291"/>
                <a:gd name="T77" fmla="*/ 2147483646 h 2197"/>
                <a:gd name="T78" fmla="*/ 2147483646 w 2291"/>
                <a:gd name="T79" fmla="*/ 2147483646 h 2197"/>
                <a:gd name="T80" fmla="*/ 2147483646 w 2291"/>
                <a:gd name="T81" fmla="*/ 2147483646 h 2197"/>
                <a:gd name="T82" fmla="*/ 2147483646 w 2291"/>
                <a:gd name="T83" fmla="*/ 2147483646 h 2197"/>
                <a:gd name="T84" fmla="*/ 2147483646 w 2291"/>
                <a:gd name="T85" fmla="*/ 2147483646 h 2197"/>
                <a:gd name="T86" fmla="*/ 2147483646 w 2291"/>
                <a:gd name="T87" fmla="*/ 2147483646 h 2197"/>
                <a:gd name="T88" fmla="*/ 2147483646 w 2291"/>
                <a:gd name="T89" fmla="*/ 2147483646 h 2197"/>
                <a:gd name="T90" fmla="*/ 2147483646 w 2291"/>
                <a:gd name="T91" fmla="*/ 2147483646 h 2197"/>
                <a:gd name="T92" fmla="*/ 2147483646 w 2291"/>
                <a:gd name="T93" fmla="*/ 2147483646 h 2197"/>
                <a:gd name="T94" fmla="*/ 2147483646 w 2291"/>
                <a:gd name="T95" fmla="*/ 2147483646 h 2197"/>
                <a:gd name="T96" fmla="*/ 2147483646 w 2291"/>
                <a:gd name="T97" fmla="*/ 2147483646 h 2197"/>
                <a:gd name="T98" fmla="*/ 2147483646 w 2291"/>
                <a:gd name="T99" fmla="*/ 2147483646 h 2197"/>
                <a:gd name="T100" fmla="*/ 2147483646 w 2291"/>
                <a:gd name="T101" fmla="*/ 2147483646 h 2197"/>
                <a:gd name="T102" fmla="*/ 2147483646 w 2291"/>
                <a:gd name="T103" fmla="*/ 2147483646 h 2197"/>
                <a:gd name="T104" fmla="*/ 0 w 2291"/>
                <a:gd name="T105" fmla="*/ 2147483646 h 2197"/>
                <a:gd name="T106" fmla="*/ 797531940 w 2291"/>
                <a:gd name="T107" fmla="*/ 2147483646 h 2197"/>
                <a:gd name="T108" fmla="*/ 2147483646 w 2291"/>
                <a:gd name="T109" fmla="*/ 2147483646 h 2197"/>
                <a:gd name="T110" fmla="*/ 2147483646 w 2291"/>
                <a:gd name="T111" fmla="*/ 2147483646 h 2197"/>
                <a:gd name="T112" fmla="*/ 2147483646 w 2291"/>
                <a:gd name="T113" fmla="*/ 2147483646 h 2197"/>
                <a:gd name="T114" fmla="*/ 2147483646 w 2291"/>
                <a:gd name="T115" fmla="*/ 2147483646 h 2197"/>
                <a:gd name="T116" fmla="*/ 2147483646 w 2291"/>
                <a:gd name="T117" fmla="*/ 2147483646 h 2197"/>
                <a:gd name="T118" fmla="*/ 2147483646 w 2291"/>
                <a:gd name="T119" fmla="*/ 2147483646 h 2197"/>
                <a:gd name="T120" fmla="*/ 2147483646 w 2291"/>
                <a:gd name="T121" fmla="*/ 2147483646 h 219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ln/>
          </p:spPr>
          <p:style>
            <a:lnRef idx="2">
              <a:schemeClr val="accent6">
                <a:shade val="50000"/>
              </a:schemeClr>
            </a:lnRef>
            <a:fillRef idx="1">
              <a:schemeClr val="accent6"/>
            </a:fillRef>
            <a:effectRef idx="0">
              <a:schemeClr val="accent6"/>
            </a:effectRef>
            <a:fontRef idx="minor">
              <a:schemeClr val="lt1"/>
            </a:fontRef>
          </p:style>
          <p:txBody>
            <a:bodyPr lIns="60485" tIns="30243" rIns="60485" bIns="30243"/>
            <a:lstStyle/>
            <a:p>
              <a:pPr marL="0" marR="0" lvl="0" indent="0" algn="l" defTabSz="913505" rtl="0" eaLnBrk="0" fontAlgn="base" latinLnBrk="0" hangingPunct="0">
                <a:lnSpc>
                  <a:spcPct val="100000"/>
                </a:lnSpc>
                <a:spcBef>
                  <a:spcPct val="0"/>
                </a:spcBef>
                <a:spcAft>
                  <a:spcPct val="0"/>
                </a:spcAft>
                <a:buClrTx/>
                <a:buSzTx/>
                <a:buFontTx/>
                <a:buNone/>
                <a:tabLst/>
                <a:defRPr/>
              </a:pPr>
              <a:endParaRPr kumimoji="0" lang="en-US" sz="1765" b="0" i="0" u="none" strike="noStrike" kern="0" cap="none" spc="0" normalizeH="0" baseline="0" noProof="0">
                <a:ln>
                  <a:noFill/>
                </a:ln>
                <a:gradFill>
                  <a:gsLst>
                    <a:gs pos="0">
                      <a:srgbClr val="FFFFFF"/>
                    </a:gs>
                    <a:gs pos="59000">
                      <a:srgbClr val="FFFFFF"/>
                    </a:gs>
                  </a:gsLst>
                  <a:lin ang="0" scaled="0"/>
                </a:gradFill>
                <a:effectLst/>
                <a:uLnTx/>
                <a:uFillTx/>
                <a:latin typeface="Segoe UI"/>
                <a:ea typeface="MS PGothic" pitchFamily="34" charset="-128"/>
                <a:cs typeface="+mn-cs"/>
              </a:endParaRPr>
            </a:p>
          </p:txBody>
        </p:sp>
        <p:sp>
          <p:nvSpPr>
            <p:cNvPr id="63" name="TextBox 62">
              <a:extLst>
                <a:ext uri="{FF2B5EF4-FFF2-40B4-BE49-F238E27FC236}">
                  <a16:creationId xmlns:a16="http://schemas.microsoft.com/office/drawing/2014/main" id="{2B0E6ED7-2F99-C568-4575-B7E596C2AC81}"/>
                </a:ext>
              </a:extLst>
            </p:cNvPr>
            <p:cNvSpPr txBox="1"/>
            <p:nvPr/>
          </p:nvSpPr>
          <p:spPr>
            <a:xfrm rot="17928116">
              <a:off x="2643720" y="5277964"/>
              <a:ext cx="601127" cy="12311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800" b="0" i="0" u="none" strike="noStrike" kern="1200" cap="none" spc="0" normalizeH="0" baseline="0" noProof="0">
                  <a:ln>
                    <a:noFill/>
                  </a:ln>
                  <a:solidFill>
                    <a:srgbClr val="FFFFFF"/>
                  </a:solidFill>
                  <a:effectLst/>
                  <a:uLnTx/>
                  <a:uFillTx/>
                  <a:latin typeface="Segoe UI"/>
                  <a:ea typeface="+mn-ea"/>
                  <a:cs typeface="+mn-cs"/>
                </a:rPr>
                <a:t>VNet</a:t>
              </a:r>
              <a:r>
                <a:rPr kumimoji="0" lang="zh-CN" altLang="en-US" sz="800" b="0" i="0" u="none" strike="noStrike" kern="1200" cap="none" spc="0" normalizeH="0" baseline="0" noProof="0">
                  <a:ln>
                    <a:noFill/>
                  </a:ln>
                  <a:solidFill>
                    <a:srgbClr val="FFFFFF"/>
                  </a:solidFill>
                  <a:effectLst/>
                  <a:uLnTx/>
                  <a:uFillTx/>
                  <a:latin typeface="Segoe UI"/>
                  <a:ea typeface="+mn-ea"/>
                  <a:cs typeface="+mn-cs"/>
                </a:rPr>
                <a:t> </a:t>
              </a:r>
              <a:r>
                <a:rPr kumimoji="0" lang="en-US" altLang="zh-CN" sz="800" b="0" i="0" u="none" strike="noStrike" kern="1200" cap="none" spc="0" normalizeH="0" baseline="0" noProof="0">
                  <a:ln>
                    <a:noFill/>
                  </a:ln>
                  <a:solidFill>
                    <a:srgbClr val="FFFFFF"/>
                  </a:solidFill>
                  <a:effectLst/>
                  <a:uLnTx/>
                  <a:uFillTx/>
                  <a:latin typeface="Segoe UI"/>
                  <a:ea typeface="+mn-ea"/>
                  <a:cs typeface="+mn-cs"/>
                </a:rPr>
                <a:t>Peering</a:t>
              </a:r>
              <a:endParaRPr kumimoji="0" lang="en-CN" sz="800" b="0" i="0" u="none" strike="noStrike" kern="1200" cap="none" spc="0" normalizeH="0" baseline="0" noProof="0" err="1">
                <a:ln>
                  <a:noFill/>
                </a:ln>
                <a:solidFill>
                  <a:srgbClr val="FFFFFF"/>
                </a:solidFill>
                <a:effectLst/>
                <a:uLnTx/>
                <a:uFillTx/>
                <a:latin typeface="Segoe UI"/>
                <a:ea typeface="+mn-ea"/>
                <a:cs typeface="+mn-cs"/>
              </a:endParaRPr>
            </a:p>
          </p:txBody>
        </p:sp>
        <p:cxnSp>
          <p:nvCxnSpPr>
            <p:cNvPr id="64" name="Straight Arrow Connector 63">
              <a:extLst>
                <a:ext uri="{FF2B5EF4-FFF2-40B4-BE49-F238E27FC236}">
                  <a16:creationId xmlns:a16="http://schemas.microsoft.com/office/drawing/2014/main" id="{7782625F-0B25-90D1-579E-25CC7F350003}"/>
                </a:ext>
              </a:extLst>
            </p:cNvPr>
            <p:cNvCxnSpPr>
              <a:cxnSpLocks/>
              <a:stCxn id="59" idx="1"/>
            </p:cNvCxnSpPr>
            <p:nvPr/>
          </p:nvCxnSpPr>
          <p:spPr>
            <a:xfrm flipH="1">
              <a:off x="2675430" y="4803587"/>
              <a:ext cx="443386" cy="85734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65" name="Rectangle 9">
            <a:extLst>
              <a:ext uri="{FF2B5EF4-FFF2-40B4-BE49-F238E27FC236}">
                <a16:creationId xmlns:a16="http://schemas.microsoft.com/office/drawing/2014/main" id="{F84BA4C1-A34A-E9BF-E521-8D6322C367FE}"/>
              </a:ext>
            </a:extLst>
          </p:cNvPr>
          <p:cNvSpPr/>
          <p:nvPr/>
        </p:nvSpPr>
        <p:spPr bwMode="auto">
          <a:xfrm>
            <a:off x="450707" y="403850"/>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访问安全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网络安全</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5203877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97E3B651-F9A3-7ADA-290F-6F142C4A101B}"/>
              </a:ext>
            </a:extLst>
          </p:cNvPr>
          <p:cNvSpPr txBox="1">
            <a:spLocks/>
          </p:cNvSpPr>
          <p:nvPr/>
        </p:nvSpPr>
        <p:spPr>
          <a:xfrm>
            <a:off x="969633" y="2539305"/>
            <a:ext cx="3589115" cy="135421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pPr algn="ctr"/>
            <a:r>
              <a:rPr lang="zh-CN" altLang="en-US"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技术架构及模型参数解析</a:t>
            </a:r>
          </a:p>
        </p:txBody>
      </p:sp>
      <p:pic>
        <p:nvPicPr>
          <p:cNvPr id="6" name="图片 5">
            <a:extLst>
              <a:ext uri="{FF2B5EF4-FFF2-40B4-BE49-F238E27FC236}">
                <a16:creationId xmlns:a16="http://schemas.microsoft.com/office/drawing/2014/main" id="{49FE3E86-0949-BAA4-4950-C13629F64178}"/>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129016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1150989-72D7-BF3B-BA21-2782DC648195}"/>
              </a:ext>
              <a:ext uri="{C183D7F6-B498-43B3-948B-1728B52AA6E4}">
                <adec:decorative xmlns:adec="http://schemas.microsoft.com/office/drawing/2017/decorative" val="1"/>
              </a:ext>
            </a:extLst>
          </p:cNvPr>
          <p:cNvSpPr/>
          <p:nvPr/>
        </p:nvSpPr>
        <p:spPr bwMode="auto">
          <a:xfrm>
            <a:off x="717453" y="881546"/>
            <a:ext cx="4515730" cy="5655969"/>
          </a:xfrm>
          <a:prstGeom prst="roundRect">
            <a:avLst>
              <a:gd name="adj" fmla="val 39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DD29979-A5A5-6790-E82A-8C7D9AD61E9C}"/>
              </a:ext>
              <a:ext uri="{C183D7F6-B498-43B3-948B-1728B52AA6E4}">
                <adec:decorative xmlns:adec="http://schemas.microsoft.com/office/drawing/2017/decorative" val="1"/>
              </a:ext>
            </a:extLst>
          </p:cNvPr>
          <p:cNvSpPr/>
          <p:nvPr/>
        </p:nvSpPr>
        <p:spPr bwMode="auto">
          <a:xfrm>
            <a:off x="1378634" y="2004185"/>
            <a:ext cx="3780693" cy="4455961"/>
          </a:xfrm>
          <a:prstGeom prst="roundRect">
            <a:avLst>
              <a:gd name="adj" fmla="val 393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59F72BA9-1DB4-1177-704C-53C6C509F8D4}"/>
              </a:ext>
              <a:ext uri="{C183D7F6-B498-43B3-948B-1728B52AA6E4}">
                <adec:decorative xmlns:adec="http://schemas.microsoft.com/office/drawing/2017/decorative" val="1"/>
              </a:ext>
            </a:extLst>
          </p:cNvPr>
          <p:cNvSpPr/>
          <p:nvPr/>
        </p:nvSpPr>
        <p:spPr bwMode="auto">
          <a:xfrm>
            <a:off x="2025748" y="3829449"/>
            <a:ext cx="3048734" cy="2529439"/>
          </a:xfrm>
          <a:prstGeom prst="roundRect">
            <a:avLst>
              <a:gd name="adj" fmla="val 3938"/>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B8709648-7975-BF3E-5CA4-EEF3321D873E}"/>
              </a:ext>
            </a:extLst>
          </p:cNvPr>
          <p:cNvSpPr txBox="1"/>
          <p:nvPr/>
        </p:nvSpPr>
        <p:spPr>
          <a:xfrm>
            <a:off x="893545" y="981200"/>
            <a:ext cx="4227687"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人工智能</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6" name="TextBox 5">
            <a:extLst>
              <a:ext uri="{FF2B5EF4-FFF2-40B4-BE49-F238E27FC236}">
                <a16:creationId xmlns:a16="http://schemas.microsoft.com/office/drawing/2014/main" id="{1C7F63AE-CFA4-34D8-DAC4-29CF3807DBCC}"/>
              </a:ext>
            </a:extLst>
          </p:cNvPr>
          <p:cNvSpPr txBox="1"/>
          <p:nvPr/>
        </p:nvSpPr>
        <p:spPr>
          <a:xfrm>
            <a:off x="1538810" y="2152028"/>
            <a:ext cx="304873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机器学习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7" name="TextBox 6">
            <a:extLst>
              <a:ext uri="{FF2B5EF4-FFF2-40B4-BE49-F238E27FC236}">
                <a16:creationId xmlns:a16="http://schemas.microsoft.com/office/drawing/2014/main" id="{5E03BE6D-ED33-15B2-8395-DD4AAF6A0561}"/>
              </a:ext>
            </a:extLst>
          </p:cNvPr>
          <p:cNvSpPr txBox="1"/>
          <p:nvPr/>
        </p:nvSpPr>
        <p:spPr>
          <a:xfrm>
            <a:off x="2135363" y="3922533"/>
            <a:ext cx="1893274" cy="307777"/>
          </a:xfrm>
          <a:prstGeom prst="rect">
            <a:avLst/>
          </a:prstGeom>
          <a:noFill/>
        </p:spPr>
        <p:txBody>
          <a:bodyPr wrap="square" lIns="0" tIns="0" rIns="0" bIns="0" rtlCol="0">
            <a:spAutoFit/>
          </a:bodyPr>
          <a:lstStyle/>
          <a:p>
            <a:pPr algn="l"/>
            <a:r>
              <a:rPr lang="zh-CN" altLang="en-US"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深度学习</a:t>
            </a:r>
            <a:endParaRPr lang="en-AU" sz="20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grpSp>
        <p:nvGrpSpPr>
          <p:cNvPr id="15" name="Group 14" descr="Calendar showing 1956">
            <a:extLst>
              <a:ext uri="{FF2B5EF4-FFF2-40B4-BE49-F238E27FC236}">
                <a16:creationId xmlns:a16="http://schemas.microsoft.com/office/drawing/2014/main" id="{F7EF235E-69D4-01D4-A75F-6FADF6A1C46E}"/>
              </a:ext>
            </a:extLst>
          </p:cNvPr>
          <p:cNvGrpSpPr/>
          <p:nvPr/>
        </p:nvGrpSpPr>
        <p:grpSpPr>
          <a:xfrm>
            <a:off x="6275994" y="876126"/>
            <a:ext cx="636451" cy="587831"/>
            <a:chOff x="11022035" y="3798326"/>
            <a:chExt cx="513293" cy="474080"/>
          </a:xfrm>
        </p:grpSpPr>
        <p:sp>
          <p:nvSpPr>
            <p:cNvPr id="22" name="Freeform: Shape 21">
              <a:extLst>
                <a:ext uri="{FF2B5EF4-FFF2-40B4-BE49-F238E27FC236}">
                  <a16:creationId xmlns:a16="http://schemas.microsoft.com/office/drawing/2014/main" id="{4F248F02-5D39-1EA4-881D-C5256EDD464C}"/>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8FB59A5C-7D25-757C-38B1-3BE3611FD956}"/>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1956</a:t>
              </a:r>
            </a:p>
          </p:txBody>
        </p:sp>
        <p:sp>
          <p:nvSpPr>
            <p:cNvPr id="24" name="Freeform: Shape 23">
              <a:extLst>
                <a:ext uri="{FF2B5EF4-FFF2-40B4-BE49-F238E27FC236}">
                  <a16:creationId xmlns:a16="http://schemas.microsoft.com/office/drawing/2014/main" id="{42AD6B50-2838-88C3-E44C-7FC5690BF74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7A1D6208-732D-ED5C-266E-4F714E1B023E}"/>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grpSp>
        <p:nvGrpSpPr>
          <p:cNvPr id="29" name="Group 28" descr="Calendar showing 1997">
            <a:extLst>
              <a:ext uri="{FF2B5EF4-FFF2-40B4-BE49-F238E27FC236}">
                <a16:creationId xmlns:a16="http://schemas.microsoft.com/office/drawing/2014/main" id="{1D358392-AE3E-DA17-10C7-4C22A86472C5}"/>
              </a:ext>
            </a:extLst>
          </p:cNvPr>
          <p:cNvGrpSpPr/>
          <p:nvPr/>
        </p:nvGrpSpPr>
        <p:grpSpPr>
          <a:xfrm>
            <a:off x="6275994" y="2478685"/>
            <a:ext cx="636451" cy="587830"/>
            <a:chOff x="11022035" y="3798326"/>
            <a:chExt cx="513293" cy="474080"/>
          </a:xfrm>
        </p:grpSpPr>
        <p:sp>
          <p:nvSpPr>
            <p:cNvPr id="30" name="Freeform: Shape 29">
              <a:extLst>
                <a:ext uri="{FF2B5EF4-FFF2-40B4-BE49-F238E27FC236}">
                  <a16:creationId xmlns:a16="http://schemas.microsoft.com/office/drawing/2014/main" id="{DDCCC60B-A755-B9DD-FF68-8FA7657DEDB5}"/>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C4AC5A8B-F9AE-0F04-68E1-4B0A93FE15D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wrap="none"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1997</a:t>
              </a:r>
            </a:p>
          </p:txBody>
        </p:sp>
        <p:sp>
          <p:nvSpPr>
            <p:cNvPr id="32" name="Freeform: Shape 31">
              <a:extLst>
                <a:ext uri="{FF2B5EF4-FFF2-40B4-BE49-F238E27FC236}">
                  <a16:creationId xmlns:a16="http://schemas.microsoft.com/office/drawing/2014/main" id="{4397A5A0-45E6-D682-1466-83B6D6293AB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D9EC9D96-CFA0-A969-914F-4479C2A344DD}"/>
                </a:ext>
              </a:extLst>
            </p:cNvPr>
            <p:cNvSpPr/>
            <p:nvPr/>
          </p:nvSpPr>
          <p:spPr>
            <a:xfrm>
              <a:off x="11022035" y="3840613"/>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34" name="Text Placeholder 8">
            <a:extLst>
              <a:ext uri="{FF2B5EF4-FFF2-40B4-BE49-F238E27FC236}">
                <a16:creationId xmlns:a16="http://schemas.microsoft.com/office/drawing/2014/main" id="{B529B678-51A7-E3DB-0F9B-B6823005B258}"/>
              </a:ext>
            </a:extLst>
          </p:cNvPr>
          <p:cNvSpPr txBox="1">
            <a:spLocks/>
          </p:cNvSpPr>
          <p:nvPr/>
        </p:nvSpPr>
        <p:spPr>
          <a:xfrm>
            <a:off x="7023665" y="2435404"/>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机器学习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人工智能的子集，使机器能够从现有数据中学习，并改进该数据以做出决策或预测</a:t>
            </a:r>
            <a:endParaRPr lang="en-US" sz="1600">
              <a:latin typeface="微软雅黑" panose="020B0503020204020204" pitchFamily="34" charset="-122"/>
              <a:ea typeface="微软雅黑" panose="020B0503020204020204" pitchFamily="34" charset="-122"/>
            </a:endParaRPr>
          </a:p>
        </p:txBody>
      </p:sp>
      <p:grpSp>
        <p:nvGrpSpPr>
          <p:cNvPr id="35" name="Group 34" descr="Calendar showing 2017">
            <a:extLst>
              <a:ext uri="{FF2B5EF4-FFF2-40B4-BE49-F238E27FC236}">
                <a16:creationId xmlns:a16="http://schemas.microsoft.com/office/drawing/2014/main" id="{E03463A6-D913-D1B0-238A-4DD81B7AB978}"/>
              </a:ext>
            </a:extLst>
          </p:cNvPr>
          <p:cNvGrpSpPr/>
          <p:nvPr/>
        </p:nvGrpSpPr>
        <p:grpSpPr>
          <a:xfrm>
            <a:off x="6275994" y="4024416"/>
            <a:ext cx="636451" cy="587830"/>
            <a:chOff x="11022035" y="3798326"/>
            <a:chExt cx="513293" cy="474080"/>
          </a:xfrm>
        </p:grpSpPr>
        <p:sp>
          <p:nvSpPr>
            <p:cNvPr id="36" name="Freeform: Shape 35">
              <a:extLst>
                <a:ext uri="{FF2B5EF4-FFF2-40B4-BE49-F238E27FC236}">
                  <a16:creationId xmlns:a16="http://schemas.microsoft.com/office/drawing/2014/main" id="{02B2F43B-7266-9939-A451-B0087EB6FFC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E7F24F16-9006-019C-5870-9F04256D27A7}"/>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2017</a:t>
              </a:r>
            </a:p>
          </p:txBody>
        </p:sp>
        <p:sp>
          <p:nvSpPr>
            <p:cNvPr id="38" name="Freeform: Shape 37">
              <a:extLst>
                <a:ext uri="{FF2B5EF4-FFF2-40B4-BE49-F238E27FC236}">
                  <a16:creationId xmlns:a16="http://schemas.microsoft.com/office/drawing/2014/main" id="{8C17EF01-D64B-F2A4-BCEA-8ECE8559FC22}"/>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531376BB-C3F0-BDE2-1611-F8E951A6E5F1}"/>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40" name="Text Placeholder 13">
            <a:extLst>
              <a:ext uri="{FF2B5EF4-FFF2-40B4-BE49-F238E27FC236}">
                <a16:creationId xmlns:a16="http://schemas.microsoft.com/office/drawing/2014/main" id="{5BD19361-28F6-0077-90B8-48A59CE28E7E}"/>
              </a:ext>
            </a:extLst>
          </p:cNvPr>
          <p:cNvSpPr txBox="1">
            <a:spLocks/>
          </p:cNvSpPr>
          <p:nvPr/>
        </p:nvSpPr>
        <p:spPr>
          <a:xfrm>
            <a:off x="7023665" y="3922533"/>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深度学习</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一种使用多层神经网络处理数据并做出决策的机器学习技术</a:t>
            </a:r>
            <a:endParaRPr lang="en-US" sz="1600">
              <a:latin typeface="微软雅黑" panose="020B0503020204020204" pitchFamily="34" charset="-122"/>
              <a:ea typeface="微软雅黑" panose="020B0503020204020204" pitchFamily="34" charset="-122"/>
            </a:endParaRPr>
          </a:p>
        </p:txBody>
      </p:sp>
      <p:cxnSp>
        <p:nvCxnSpPr>
          <p:cNvPr id="42" name="Straight Connector 41">
            <a:extLst>
              <a:ext uri="{FF2B5EF4-FFF2-40B4-BE49-F238E27FC236}">
                <a16:creationId xmlns:a16="http://schemas.microsoft.com/office/drawing/2014/main" id="{D5EC70E4-D01A-ADF6-A713-1B1EA2480FBE}"/>
              </a:ext>
              <a:ext uri="{C183D7F6-B498-43B3-948B-1728B52AA6E4}">
                <adec:decorative xmlns:adec="http://schemas.microsoft.com/office/drawing/2017/decorative" val="1"/>
              </a:ext>
            </a:extLst>
          </p:cNvPr>
          <p:cNvCxnSpPr/>
          <p:nvPr/>
        </p:nvCxnSpPr>
        <p:spPr>
          <a:xfrm>
            <a:off x="6995675" y="2185784"/>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930DCAA-4EA1-9D4D-FBA5-088A5D30F2CE}"/>
              </a:ext>
              <a:ext uri="{C183D7F6-B498-43B3-948B-1728B52AA6E4}">
                <adec:decorative xmlns:adec="http://schemas.microsoft.com/office/drawing/2017/decorative" val="1"/>
              </a:ext>
            </a:extLst>
          </p:cNvPr>
          <p:cNvCxnSpPr/>
          <p:nvPr/>
        </p:nvCxnSpPr>
        <p:spPr>
          <a:xfrm>
            <a:off x="6995675" y="3760453"/>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BAABCD2-D760-2812-EBD9-931DD779D19E}"/>
              </a:ext>
              <a:ext uri="{C183D7F6-B498-43B3-948B-1728B52AA6E4}">
                <adec:decorative xmlns:adec="http://schemas.microsoft.com/office/drawing/2017/decorative" val="1"/>
              </a:ext>
            </a:extLst>
          </p:cNvPr>
          <p:cNvCxnSpPr/>
          <p:nvPr/>
        </p:nvCxnSpPr>
        <p:spPr>
          <a:xfrm>
            <a:off x="6995675" y="5308867"/>
            <a:ext cx="4568084" cy="0"/>
          </a:xfrm>
          <a:prstGeom prst="line">
            <a:avLst/>
          </a:prstGeom>
          <a:ln w="31750">
            <a:solidFill>
              <a:srgbClr val="66FFFF">
                <a:alpha val="50000"/>
              </a:srgbClr>
            </a:solidFill>
          </a:ln>
        </p:spPr>
        <p:style>
          <a:lnRef idx="1">
            <a:schemeClr val="accent1"/>
          </a:lnRef>
          <a:fillRef idx="0">
            <a:schemeClr val="accent1"/>
          </a:fillRef>
          <a:effectRef idx="0">
            <a:schemeClr val="accent1"/>
          </a:effectRef>
          <a:fontRef idx="minor">
            <a:schemeClr val="tx1"/>
          </a:fontRef>
        </p:style>
      </p:cxnSp>
      <p:grpSp>
        <p:nvGrpSpPr>
          <p:cNvPr id="51" name="Group 50" descr="Calendar showing 2017">
            <a:extLst>
              <a:ext uri="{FF2B5EF4-FFF2-40B4-BE49-F238E27FC236}">
                <a16:creationId xmlns:a16="http://schemas.microsoft.com/office/drawing/2014/main" id="{6D462175-3A18-3433-1065-49970E2F6C8C}"/>
              </a:ext>
            </a:extLst>
          </p:cNvPr>
          <p:cNvGrpSpPr/>
          <p:nvPr/>
        </p:nvGrpSpPr>
        <p:grpSpPr>
          <a:xfrm>
            <a:off x="6275994" y="5569592"/>
            <a:ext cx="636451" cy="587830"/>
            <a:chOff x="11022035" y="3798326"/>
            <a:chExt cx="513293" cy="474080"/>
          </a:xfrm>
        </p:grpSpPr>
        <p:sp>
          <p:nvSpPr>
            <p:cNvPr id="52" name="Freeform: Shape 51">
              <a:extLst>
                <a:ext uri="{FF2B5EF4-FFF2-40B4-BE49-F238E27FC236}">
                  <a16:creationId xmlns:a16="http://schemas.microsoft.com/office/drawing/2014/main" id="{DE12108C-76A3-E463-A31F-243D38DB2B70}"/>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E0CD99D-C601-BA55-57FB-D1298C414BAD}"/>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chemeClr val="accent2">
                <a:alpha val="57000"/>
              </a:schemeClr>
            </a:solidFill>
            <a:ln w="7541"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2021</a:t>
              </a:r>
            </a:p>
          </p:txBody>
        </p:sp>
        <p:sp>
          <p:nvSpPr>
            <p:cNvPr id="54" name="Freeform: Shape 53">
              <a:extLst>
                <a:ext uri="{FF2B5EF4-FFF2-40B4-BE49-F238E27FC236}">
                  <a16:creationId xmlns:a16="http://schemas.microsoft.com/office/drawing/2014/main" id="{F2972B97-8397-3819-5393-45A9EF90EE91}"/>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chemeClr val="accent2">
                <a:alpha val="57000"/>
              </a:schemeClr>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FFF0B78-890F-03FC-703F-A359A89710E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001D33"/>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mn-cs"/>
              </a:endParaRPr>
            </a:p>
          </p:txBody>
        </p:sp>
      </p:grpSp>
      <p:sp>
        <p:nvSpPr>
          <p:cNvPr id="56" name="Text Placeholder 13">
            <a:extLst>
              <a:ext uri="{FF2B5EF4-FFF2-40B4-BE49-F238E27FC236}">
                <a16:creationId xmlns:a16="http://schemas.microsoft.com/office/drawing/2014/main" id="{28022FED-2B69-9D82-55F4-36FCD528C544}"/>
              </a:ext>
            </a:extLst>
          </p:cNvPr>
          <p:cNvSpPr txBox="1">
            <a:spLocks/>
          </p:cNvSpPr>
          <p:nvPr/>
        </p:nvSpPr>
        <p:spPr>
          <a:xfrm>
            <a:off x="7023665" y="5494873"/>
            <a:ext cx="4873060"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b="1">
                <a:solidFill>
                  <a:schemeClr val="accent3"/>
                </a:solidFill>
                <a:latin typeface="微软雅黑" panose="020B0503020204020204" pitchFamily="34" charset="-122"/>
                <a:ea typeface="微软雅黑" panose="020B0503020204020204" pitchFamily="34" charset="-122"/>
              </a:rPr>
              <a:t>生成式 </a:t>
            </a:r>
            <a:r>
              <a:rPr lang="en-US" altLang="zh-CN" b="1">
                <a:solidFill>
                  <a:schemeClr val="accent3"/>
                </a:solidFill>
                <a:latin typeface="微软雅黑" panose="020B0503020204020204" pitchFamily="34" charset="-122"/>
                <a:ea typeface="微软雅黑" panose="020B0503020204020204" pitchFamily="34" charset="-122"/>
              </a:rPr>
              <a:t>AI</a:t>
            </a:r>
            <a:br>
              <a:rPr lang="en-US" altLang="zh-CN" b="1">
                <a:solidFill>
                  <a:schemeClr val="accent3"/>
                </a:solidFill>
                <a:latin typeface="微软雅黑" panose="020B0503020204020204" pitchFamily="34" charset="-122"/>
                <a:ea typeface="微软雅黑" panose="020B0503020204020204" pitchFamily="34" charset="-122"/>
              </a:rPr>
            </a:br>
            <a:r>
              <a:rPr lang="zh-CN" altLang="en-US" sz="1600">
                <a:latin typeface="微软雅黑" panose="020B0503020204020204" pitchFamily="34" charset="-122"/>
                <a:ea typeface="微软雅黑" panose="020B0503020204020204" pitchFamily="34" charset="-122"/>
              </a:rPr>
              <a:t>根据提示或现有数据创建新的书面、视觉和听觉内容</a:t>
            </a:r>
            <a:endParaRPr lang="en-US" sz="1600">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57" name="Rectangle: Rounded Corners 56">
            <a:extLst>
              <a:ext uri="{FF2B5EF4-FFF2-40B4-BE49-F238E27FC236}">
                <a16:creationId xmlns:a16="http://schemas.microsoft.com/office/drawing/2014/main" id="{6D03F0C4-8CF1-D030-36AE-E896EA6A7BAB}"/>
              </a:ext>
              <a:ext uri="{C183D7F6-B498-43B3-948B-1728B52AA6E4}">
                <adec:decorative xmlns:adec="http://schemas.microsoft.com/office/drawing/2017/decorative" val="1"/>
              </a:ext>
            </a:extLst>
          </p:cNvPr>
          <p:cNvSpPr/>
          <p:nvPr/>
        </p:nvSpPr>
        <p:spPr bwMode="auto">
          <a:xfrm>
            <a:off x="2693964" y="5728345"/>
            <a:ext cx="2310985" cy="587755"/>
          </a:xfrm>
          <a:prstGeom prst="roundRect">
            <a:avLst>
              <a:gd name="adj" fmla="val 15905"/>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AU" sz="20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4745ABF9-E3C9-8443-7611-F45F1DAF02A6}"/>
              </a:ext>
            </a:extLst>
          </p:cNvPr>
          <p:cNvSpPr txBox="1"/>
          <p:nvPr/>
        </p:nvSpPr>
        <p:spPr>
          <a:xfrm>
            <a:off x="2924176" y="5834555"/>
            <a:ext cx="1954970" cy="246221"/>
          </a:xfrm>
          <a:prstGeom prst="rect">
            <a:avLst/>
          </a:prstGeom>
          <a:noFill/>
        </p:spPr>
        <p:txBody>
          <a:bodyPr wrap="square" lIns="0" tIns="0" rIns="0" bIns="0" rtlCol="0">
            <a:spAutoFit/>
          </a:bodyPr>
          <a:lstStyle/>
          <a:p>
            <a:pPr algn="l"/>
            <a:r>
              <a:rPr lang="zh-CN" altLang="en-US"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生成式 </a:t>
            </a:r>
            <a:r>
              <a:rPr lang="en-US" altLang="zh-CN"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AI</a:t>
            </a:r>
            <a:endParaRPr lang="en-AU" sz="1600" b="1">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41" name="Text Placeholder 7">
            <a:extLst>
              <a:ext uri="{FF2B5EF4-FFF2-40B4-BE49-F238E27FC236}">
                <a16:creationId xmlns:a16="http://schemas.microsoft.com/office/drawing/2014/main" id="{234EA7D0-8778-1F78-E308-21DA5CEB99EC}"/>
              </a:ext>
            </a:extLst>
          </p:cNvPr>
          <p:cNvSpPr txBox="1">
            <a:spLocks/>
          </p:cNvSpPr>
          <p:nvPr/>
        </p:nvSpPr>
        <p:spPr>
          <a:xfrm>
            <a:off x="7023665" y="860736"/>
            <a:ext cx="4719235"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a:solidFill>
                  <a:srgbClr val="0078D4"/>
                </a:solidFill>
                <a:latin typeface="微软雅黑" panose="020B0503020204020204" pitchFamily="34" charset="-122"/>
                <a:ea typeface="微软雅黑" panose="020B0503020204020204" pitchFamily="34" charset="-122"/>
              </a:rPr>
              <a:t>人工智能</a:t>
            </a:r>
            <a:endParaRPr lang="en-US">
              <a:solidFill>
                <a:srgbClr val="0078D4"/>
              </a:solidFill>
              <a:latin typeface="微软雅黑" panose="020B0503020204020204" pitchFamily="34" charset="-122"/>
              <a:ea typeface="微软雅黑" panose="020B0503020204020204" pitchFamily="34" charset="-122"/>
            </a:endParaRPr>
          </a:p>
          <a:p>
            <a:pPr lvl="1"/>
            <a:r>
              <a:rPr lang="zh-CN" altLang="en-US" sz="1600">
                <a:latin typeface="微软雅黑" panose="020B0503020204020204" pitchFamily="34" charset="-122"/>
                <a:ea typeface="微软雅黑" panose="020B0503020204020204" pitchFamily="34" charset="-122"/>
              </a:rPr>
              <a:t>计算机科学领域，旨在创造能够复制或超越人类智能的智能机器</a:t>
            </a:r>
            <a:endParaRPr lang="en-US" sz="160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9029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fade">
                                      <p:cBhvr>
                                        <p:cTn id="33" dur="500"/>
                                        <p:tgtEl>
                                          <p:spTgt spid="34"/>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par>
                                <p:cTn id="45" presetID="10"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fade">
                                      <p:cBhvr>
                                        <p:cTn id="58" dur="500"/>
                                        <p:tgtEl>
                                          <p:spTgt spid="5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34" grpId="0"/>
      <p:bldP spid="40" grpId="0"/>
      <p:bldP spid="56" grpId="0"/>
      <p:bldP spid="57" grpId="0" animBg="1"/>
      <p:bldP spid="58" grpId="0"/>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4F0ACFE2-FBC1-6BD4-C86E-42A6896C69E4}"/>
              </a:ext>
            </a:extLst>
          </p:cNvPr>
          <p:cNvPicPr>
            <a:picLocks noChangeAspect="1"/>
          </p:cNvPicPr>
          <p:nvPr/>
        </p:nvPicPr>
        <p:blipFill>
          <a:blip r:embed="rId2"/>
          <a:stretch>
            <a:fillRect/>
          </a:stretch>
        </p:blipFill>
        <p:spPr>
          <a:xfrm>
            <a:off x="2088505" y="1561677"/>
            <a:ext cx="8380711" cy="5090914"/>
          </a:xfrm>
          <a:prstGeom prst="rect">
            <a:avLst/>
          </a:prstGeom>
        </p:spPr>
      </p:pic>
      <p:sp>
        <p:nvSpPr>
          <p:cNvPr id="13" name="文本框 12">
            <a:extLst>
              <a:ext uri="{FF2B5EF4-FFF2-40B4-BE49-F238E27FC236}">
                <a16:creationId xmlns:a16="http://schemas.microsoft.com/office/drawing/2014/main" id="{5C4C63AC-C787-0C77-0E88-2AE704F06E10}"/>
              </a:ext>
            </a:extLst>
          </p:cNvPr>
          <p:cNvSpPr txBox="1"/>
          <p:nvPr/>
        </p:nvSpPr>
        <p:spPr>
          <a:xfrm>
            <a:off x="588263" y="1040216"/>
            <a:ext cx="6738730" cy="369332"/>
          </a:xfrm>
          <a:prstGeom prst="rect">
            <a:avLst/>
          </a:prstGeom>
          <a:noFill/>
        </p:spPr>
        <p:txBody>
          <a:bodyPr wrap="square">
            <a:spAutoFit/>
          </a:bodyPr>
          <a:lstStyle/>
          <a:p>
            <a:r>
              <a:rPr lang="zh-CN" altLang="en-US" dirty="0">
                <a:solidFill>
                  <a:schemeClr val="accent1">
                    <a:lumMod val="60000"/>
                    <a:lumOff val="40000"/>
                  </a:schemeClr>
                </a:solidFill>
              </a:rPr>
              <a:t>Reinforcement Learning from Human Feedback (RLHF)</a:t>
            </a:r>
          </a:p>
        </p:txBody>
      </p:sp>
      <p:sp>
        <p:nvSpPr>
          <p:cNvPr id="2" name="Rectangle 9">
            <a:extLst>
              <a:ext uri="{FF2B5EF4-FFF2-40B4-BE49-F238E27FC236}">
                <a16:creationId xmlns:a16="http://schemas.microsoft.com/office/drawing/2014/main" id="{CC5D87ED-C597-7087-3665-54AD8C2675D1}"/>
              </a:ext>
            </a:extLst>
          </p:cNvPr>
          <p:cNvSpPr/>
          <p:nvPr/>
        </p:nvSpPr>
        <p:spPr bwMode="auto">
          <a:xfrm>
            <a:off x="588263" y="44488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err="1">
                <a:ln w="3175">
                  <a:noFill/>
                </a:ln>
                <a:gradFill flip="none" rotWithShape="1">
                  <a:gsLst>
                    <a:gs pos="100000">
                      <a:srgbClr val="CD98D0"/>
                    </a:gs>
                    <a:gs pos="0">
                      <a:srgbClr val="8DC8E8"/>
                    </a:gs>
                  </a:gsLst>
                  <a:lin ang="2700000" scaled="1"/>
                  <a:tileRect/>
                </a:gradFill>
                <a:latin typeface="Segoe UI Semibold"/>
                <a:cs typeface="Segoe UI"/>
              </a:rPr>
              <a:t>Openai</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模型训练方法</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71860861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Flow Diagram for the service">
            <a:extLst>
              <a:ext uri="{FF2B5EF4-FFF2-40B4-BE49-F238E27FC236}">
                <a16:creationId xmlns:a16="http://schemas.microsoft.com/office/drawing/2014/main" id="{BD6D70DF-90E8-479E-2599-781896F5E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2627" y="1078720"/>
            <a:ext cx="8319880" cy="560803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9">
            <a:extLst>
              <a:ext uri="{FF2B5EF4-FFF2-40B4-BE49-F238E27FC236}">
                <a16:creationId xmlns:a16="http://schemas.microsoft.com/office/drawing/2014/main" id="{46DDF561-EA8F-4090-5C73-4B5B951A22DE}"/>
              </a:ext>
            </a:extLst>
          </p:cNvPr>
          <p:cNvSpPr/>
          <p:nvPr/>
        </p:nvSpPr>
        <p:spPr bwMode="auto">
          <a:xfrm>
            <a:off x="702754" y="360381"/>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用户数据处理流程</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672116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AB5B9D-079E-62F5-9723-754FECEC9923}"/>
              </a:ext>
            </a:extLst>
          </p:cNvPr>
          <p:cNvSpPr>
            <a:spLocks noGrp="1"/>
          </p:cNvSpPr>
          <p:nvPr>
            <p:ph type="title"/>
          </p:nvPr>
        </p:nvSpPr>
        <p:spPr>
          <a:xfrm>
            <a:off x="588263" y="457200"/>
            <a:ext cx="11018520" cy="984885"/>
          </a:xfrm>
        </p:spPr>
        <p:txBody>
          <a:bodyPr/>
          <a:lstStyle/>
          <a:p>
            <a:pPr algn="l"/>
            <a:r>
              <a:rPr lang="zh-CN" altLang="en-US" dirty="0">
                <a:solidFill>
                  <a:schemeClr val="tx1"/>
                </a:solidFill>
              </a:rPr>
              <a:t>
</a:t>
            </a:r>
            <a:endParaRPr lang="en-US" dirty="0">
              <a:solidFill>
                <a:schemeClr val="tx1"/>
              </a:solidFill>
            </a:endParaRPr>
          </a:p>
        </p:txBody>
      </p:sp>
      <p:pic>
        <p:nvPicPr>
          <p:cNvPr id="57" name="Picture 56" descr="a screenshot of a text prompt regarding an email where the instruction to extract the mailing address from the text">
            <a:extLst>
              <a:ext uri="{FF2B5EF4-FFF2-40B4-BE49-F238E27FC236}">
                <a16:creationId xmlns:a16="http://schemas.microsoft.com/office/drawing/2014/main" id="{CBF8266B-E949-43C8-A562-918257B29E7C}"/>
              </a:ext>
            </a:extLst>
          </p:cNvPr>
          <p:cNvPicPr>
            <a:picLocks noChangeAspect="1"/>
          </p:cNvPicPr>
          <p:nvPr/>
        </p:nvPicPr>
        <p:blipFill rotWithShape="1">
          <a:blip r:embed="rId3"/>
          <a:srcRect t="25699"/>
          <a:stretch/>
        </p:blipFill>
        <p:spPr>
          <a:xfrm>
            <a:off x="588263" y="1405817"/>
            <a:ext cx="11018520" cy="3667926"/>
          </a:xfrm>
          <a:prstGeom prst="rect">
            <a:avLst/>
          </a:prstGeom>
        </p:spPr>
      </p:pic>
      <p:sp>
        <p:nvSpPr>
          <p:cNvPr id="59" name="Rectangle: Rounded Corners 58">
            <a:extLst>
              <a:ext uri="{FF2B5EF4-FFF2-40B4-BE49-F238E27FC236}">
                <a16:creationId xmlns:a16="http://schemas.microsoft.com/office/drawing/2014/main" id="{389D1C67-00A5-47AF-B10B-38C9BCC49F02}"/>
              </a:ext>
              <a:ext uri="{C183D7F6-B498-43B3-948B-1728B52AA6E4}">
                <adec:decorative xmlns:adec="http://schemas.microsoft.com/office/drawing/2017/decorative" val="1"/>
              </a:ext>
            </a:extLst>
          </p:cNvPr>
          <p:cNvSpPr/>
          <p:nvPr/>
        </p:nvSpPr>
        <p:spPr bwMode="auto">
          <a:xfrm>
            <a:off x="860156" y="1802086"/>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11BABAC3-A30B-4B22-BFA6-60B4B4BC166C}"/>
              </a:ext>
              <a:ext uri="{C183D7F6-B498-43B3-948B-1728B52AA6E4}">
                <adec:decorative xmlns:adec="http://schemas.microsoft.com/office/drawing/2017/decorative" val="1"/>
              </a:ext>
            </a:extLst>
          </p:cNvPr>
          <p:cNvSpPr/>
          <p:nvPr/>
        </p:nvSpPr>
        <p:spPr bwMode="auto">
          <a:xfrm>
            <a:off x="781442" y="1719590"/>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0B0FBD1C-22F2-4F85-9536-F03747A2E1A9}"/>
              </a:ext>
              <a:ext uri="{C183D7F6-B498-43B3-948B-1728B52AA6E4}">
                <adec:decorative xmlns:adec="http://schemas.microsoft.com/office/drawing/2017/decorative" val="1"/>
              </a:ext>
            </a:extLst>
          </p:cNvPr>
          <p:cNvSpPr/>
          <p:nvPr/>
        </p:nvSpPr>
        <p:spPr bwMode="auto">
          <a:xfrm>
            <a:off x="860156" y="4537075"/>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DEAA099-BB14-40EF-B6CA-CA8A08AE4E4B}"/>
              </a:ext>
              <a:ext uri="{C183D7F6-B498-43B3-948B-1728B52AA6E4}">
                <adec:decorative xmlns:adec="http://schemas.microsoft.com/office/drawing/2017/decorative" val="1"/>
              </a:ext>
            </a:extLst>
          </p:cNvPr>
          <p:cNvSpPr/>
          <p:nvPr/>
        </p:nvSpPr>
        <p:spPr bwMode="auto">
          <a:xfrm>
            <a:off x="889339" y="4572322"/>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3309CB6-5FB8-413A-B580-A43A70C210D5}"/>
              </a:ext>
            </a:extLst>
          </p:cNvPr>
          <p:cNvSpPr txBox="1"/>
          <p:nvPr/>
        </p:nvSpPr>
        <p:spPr>
          <a:xfrm>
            <a:off x="588263" y="5399941"/>
            <a:ext cx="3350271" cy="1477328"/>
          </a:xfrm>
          <a:prstGeom prst="rect">
            <a:avLst/>
          </a:prstGeom>
          <a:noFill/>
        </p:spPr>
        <p:txBody>
          <a:bodyPr wrap="square">
            <a:spAutoFit/>
          </a:bodyPr>
          <a:lstStyle/>
          <a:p>
            <a:pPr lvl="0">
              <a:defRPr/>
            </a:pPr>
            <a:r>
              <a:rPr kumimoji="0" lang="en-US" sz="1800" b="1" i="0" u="none" strike="noStrike" kern="0" cap="none" spc="0" normalizeH="0" baseline="0" noProof="0" dirty="0">
                <a:ln>
                  <a:noFill/>
                </a:ln>
                <a:solidFill>
                  <a:schemeClr val="accent1">
                    <a:lumMod val="60000"/>
                    <a:lumOff val="40000"/>
                  </a:schemeClr>
                </a:solidFill>
                <a:effectLst/>
                <a:uLnTx/>
                <a:uFillTx/>
                <a:latin typeface="Segoe UI"/>
                <a:ea typeface="+mn-ea"/>
                <a:cs typeface="+mn-cs"/>
              </a:rPr>
              <a:t>Prompt</a:t>
            </a:r>
            <a:r>
              <a:rPr kumimoji="0" lang="zh-CN" altLang="en-US" sz="1800" b="1" i="0" u="none" strike="noStrike" kern="0" cap="none" spc="0" normalizeH="0" baseline="0" noProof="0" dirty="0">
                <a:ln>
                  <a:noFill/>
                </a:ln>
                <a:solidFill>
                  <a:schemeClr val="accent1">
                    <a:lumMod val="60000"/>
                    <a:lumOff val="40000"/>
                  </a:schemeClr>
                </a:solidFill>
                <a:effectLst/>
                <a:uLnTx/>
                <a:uFillTx/>
                <a:latin typeface="Segoe UI"/>
                <a:ea typeface="+mn-ea"/>
                <a:cs typeface="+mn-cs"/>
              </a:rPr>
              <a:t>（提示）</a:t>
            </a:r>
            <a:r>
              <a:rPr kumimoji="0" lang="en-US" sz="1800" b="1" i="0" u="none" strike="noStrike" kern="0" cap="none" spc="0" normalizeH="0" baseline="0" noProof="0" dirty="0">
                <a:ln>
                  <a:noFill/>
                </a:ln>
                <a:solidFill>
                  <a:schemeClr val="accent1">
                    <a:lumMod val="60000"/>
                    <a:lumOff val="40000"/>
                  </a:schemeClr>
                </a:solidFill>
                <a:effectLst/>
                <a:uLnTx/>
                <a:uFillTx/>
                <a:latin typeface="Segoe UI"/>
                <a:ea typeface="+mn-ea"/>
                <a:cs typeface="+mn-cs"/>
              </a:rPr>
              <a:t>—</a:t>
            </a:r>
            <a:r>
              <a:rPr lang="zh-CN" altLang="en-US" kern="0" dirty="0">
                <a:solidFill>
                  <a:schemeClr val="accent1">
                    <a:lumMod val="60000"/>
                    <a:lumOff val="40000"/>
                  </a:schemeClr>
                </a:solidFill>
              </a:rPr>
              <a:t>文本输入，为引擎提供一些上下文。精准的提示词会带来优质的</a:t>
            </a:r>
            <a:r>
              <a:rPr lang="en-US" altLang="zh-CN" b="1" kern="0" dirty="0">
                <a:solidFill>
                  <a:schemeClr val="accent1">
                    <a:lumMod val="60000"/>
                    <a:lumOff val="40000"/>
                  </a:schemeClr>
                </a:solidFill>
              </a:rPr>
              <a:t>Completion</a:t>
            </a:r>
            <a:r>
              <a:rPr lang="zh-CN" altLang="en-US" kern="0" dirty="0">
                <a:solidFill>
                  <a:schemeClr val="accent1">
                    <a:lumMod val="60000"/>
                    <a:lumOff val="40000"/>
                  </a:schemeClr>
                </a:solidFill>
              </a:rPr>
              <a:t>（输出结果）。
</a:t>
            </a:r>
            <a:endParaRPr kumimoji="0" lang="en-US" sz="1800" b="0" i="0" u="none" strike="noStrike" kern="0" cap="none" spc="0" normalizeH="0" baseline="0" noProof="0" dirty="0">
              <a:ln>
                <a:noFill/>
              </a:ln>
              <a:solidFill>
                <a:schemeClr val="accent1">
                  <a:lumMod val="60000"/>
                  <a:lumOff val="40000"/>
                </a:schemeClr>
              </a:solidFill>
              <a:effectLst/>
              <a:uLnTx/>
              <a:uFillTx/>
              <a:latin typeface="Segoe UI"/>
            </a:endParaRPr>
          </a:p>
        </p:txBody>
      </p:sp>
      <p:sp>
        <p:nvSpPr>
          <p:cNvPr id="65" name="TextBox 64">
            <a:extLst>
              <a:ext uri="{FF2B5EF4-FFF2-40B4-BE49-F238E27FC236}">
                <a16:creationId xmlns:a16="http://schemas.microsoft.com/office/drawing/2014/main" id="{317CA6A7-8CF9-4518-9D67-641BFBC2F8F2}"/>
              </a:ext>
            </a:extLst>
          </p:cNvPr>
          <p:cNvSpPr txBox="1"/>
          <p:nvPr/>
        </p:nvSpPr>
        <p:spPr>
          <a:xfrm>
            <a:off x="4851884" y="5403776"/>
            <a:ext cx="3107444" cy="646331"/>
          </a:xfrm>
          <a:prstGeom prst="rect">
            <a:avLst/>
          </a:prstGeom>
          <a:noFill/>
        </p:spPr>
        <p:txBody>
          <a:bodyPr wrap="square">
            <a:spAutoFit/>
          </a:bodyPr>
          <a:lstStyle/>
          <a:p>
            <a:pPr lvl="0">
              <a:defRPr/>
            </a:pPr>
            <a:r>
              <a:rPr kumimoji="0" lang="en-US" sz="1800" b="1" i="0" u="none" strike="noStrike" kern="0" cap="none" spc="0" normalizeH="0" baseline="0" noProof="0" dirty="0">
                <a:ln>
                  <a:noFill/>
                </a:ln>
                <a:solidFill>
                  <a:schemeClr val="accent1">
                    <a:lumMod val="60000"/>
                    <a:lumOff val="40000"/>
                  </a:schemeClr>
                </a:solidFill>
                <a:effectLst/>
                <a:uLnTx/>
                <a:uFillTx/>
                <a:latin typeface="Segoe UI"/>
                <a:ea typeface="+mn-ea"/>
                <a:cs typeface="+mn-cs"/>
              </a:rPr>
              <a:t>Completion—</a:t>
            </a:r>
            <a:r>
              <a:rPr lang="en-US" kern="0" noProof="0" dirty="0" err="1">
                <a:solidFill>
                  <a:schemeClr val="accent1">
                    <a:lumMod val="60000"/>
                    <a:lumOff val="40000"/>
                  </a:schemeClr>
                </a:solidFill>
              </a:rPr>
              <a:t>模型</a:t>
            </a:r>
            <a:r>
              <a:rPr lang="zh-CN" altLang="en-US" kern="0" dirty="0">
                <a:solidFill>
                  <a:schemeClr val="accent1">
                    <a:lumMod val="60000"/>
                    <a:lumOff val="40000"/>
                  </a:schemeClr>
                </a:solidFill>
              </a:rPr>
              <a:t>根据</a:t>
            </a:r>
            <a:r>
              <a:rPr lang="en-US" altLang="zh-CN" b="1" kern="0" dirty="0">
                <a:solidFill>
                  <a:schemeClr val="accent1">
                    <a:lumMod val="60000"/>
                    <a:lumOff val="40000"/>
                  </a:schemeClr>
                </a:solidFill>
              </a:rPr>
              <a:t>Prompt</a:t>
            </a:r>
            <a:r>
              <a:rPr lang="zh-CN" altLang="en-US" b="1" kern="0" dirty="0">
                <a:solidFill>
                  <a:schemeClr val="accent1">
                    <a:lumMod val="60000"/>
                    <a:lumOff val="40000"/>
                  </a:schemeClr>
                </a:solidFill>
              </a:rPr>
              <a:t>（</a:t>
            </a:r>
            <a:r>
              <a:rPr lang="zh-CN" altLang="en-US" kern="0" dirty="0">
                <a:solidFill>
                  <a:schemeClr val="accent1">
                    <a:lumMod val="60000"/>
                    <a:lumOff val="40000"/>
                  </a:schemeClr>
                </a:solidFill>
              </a:rPr>
              <a:t>提示）生成的输出。</a:t>
            </a:r>
            <a:endParaRPr kumimoji="0" lang="en-US" sz="1800" b="0" i="0" u="none" strike="noStrike" kern="0" cap="none" spc="0" normalizeH="0" baseline="0" noProof="0" dirty="0">
              <a:ln>
                <a:noFill/>
              </a:ln>
              <a:solidFill>
                <a:schemeClr val="accent1">
                  <a:lumMod val="60000"/>
                  <a:lumOff val="40000"/>
                </a:schemeClr>
              </a:solidFill>
              <a:effectLst/>
              <a:uLnTx/>
              <a:uFillTx/>
              <a:latin typeface="Segoe UI"/>
            </a:endParaRPr>
          </a:p>
        </p:txBody>
      </p:sp>
      <p:cxnSp>
        <p:nvCxnSpPr>
          <p:cNvPr id="12" name="Connector: Elbow 11">
            <a:extLst>
              <a:ext uri="{FF2B5EF4-FFF2-40B4-BE49-F238E27FC236}">
                <a16:creationId xmlns:a16="http://schemas.microsoft.com/office/drawing/2014/main" id="{FA195616-D3E0-229F-9045-A9A1BB02EE29}"/>
              </a:ext>
              <a:ext uri="{C183D7F6-B498-43B3-948B-1728B52AA6E4}">
                <adec:decorative xmlns:adec="http://schemas.microsoft.com/office/drawing/2017/decorative" val="1"/>
              </a:ext>
            </a:extLst>
          </p:cNvPr>
          <p:cNvCxnSpPr>
            <a:cxnSpLocks/>
            <a:endCxn id="57" idx="1"/>
          </p:cNvCxnSpPr>
          <p:nvPr/>
        </p:nvCxnSpPr>
        <p:spPr>
          <a:xfrm rot="10800000">
            <a:off x="588263" y="3239781"/>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FF3183-BD56-3EF7-D751-1871A0F3724B}"/>
              </a:ext>
              <a:ext uri="{C183D7F6-B498-43B3-948B-1728B52AA6E4}">
                <adec:decorative xmlns:adec="http://schemas.microsoft.com/office/drawing/2017/decorative" val="1"/>
              </a:ext>
            </a:extLst>
          </p:cNvPr>
          <p:cNvCxnSpPr>
            <a:cxnSpLocks/>
            <a:stCxn id="65" idx="1"/>
            <a:endCxn id="61" idx="3"/>
          </p:cNvCxnSpPr>
          <p:nvPr/>
        </p:nvCxnSpPr>
        <p:spPr>
          <a:xfrm rot="10800000">
            <a:off x="4220432" y="4663424"/>
            <a:ext cx="631453" cy="1063518"/>
          </a:xfrm>
          <a:prstGeom prst="bentConnector3">
            <a:avLst>
              <a:gd name="adj1" fmla="val 50000"/>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CF4A1A9-337E-837A-064F-AD6FA43DB188}"/>
              </a:ext>
            </a:extLst>
          </p:cNvPr>
          <p:cNvSpPr txBox="1"/>
          <p:nvPr/>
        </p:nvSpPr>
        <p:spPr>
          <a:xfrm>
            <a:off x="8430881" y="5468362"/>
            <a:ext cx="3350271" cy="1200329"/>
          </a:xfrm>
          <a:prstGeom prst="rect">
            <a:avLst/>
          </a:prstGeom>
          <a:noFill/>
        </p:spPr>
        <p:txBody>
          <a:bodyPr wrap="square">
            <a:spAutoFit/>
          </a:bodyPr>
          <a:lstStyle/>
          <a:p>
            <a:pPr lvl="0">
              <a:defRPr/>
            </a:pPr>
            <a:r>
              <a:rPr kumimoji="0" lang="en-US" sz="1800" b="1" i="0" u="none" strike="noStrike" kern="0" cap="none" spc="0" normalizeH="0" baseline="0" noProof="0" dirty="0">
                <a:ln>
                  <a:noFill/>
                </a:ln>
                <a:solidFill>
                  <a:schemeClr val="accent1">
                    <a:lumMod val="60000"/>
                    <a:lumOff val="40000"/>
                  </a:schemeClr>
                </a:solidFill>
                <a:effectLst/>
                <a:uLnTx/>
                <a:uFillTx/>
                <a:latin typeface="Segoe UI"/>
                <a:ea typeface="+mn-ea"/>
                <a:cs typeface="+mn-cs"/>
              </a:rPr>
              <a:t>Token</a:t>
            </a:r>
            <a:r>
              <a:rPr kumimoji="0" lang="zh-CN" altLang="en-US" sz="1800" b="1" i="0" u="none" strike="noStrike" kern="0" cap="none" spc="0" normalizeH="0" baseline="0" noProof="0" dirty="0">
                <a:ln>
                  <a:noFill/>
                </a:ln>
                <a:solidFill>
                  <a:schemeClr val="accent1">
                    <a:lumMod val="60000"/>
                    <a:lumOff val="40000"/>
                  </a:schemeClr>
                </a:solidFill>
                <a:effectLst/>
                <a:uLnTx/>
                <a:uFillTx/>
                <a:latin typeface="Segoe UI"/>
                <a:ea typeface="+mn-ea"/>
                <a:cs typeface="+mn-cs"/>
              </a:rPr>
              <a:t>（标记）</a:t>
            </a:r>
            <a:r>
              <a:rPr kumimoji="0" lang="en-US" sz="1800" b="1" i="0" u="none" strike="noStrike" kern="0" cap="none" spc="0" normalizeH="0" baseline="0" noProof="0" dirty="0">
                <a:ln>
                  <a:noFill/>
                </a:ln>
                <a:solidFill>
                  <a:schemeClr val="accent1">
                    <a:lumMod val="60000"/>
                    <a:lumOff val="40000"/>
                  </a:schemeClr>
                </a:solidFill>
                <a:effectLst/>
                <a:uLnTx/>
                <a:uFillTx/>
                <a:latin typeface="Segoe UI"/>
                <a:ea typeface="+mn-ea"/>
                <a:cs typeface="+mn-cs"/>
              </a:rPr>
              <a:t> —</a:t>
            </a:r>
            <a:r>
              <a:rPr lang="zh-CN" altLang="en-US" kern="0" dirty="0">
                <a:solidFill>
                  <a:schemeClr val="accent1">
                    <a:lumMod val="60000"/>
                    <a:lumOff val="40000"/>
                  </a:schemeClr>
                </a:solidFill>
              </a:rPr>
              <a:t>由 </a:t>
            </a:r>
            <a:r>
              <a:rPr lang="en-US" kern="0" dirty="0">
                <a:solidFill>
                  <a:schemeClr val="accent1">
                    <a:lumMod val="60000"/>
                    <a:lumOff val="40000"/>
                  </a:schemeClr>
                </a:solidFill>
              </a:rPr>
              <a:t>GPT </a:t>
            </a:r>
            <a:r>
              <a:rPr lang="zh-CN" altLang="en-US" kern="0" dirty="0">
                <a:solidFill>
                  <a:schemeClr val="accent1">
                    <a:lumMod val="60000"/>
                    <a:lumOff val="40000"/>
                  </a:schemeClr>
                </a:solidFill>
              </a:rPr>
              <a:t>模型处理和生成的部分或全部单词。大部分</a:t>
            </a:r>
            <a:r>
              <a:rPr lang="en-US" altLang="zh-CN" kern="0" dirty="0">
                <a:solidFill>
                  <a:schemeClr val="accent1">
                    <a:lumMod val="60000"/>
                    <a:lumOff val="40000"/>
                  </a:schemeClr>
                </a:solidFill>
              </a:rPr>
              <a:t>GPT</a:t>
            </a:r>
            <a:r>
              <a:rPr lang="zh-CN" altLang="en-US" kern="0" dirty="0">
                <a:solidFill>
                  <a:schemeClr val="accent1">
                    <a:lumMod val="60000"/>
                    <a:lumOff val="40000"/>
                  </a:schemeClr>
                </a:solidFill>
              </a:rPr>
              <a:t>模型按</a:t>
            </a:r>
            <a:r>
              <a:rPr lang="en-US" altLang="zh-CN" kern="0" dirty="0">
                <a:solidFill>
                  <a:schemeClr val="accent1">
                    <a:lumMod val="60000"/>
                    <a:lumOff val="40000"/>
                  </a:schemeClr>
                </a:solidFill>
              </a:rPr>
              <a:t>Token</a:t>
            </a:r>
            <a:r>
              <a:rPr lang="zh-CN" altLang="en-US" kern="0" dirty="0">
                <a:solidFill>
                  <a:schemeClr val="accent1">
                    <a:lumMod val="60000"/>
                    <a:lumOff val="40000"/>
                  </a:schemeClr>
                </a:solidFill>
              </a:rPr>
              <a:t>数量计费</a:t>
            </a:r>
            <a:endParaRPr kumimoji="0" lang="en-US" sz="1800" b="0" i="0" u="none" strike="noStrike" kern="0" cap="none" spc="0" normalizeH="0" baseline="0" noProof="0" dirty="0">
              <a:ln>
                <a:noFill/>
              </a:ln>
              <a:solidFill>
                <a:schemeClr val="accent1">
                  <a:lumMod val="60000"/>
                  <a:lumOff val="40000"/>
                </a:schemeClr>
              </a:solidFill>
              <a:effectLst/>
              <a:uLnTx/>
              <a:uFillTx/>
              <a:latin typeface="Segoe UI"/>
            </a:endParaRPr>
          </a:p>
        </p:txBody>
      </p:sp>
      <p:cxnSp>
        <p:nvCxnSpPr>
          <p:cNvPr id="41" name="Connector: Elbow 40">
            <a:extLst>
              <a:ext uri="{FF2B5EF4-FFF2-40B4-BE49-F238E27FC236}">
                <a16:creationId xmlns:a16="http://schemas.microsoft.com/office/drawing/2014/main" id="{BA740B3D-CF9E-4B15-4997-D46F1AD438AF}"/>
              </a:ext>
              <a:ext uri="{C183D7F6-B498-43B3-948B-1728B52AA6E4}">
                <adec:decorative xmlns:adec="http://schemas.microsoft.com/office/drawing/2017/decorative" val="1"/>
              </a:ext>
            </a:extLst>
          </p:cNvPr>
          <p:cNvCxnSpPr>
            <a:cxnSpLocks/>
            <a:stCxn id="4" idx="0"/>
            <a:endCxn id="45" idx="2"/>
          </p:cNvCxnSpPr>
          <p:nvPr/>
        </p:nvCxnSpPr>
        <p:spPr>
          <a:xfrm rot="16200000" flipV="1">
            <a:off x="6849521" y="2211866"/>
            <a:ext cx="2548948" cy="3964044"/>
          </a:xfrm>
          <a:prstGeom prst="bentConnector3">
            <a:avLst>
              <a:gd name="adj1" fmla="val 50000"/>
            </a:avLst>
          </a:prstGeom>
          <a:ln>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9D105956-3C28-41F8-53CE-E541F0A27BAA}"/>
              </a:ext>
              <a:ext uri="{C183D7F6-B498-43B3-948B-1728B52AA6E4}">
                <adec:decorative xmlns:adec="http://schemas.microsoft.com/office/drawing/2017/decorative" val="1"/>
              </a:ext>
            </a:extLst>
          </p:cNvPr>
          <p:cNvGrpSpPr/>
          <p:nvPr/>
        </p:nvGrpSpPr>
        <p:grpSpPr>
          <a:xfrm>
            <a:off x="4998973" y="2826634"/>
            <a:ext cx="2286000" cy="92780"/>
            <a:chOff x="4998973" y="2826634"/>
            <a:chExt cx="2286000" cy="92780"/>
          </a:xfrm>
        </p:grpSpPr>
        <p:sp>
          <p:nvSpPr>
            <p:cNvPr id="45" name="Rectangle: Rounded Corners 44">
              <a:extLst>
                <a:ext uri="{FF2B5EF4-FFF2-40B4-BE49-F238E27FC236}">
                  <a16:creationId xmlns:a16="http://schemas.microsoft.com/office/drawing/2014/main" id="{2956C2B8-3544-F035-1430-B33A7D140320}"/>
                </a:ext>
              </a:extLst>
            </p:cNvPr>
            <p:cNvSpPr/>
            <p:nvPr/>
          </p:nvSpPr>
          <p:spPr bwMode="auto">
            <a:xfrm>
              <a:off x="4998973" y="2826634"/>
              <a:ext cx="2286000" cy="9278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ACBA24D1-CF6F-EB6A-5DD2-A46DBBDD92E7}"/>
                </a:ext>
              </a:extLst>
            </p:cNvPr>
            <p:cNvGrpSpPr/>
            <p:nvPr/>
          </p:nvGrpSpPr>
          <p:grpSpPr>
            <a:xfrm>
              <a:off x="5083307" y="2871787"/>
              <a:ext cx="2141406" cy="1"/>
              <a:chOff x="5083307" y="2871787"/>
              <a:chExt cx="2141406" cy="1"/>
            </a:xfrm>
          </p:grpSpPr>
          <p:cxnSp>
            <p:nvCxnSpPr>
              <p:cNvPr id="11" name="Straight Connector 10">
                <a:extLst>
                  <a:ext uri="{FF2B5EF4-FFF2-40B4-BE49-F238E27FC236}">
                    <a16:creationId xmlns:a16="http://schemas.microsoft.com/office/drawing/2014/main" id="{5F25718A-E161-C1A0-6B52-51B51E6711B0}"/>
                  </a:ext>
                </a:extLst>
              </p:cNvPr>
              <p:cNvCxnSpPr>
                <a:cxnSpLocks/>
              </p:cNvCxnSpPr>
              <p:nvPr/>
            </p:nvCxnSpPr>
            <p:spPr>
              <a:xfrm>
                <a:off x="5083307" y="2871787"/>
                <a:ext cx="10305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DEDC579-4A00-C59A-2A91-1E0C8EC85DF1}"/>
                  </a:ext>
                </a:extLst>
              </p:cNvPr>
              <p:cNvCxnSpPr>
                <a:cxnSpLocks/>
              </p:cNvCxnSpPr>
              <p:nvPr/>
            </p:nvCxnSpPr>
            <p:spPr>
              <a:xfrm>
                <a:off x="5239914" y="2871787"/>
                <a:ext cx="64653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B4A3152-3135-F50E-F826-D04616BEE42C}"/>
                  </a:ext>
                </a:extLst>
              </p:cNvPr>
              <p:cNvCxnSpPr>
                <a:cxnSpLocks/>
              </p:cNvCxnSpPr>
              <p:nvPr/>
            </p:nvCxnSpPr>
            <p:spPr>
              <a:xfrm>
                <a:off x="5943930" y="2871787"/>
                <a:ext cx="242558"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DD82CCE-5F09-CA34-E8D0-DA6CFF588CE5}"/>
                  </a:ext>
                </a:extLst>
              </p:cNvPr>
              <p:cNvCxnSpPr>
                <a:cxnSpLocks/>
              </p:cNvCxnSpPr>
              <p:nvPr/>
            </p:nvCxnSpPr>
            <p:spPr>
              <a:xfrm>
                <a:off x="6258388" y="2871787"/>
                <a:ext cx="199562"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CFDF919-285C-F423-B85D-5D03C6D1A86C}"/>
                  </a:ext>
                </a:extLst>
              </p:cNvPr>
              <p:cNvCxnSpPr>
                <a:cxnSpLocks/>
              </p:cNvCxnSpPr>
              <p:nvPr/>
            </p:nvCxnSpPr>
            <p:spPr>
              <a:xfrm>
                <a:off x="6529850" y="2871787"/>
                <a:ext cx="694863"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2" name="Rectangle 9">
            <a:extLst>
              <a:ext uri="{FF2B5EF4-FFF2-40B4-BE49-F238E27FC236}">
                <a16:creationId xmlns:a16="http://schemas.microsoft.com/office/drawing/2014/main" id="{95E9ED7E-4C65-4C67-0BF7-DE59459978E0}"/>
              </a:ext>
            </a:extLst>
          </p:cNvPr>
          <p:cNvSpPr/>
          <p:nvPr/>
        </p:nvSpPr>
        <p:spPr bwMode="auto">
          <a:xfrm>
            <a:off x="600964" y="45719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关键术语</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837866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par>
                          <p:cTn id="15" fill="hold">
                            <p:stCondLst>
                              <p:cond delay="1500"/>
                            </p:stCondLst>
                            <p:childTnLst>
                              <p:par>
                                <p:cTn id="16" presetID="21" presetClass="entr" presetSubtype="1" fill="hold" grpId="0" nodeType="afterEffect">
                                  <p:stCondLst>
                                    <p:cond delay="0"/>
                                  </p:stCondLst>
                                  <p:childTnLst>
                                    <p:set>
                                      <p:cBhvr>
                                        <p:cTn id="17" dur="1" fill="hold">
                                          <p:stCondLst>
                                            <p:cond delay="0"/>
                                          </p:stCondLst>
                                        </p:cTn>
                                        <p:tgtEl>
                                          <p:spTgt spid="59"/>
                                        </p:tgtEl>
                                        <p:attrNameLst>
                                          <p:attrName>style.visibility</p:attrName>
                                        </p:attrNameLst>
                                      </p:cBhvr>
                                      <p:to>
                                        <p:strVal val="visible"/>
                                      </p:to>
                                    </p:set>
                                    <p:animEffect transition="in" filter="wheel(1)">
                                      <p:cBhvr>
                                        <p:cTn id="18" dur="750"/>
                                        <p:tgtEl>
                                          <p:spTgt spid="5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62"/>
                                        </p:tgtEl>
                                      </p:cBhvr>
                                    </p:animEffect>
                                    <p:set>
                                      <p:cBhvr>
                                        <p:cTn id="23" dur="1" fill="hold">
                                          <p:stCondLst>
                                            <p:cond delay="499"/>
                                          </p:stCondLst>
                                        </p:cTn>
                                        <p:tgtEl>
                                          <p:spTgt spid="62"/>
                                        </p:tgtEl>
                                        <p:attrNameLst>
                                          <p:attrName>style.visibility</p:attrName>
                                        </p:attrNameLst>
                                      </p:cBhvr>
                                      <p:to>
                                        <p:strVal val="hidden"/>
                                      </p:to>
                                    </p:set>
                                  </p:childTnLst>
                                </p:cTn>
                              </p:par>
                            </p:childTnLst>
                          </p:cTn>
                        </p:par>
                        <p:par>
                          <p:cTn id="24" fill="hold">
                            <p:stCondLst>
                              <p:cond delay="500"/>
                            </p:stCondLst>
                            <p:childTnLst>
                              <p:par>
                                <p:cTn id="25" presetID="22" presetClass="entr" presetSubtype="1"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up)">
                                      <p:cBhvr>
                                        <p:cTn id="27" dur="500"/>
                                        <p:tgtEl>
                                          <p:spTgt spid="65"/>
                                        </p:tgtEl>
                                      </p:cBhvr>
                                    </p:animEffect>
                                  </p:childTnLst>
                                </p:cTn>
                              </p:par>
                            </p:childTnLst>
                          </p:cTn>
                        </p:par>
                        <p:par>
                          <p:cTn id="28" fill="hold">
                            <p:stCondLst>
                              <p:cond delay="1000"/>
                            </p:stCondLst>
                            <p:childTnLst>
                              <p:par>
                                <p:cTn id="29" presetID="22" presetClass="entr" presetSubtype="4"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ipe(down)">
                                      <p:cBhvr>
                                        <p:cTn id="31" dur="500"/>
                                        <p:tgtEl>
                                          <p:spTgt spid="14"/>
                                        </p:tgtEl>
                                      </p:cBhvr>
                                    </p:animEffect>
                                  </p:childTnLst>
                                </p:cTn>
                              </p:par>
                            </p:childTnLst>
                          </p:cTn>
                        </p:par>
                        <p:par>
                          <p:cTn id="32" fill="hold">
                            <p:stCondLst>
                              <p:cond delay="1500"/>
                            </p:stCondLst>
                            <p:childTnLst>
                              <p:par>
                                <p:cTn id="33" presetID="21" presetClass="entr" presetSubtype="1" fill="hold" grpId="0" nodeType="after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wheel(1)">
                                      <p:cBhvr>
                                        <p:cTn id="35" dur="1000"/>
                                        <p:tgtEl>
                                          <p:spTgt spid="6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up)">
                                      <p:cBhvr>
                                        <p:cTn id="40" dur="500"/>
                                        <p:tgtEl>
                                          <p:spTgt spid="4"/>
                                        </p:tgtEl>
                                      </p:cBhvr>
                                    </p:animEffect>
                                  </p:childTnLst>
                                </p:cTn>
                              </p:par>
                            </p:childTnLst>
                          </p:cTn>
                        </p:par>
                        <p:par>
                          <p:cTn id="41" fill="hold">
                            <p:stCondLst>
                              <p:cond delay="500"/>
                            </p:stCondLst>
                            <p:childTnLst>
                              <p:par>
                                <p:cTn id="42" presetID="22" presetClass="entr" presetSubtype="4"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par>
                          <p:cTn id="45" fill="hold">
                            <p:stCondLst>
                              <p:cond delay="1000"/>
                            </p:stCondLst>
                            <p:childTnLst>
                              <p:par>
                                <p:cTn id="46" presetID="22" presetClass="entr" presetSubtype="8"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left)">
                                      <p:cBhvr>
                                        <p:cTn id="4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p:bldP spid="65"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43</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文本框 6">
            <a:extLst>
              <a:ext uri="{FF2B5EF4-FFF2-40B4-BE49-F238E27FC236}">
                <a16:creationId xmlns:a16="http://schemas.microsoft.com/office/drawing/2014/main" id="{63A6B7D8-E1CF-E036-7983-9C287DA3FBD1}"/>
              </a:ext>
            </a:extLst>
          </p:cNvPr>
          <p:cNvSpPr txBox="1"/>
          <p:nvPr/>
        </p:nvSpPr>
        <p:spPr>
          <a:xfrm>
            <a:off x="752952" y="1531496"/>
            <a:ext cx="11122818" cy="923330"/>
          </a:xfrm>
          <a:prstGeom prst="rect">
            <a:avLst/>
          </a:prstGeom>
          <a:noFill/>
        </p:spPr>
        <p:txBody>
          <a:bodyPr wrap="square">
            <a:spAutoFit/>
          </a:bodyPr>
          <a:lstStyle/>
          <a:p>
            <a:r>
              <a:rPr lang="en-US" altLang="zh-CN" dirty="0">
                <a:solidFill>
                  <a:schemeClr val="accent1">
                    <a:lumMod val="60000"/>
                    <a:lumOff val="40000"/>
                  </a:schemeClr>
                </a:solidFill>
              </a:rPr>
              <a:t>Request Parameters </a:t>
            </a:r>
            <a:r>
              <a:rPr lang="en-US" altLang="zh-CN" dirty="0" err="1">
                <a:solidFill>
                  <a:schemeClr val="accent1">
                    <a:lumMod val="60000"/>
                    <a:lumOff val="40000"/>
                  </a:schemeClr>
                </a:solidFill>
              </a:rPr>
              <a:t>Json</a:t>
            </a:r>
            <a:r>
              <a:rPr lang="zh-CN" altLang="en-US" dirty="0">
                <a:solidFill>
                  <a:schemeClr val="accent1">
                    <a:lumMod val="60000"/>
                    <a:lumOff val="40000"/>
                  </a:schemeClr>
                </a:solidFill>
              </a:rPr>
              <a:t>格式</a:t>
            </a:r>
            <a:endParaRPr lang="en-US" altLang="zh-CN" dirty="0">
              <a:solidFill>
                <a:schemeClr val="accent1">
                  <a:lumMod val="60000"/>
                  <a:lumOff val="40000"/>
                </a:schemeClr>
              </a:solidFill>
            </a:endParaRPr>
          </a:p>
          <a:p>
            <a:endParaRPr lang="en-US" altLang="zh-CN" dirty="0"/>
          </a:p>
          <a:p>
            <a:endParaRPr lang="zh-CN" altLang="en-US" dirty="0"/>
          </a:p>
        </p:txBody>
      </p:sp>
      <p:pic>
        <p:nvPicPr>
          <p:cNvPr id="11" name="图片 10">
            <a:extLst>
              <a:ext uri="{FF2B5EF4-FFF2-40B4-BE49-F238E27FC236}">
                <a16:creationId xmlns:a16="http://schemas.microsoft.com/office/drawing/2014/main" id="{59886789-76A2-FD22-1DA4-8CB9132BD071}"/>
              </a:ext>
            </a:extLst>
          </p:cNvPr>
          <p:cNvPicPr>
            <a:picLocks noChangeAspect="1"/>
          </p:cNvPicPr>
          <p:nvPr/>
        </p:nvPicPr>
        <p:blipFill>
          <a:blip r:embed="rId3"/>
          <a:stretch>
            <a:fillRect/>
          </a:stretch>
        </p:blipFill>
        <p:spPr>
          <a:xfrm>
            <a:off x="832961" y="2019696"/>
            <a:ext cx="7730187" cy="2400023"/>
          </a:xfrm>
          <a:prstGeom prst="rect">
            <a:avLst/>
          </a:prstGeom>
        </p:spPr>
      </p:pic>
      <p:pic>
        <p:nvPicPr>
          <p:cNvPr id="13" name="图片 12">
            <a:extLst>
              <a:ext uri="{FF2B5EF4-FFF2-40B4-BE49-F238E27FC236}">
                <a16:creationId xmlns:a16="http://schemas.microsoft.com/office/drawing/2014/main" id="{BC958CE7-BAAC-1A71-61D4-7C8738250013}"/>
              </a:ext>
            </a:extLst>
          </p:cNvPr>
          <p:cNvPicPr>
            <a:picLocks noChangeAspect="1"/>
          </p:cNvPicPr>
          <p:nvPr/>
        </p:nvPicPr>
        <p:blipFill>
          <a:blip r:embed="rId4"/>
          <a:stretch>
            <a:fillRect/>
          </a:stretch>
        </p:blipFill>
        <p:spPr>
          <a:xfrm>
            <a:off x="798672" y="4698459"/>
            <a:ext cx="7787337" cy="1841059"/>
          </a:xfrm>
          <a:prstGeom prst="rect">
            <a:avLst/>
          </a:prstGeom>
        </p:spPr>
      </p:pic>
      <p:sp>
        <p:nvSpPr>
          <p:cNvPr id="2" name="Rectangle 9">
            <a:extLst>
              <a:ext uri="{FF2B5EF4-FFF2-40B4-BE49-F238E27FC236}">
                <a16:creationId xmlns:a16="http://schemas.microsoft.com/office/drawing/2014/main" id="{99737ACE-E91D-9108-B9F9-8C85CCC64932}"/>
              </a:ext>
            </a:extLst>
          </p:cNvPr>
          <p:cNvSpPr/>
          <p:nvPr/>
        </p:nvSpPr>
        <p:spPr bwMode="auto">
          <a:xfrm>
            <a:off x="832961" y="366359"/>
            <a:ext cx="7525731"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Azure OpenAI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语言模型</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Prompt API</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调用</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52640721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44</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3" name="Table 7">
            <a:extLst>
              <a:ext uri="{FF2B5EF4-FFF2-40B4-BE49-F238E27FC236}">
                <a16:creationId xmlns:a16="http://schemas.microsoft.com/office/drawing/2014/main" id="{6F05048C-45CA-AE5A-BF78-B0FDCC5EB10D}"/>
              </a:ext>
            </a:extLst>
          </p:cNvPr>
          <p:cNvGraphicFramePr>
            <a:graphicFrameLocks noGrp="1"/>
          </p:cNvGraphicFramePr>
          <p:nvPr>
            <p:extLst>
              <p:ext uri="{D42A27DB-BD31-4B8C-83A1-F6EECF244321}">
                <p14:modId xmlns:p14="http://schemas.microsoft.com/office/powerpoint/2010/main" val="1389697240"/>
              </p:ext>
            </p:extLst>
          </p:nvPr>
        </p:nvGraphicFramePr>
        <p:xfrm>
          <a:off x="772392" y="1802311"/>
          <a:ext cx="10647216" cy="4425825"/>
        </p:xfrm>
        <a:graphic>
          <a:graphicData uri="http://schemas.openxmlformats.org/drawingml/2006/table">
            <a:tbl>
              <a:tblPr firstRow="1" bandRow="1">
                <a:tableStyleId>{5C22544A-7EE6-4342-B048-85BDC9FD1C3A}</a:tableStyleId>
              </a:tblPr>
              <a:tblGrid>
                <a:gridCol w="2371009">
                  <a:extLst>
                    <a:ext uri="{9D8B030D-6E8A-4147-A177-3AD203B41FA5}">
                      <a16:colId xmlns:a16="http://schemas.microsoft.com/office/drawing/2014/main" val="653181220"/>
                    </a:ext>
                  </a:extLst>
                </a:gridCol>
                <a:gridCol w="8276207">
                  <a:extLst>
                    <a:ext uri="{9D8B030D-6E8A-4147-A177-3AD203B41FA5}">
                      <a16:colId xmlns:a16="http://schemas.microsoft.com/office/drawing/2014/main" val="1639975388"/>
                    </a:ext>
                  </a:extLst>
                </a:gridCol>
              </a:tblGrid>
              <a:tr h="390822">
                <a:tc>
                  <a:txBody>
                    <a:bodyPr/>
                    <a:lstStyle/>
                    <a:p>
                      <a:pPr lvl="0">
                        <a:buNone/>
                      </a:pPr>
                      <a:r>
                        <a:rPr lang="en-US"/>
                        <a:t>Parameter</a:t>
                      </a:r>
                    </a:p>
                  </a:txBody>
                  <a:tcPr/>
                </a:tc>
                <a:tc>
                  <a:txBody>
                    <a:bodyPr/>
                    <a:lstStyle/>
                    <a:p>
                      <a:r>
                        <a:rPr lang="en-US" dirty="0"/>
                        <a:t>Description</a:t>
                      </a:r>
                    </a:p>
                  </a:txBody>
                  <a:tcPr/>
                </a:tc>
                <a:extLst>
                  <a:ext uri="{0D108BD9-81ED-4DB2-BD59-A6C34878D82A}">
                    <a16:rowId xmlns:a16="http://schemas.microsoft.com/office/drawing/2014/main" val="1284795399"/>
                  </a:ext>
                </a:extLst>
              </a:tr>
              <a:tr h="410281">
                <a:tc>
                  <a:txBody>
                    <a:bodyPr/>
                    <a:lstStyle/>
                    <a:p>
                      <a:pPr lvl="0">
                        <a:buNone/>
                      </a:pPr>
                      <a:r>
                        <a:rPr lang="en-US"/>
                        <a:t>prompt</a:t>
                      </a:r>
                    </a:p>
                  </a:txBody>
                  <a:tcPr/>
                </a:tc>
                <a:tc>
                  <a:txBody>
                    <a:bodyPr/>
                    <a:lstStyle/>
                    <a:p>
                      <a:pPr lvl="0">
                        <a:buNone/>
                      </a:pPr>
                      <a:r>
                        <a:rPr lang="zh-CN" altLang="en-US" sz="1600" b="0" i="0" kern="1200" dirty="0">
                          <a:solidFill>
                            <a:schemeClr val="dk1"/>
                          </a:solidFill>
                          <a:effectLst/>
                          <a:latin typeface="+mn-lt"/>
                          <a:ea typeface="+mn-ea"/>
                          <a:cs typeface="+mn-cs"/>
                        </a:rPr>
                        <a:t>生成完成的提示，其编码为字符串、字符串列表或令牌列表</a:t>
                      </a:r>
                      <a:endParaRPr lang="en-US" sz="1600" dirty="0"/>
                    </a:p>
                  </a:txBody>
                  <a:tcPr/>
                </a:tc>
                <a:extLst>
                  <a:ext uri="{0D108BD9-81ED-4DB2-BD59-A6C34878D82A}">
                    <a16:rowId xmlns:a16="http://schemas.microsoft.com/office/drawing/2014/main" val="751408369"/>
                  </a:ext>
                </a:extLst>
              </a:tr>
              <a:tr h="445538">
                <a:tc>
                  <a:txBody>
                    <a:bodyPr/>
                    <a:lstStyle/>
                    <a:p>
                      <a:pPr lvl="0">
                        <a:buNone/>
                      </a:pPr>
                      <a:r>
                        <a:rPr lang="en-US" dirty="0" err="1"/>
                        <a:t>max_token</a:t>
                      </a:r>
                      <a:endParaRPr lang="en-US" dirty="0"/>
                    </a:p>
                  </a:txBody>
                  <a:tcPr/>
                </a:tc>
                <a:tc>
                  <a:txBody>
                    <a:bodyPr/>
                    <a:lstStyle/>
                    <a:p>
                      <a:pPr lvl="0">
                        <a:buNone/>
                      </a:pPr>
                      <a:r>
                        <a:rPr lang="zh-CN" altLang="en-US" sz="1600" b="0" i="0" kern="1200" dirty="0">
                          <a:solidFill>
                            <a:schemeClr val="dk1"/>
                          </a:solidFill>
                          <a:effectLst/>
                          <a:latin typeface="+mn-lt"/>
                          <a:ea typeface="+mn-ea"/>
                          <a:cs typeface="+mn-cs"/>
                        </a:rPr>
                        <a:t>在完成中生成的最大令牌数。 提示加上 </a:t>
                      </a:r>
                      <a:r>
                        <a:rPr lang="en-US" altLang="zh-CN" sz="1600" b="0" i="0" kern="1200" dirty="0" err="1">
                          <a:solidFill>
                            <a:schemeClr val="dk1"/>
                          </a:solidFill>
                          <a:effectLst/>
                          <a:latin typeface="+mn-lt"/>
                          <a:ea typeface="+mn-ea"/>
                          <a:cs typeface="+mn-cs"/>
                        </a:rPr>
                        <a:t>max_tokens</a:t>
                      </a:r>
                      <a:r>
                        <a:rPr lang="en-US" altLang="zh-CN" sz="1600" b="0" i="0" kern="1200" dirty="0">
                          <a:solidFill>
                            <a:schemeClr val="dk1"/>
                          </a:solidFill>
                          <a:effectLst/>
                          <a:latin typeface="+mn-lt"/>
                          <a:ea typeface="+mn-ea"/>
                          <a:cs typeface="+mn-cs"/>
                        </a:rPr>
                        <a:t> </a:t>
                      </a:r>
                      <a:r>
                        <a:rPr lang="zh-CN" altLang="en-US" sz="1600" b="0" i="0" kern="1200" dirty="0">
                          <a:solidFill>
                            <a:schemeClr val="dk1"/>
                          </a:solidFill>
                          <a:effectLst/>
                          <a:latin typeface="+mn-lt"/>
                          <a:ea typeface="+mn-ea"/>
                          <a:cs typeface="+mn-cs"/>
                        </a:rPr>
                        <a:t>的令牌计数不能超过模型的上下文长度。 除最新模型（它支持 </a:t>
                      </a:r>
                      <a:r>
                        <a:rPr lang="en-US" altLang="zh-CN" sz="1600" b="0" i="0" kern="1200" dirty="0">
                          <a:solidFill>
                            <a:schemeClr val="dk1"/>
                          </a:solidFill>
                          <a:effectLst/>
                          <a:latin typeface="+mn-lt"/>
                          <a:ea typeface="+mn-ea"/>
                          <a:cs typeface="+mn-cs"/>
                        </a:rPr>
                        <a:t>4096 </a:t>
                      </a:r>
                      <a:r>
                        <a:rPr lang="zh-CN" altLang="en-US" sz="1600" b="0" i="0" kern="1200" dirty="0">
                          <a:solidFill>
                            <a:schemeClr val="dk1"/>
                          </a:solidFill>
                          <a:effectLst/>
                          <a:latin typeface="+mn-lt"/>
                          <a:ea typeface="+mn-ea"/>
                          <a:cs typeface="+mn-cs"/>
                        </a:rPr>
                        <a:t>个标记）外，大多数模型的上下文长度为 </a:t>
                      </a:r>
                      <a:r>
                        <a:rPr lang="en-US" altLang="zh-CN" sz="1600" b="0" i="0" kern="1200" dirty="0">
                          <a:solidFill>
                            <a:schemeClr val="dk1"/>
                          </a:solidFill>
                          <a:effectLst/>
                          <a:latin typeface="+mn-lt"/>
                          <a:ea typeface="+mn-ea"/>
                          <a:cs typeface="+mn-cs"/>
                        </a:rPr>
                        <a:t>2048 </a:t>
                      </a:r>
                      <a:r>
                        <a:rPr lang="zh-CN" altLang="en-US" sz="1600" b="0" i="0" kern="1200" dirty="0">
                          <a:solidFill>
                            <a:schemeClr val="dk1"/>
                          </a:solidFill>
                          <a:effectLst/>
                          <a:latin typeface="+mn-lt"/>
                          <a:ea typeface="+mn-ea"/>
                          <a:cs typeface="+mn-cs"/>
                        </a:rPr>
                        <a:t>个标记。</a:t>
                      </a:r>
                      <a:endParaRPr lang="en-US" sz="1600" dirty="0"/>
                    </a:p>
                  </a:txBody>
                  <a:tcPr/>
                </a:tc>
                <a:extLst>
                  <a:ext uri="{0D108BD9-81ED-4DB2-BD59-A6C34878D82A}">
                    <a16:rowId xmlns:a16="http://schemas.microsoft.com/office/drawing/2014/main" val="2326224339"/>
                  </a:ext>
                </a:extLst>
              </a:tr>
              <a:tr h="633133">
                <a:tc>
                  <a:txBody>
                    <a:bodyPr/>
                    <a:lstStyle/>
                    <a:p>
                      <a:pPr lvl="0">
                        <a:buNone/>
                      </a:pPr>
                      <a:r>
                        <a:rPr lang="en-US" dirty="0"/>
                        <a:t>temperature</a:t>
                      </a:r>
                    </a:p>
                  </a:txBody>
                  <a:tcPr/>
                </a:tc>
                <a:tc>
                  <a:txBody>
                    <a:bodyPr/>
                    <a:lstStyle/>
                    <a:p>
                      <a:pPr lvl="0">
                        <a:buNone/>
                      </a:pPr>
                      <a:r>
                        <a:rPr lang="zh-CN" altLang="en-US" sz="1600" b="0" i="0" kern="1200" dirty="0">
                          <a:solidFill>
                            <a:schemeClr val="dk1"/>
                          </a:solidFill>
                          <a:effectLst/>
                          <a:latin typeface="+mn-lt"/>
                          <a:ea typeface="+mn-ea"/>
                          <a:cs typeface="+mn-cs"/>
                        </a:rPr>
                        <a:t>要使用的采样温度。 较高的值意味着模型将承担更多风险。 尝试将值设为 </a:t>
                      </a:r>
                      <a:r>
                        <a:rPr lang="en-US" altLang="zh-CN" sz="1600" b="0" i="0" kern="1200" dirty="0">
                          <a:solidFill>
                            <a:schemeClr val="dk1"/>
                          </a:solidFill>
                          <a:effectLst/>
                          <a:latin typeface="+mn-lt"/>
                          <a:ea typeface="+mn-ea"/>
                          <a:cs typeface="+mn-cs"/>
                        </a:rPr>
                        <a:t>0.9 </a:t>
                      </a:r>
                      <a:r>
                        <a:rPr lang="zh-CN" altLang="en-US" sz="1600" b="0" i="0" kern="1200" dirty="0">
                          <a:solidFill>
                            <a:schemeClr val="dk1"/>
                          </a:solidFill>
                          <a:effectLst/>
                          <a:latin typeface="+mn-lt"/>
                          <a:ea typeface="+mn-ea"/>
                          <a:cs typeface="+mn-cs"/>
                        </a:rPr>
                        <a:t>以获得更有创意的应用程序，将值设为 </a:t>
                      </a:r>
                      <a:r>
                        <a:rPr lang="en-US" altLang="zh-CN" sz="1600" b="0" i="0" kern="1200" dirty="0">
                          <a:solidFill>
                            <a:schemeClr val="dk1"/>
                          </a:solidFill>
                          <a:effectLst/>
                          <a:latin typeface="+mn-lt"/>
                          <a:ea typeface="+mn-ea"/>
                          <a:cs typeface="+mn-cs"/>
                        </a:rPr>
                        <a:t>0 (</a:t>
                      </a:r>
                      <a:r>
                        <a:rPr lang="en-US" altLang="zh-CN" sz="1600" dirty="0"/>
                        <a:t>argmax sampling</a:t>
                      </a:r>
                      <a:r>
                        <a:rPr lang="en-US" altLang="zh-CN" sz="1600" b="0" i="0" kern="1200" dirty="0">
                          <a:solidFill>
                            <a:schemeClr val="dk1"/>
                          </a:solidFill>
                          <a:effectLst/>
                          <a:latin typeface="+mn-lt"/>
                          <a:ea typeface="+mn-ea"/>
                          <a:cs typeface="+mn-cs"/>
                        </a:rPr>
                        <a:t>) </a:t>
                      </a:r>
                      <a:r>
                        <a:rPr lang="zh-CN" altLang="en-US" sz="1600" b="0" i="0" kern="1200" dirty="0">
                          <a:solidFill>
                            <a:schemeClr val="dk1"/>
                          </a:solidFill>
                          <a:effectLst/>
                          <a:latin typeface="+mn-lt"/>
                          <a:ea typeface="+mn-ea"/>
                          <a:cs typeface="+mn-cs"/>
                        </a:rPr>
                        <a:t>以获得具有明确答案的应用程序。 我们通常建议更改此设置或 </a:t>
                      </a:r>
                      <a:r>
                        <a:rPr lang="en-US" altLang="zh-CN" sz="1600" b="0" i="0" kern="1200" dirty="0" err="1">
                          <a:solidFill>
                            <a:schemeClr val="dk1"/>
                          </a:solidFill>
                          <a:effectLst/>
                          <a:latin typeface="+mn-lt"/>
                          <a:ea typeface="+mn-ea"/>
                          <a:cs typeface="+mn-cs"/>
                        </a:rPr>
                        <a:t>top_p</a:t>
                      </a:r>
                      <a:r>
                        <a:rPr lang="zh-CN" altLang="en-US" sz="1600" b="0" i="0" kern="1200" dirty="0">
                          <a:solidFill>
                            <a:schemeClr val="dk1"/>
                          </a:solidFill>
                          <a:effectLst/>
                          <a:latin typeface="+mn-lt"/>
                          <a:ea typeface="+mn-ea"/>
                          <a:cs typeface="+mn-cs"/>
                        </a:rPr>
                        <a:t>，但不要同时更改这两者。</a:t>
                      </a:r>
                      <a:endParaRPr lang="en-US" sz="1600" dirty="0"/>
                    </a:p>
                  </a:txBody>
                  <a:tcPr/>
                </a:tc>
                <a:extLst>
                  <a:ext uri="{0D108BD9-81ED-4DB2-BD59-A6C34878D82A}">
                    <a16:rowId xmlns:a16="http://schemas.microsoft.com/office/drawing/2014/main" val="585621655"/>
                  </a:ext>
                </a:extLst>
              </a:tr>
              <a:tr h="633133">
                <a:tc>
                  <a:txBody>
                    <a:bodyPr/>
                    <a:lstStyle/>
                    <a:p>
                      <a:pPr lvl="0">
                        <a:buNone/>
                      </a:pPr>
                      <a:r>
                        <a:rPr lang="en-US" err="1"/>
                        <a:t>top_p</a:t>
                      </a:r>
                    </a:p>
                  </a:txBody>
                  <a:tcPr/>
                </a:tc>
                <a:tc>
                  <a:txBody>
                    <a:bodyPr/>
                    <a:lstStyle/>
                    <a:p>
                      <a:pPr lvl="0">
                        <a:buNone/>
                      </a:pPr>
                      <a:r>
                        <a:rPr lang="zh-CN" altLang="en-US" sz="1600" b="0" i="0" kern="1200" dirty="0">
                          <a:solidFill>
                            <a:schemeClr val="dk1"/>
                          </a:solidFill>
                          <a:effectLst/>
                          <a:latin typeface="+mn-lt"/>
                          <a:ea typeface="+mn-ea"/>
                          <a:cs typeface="+mn-cs"/>
                        </a:rPr>
                        <a:t>温度采样的替代方法，称为核采样，其中模型考虑具有 </a:t>
                      </a:r>
                      <a:r>
                        <a:rPr lang="en-US" altLang="zh-CN" sz="1600" b="0" i="0" kern="1200" dirty="0" err="1">
                          <a:solidFill>
                            <a:schemeClr val="dk1"/>
                          </a:solidFill>
                          <a:effectLst/>
                          <a:latin typeface="+mn-lt"/>
                          <a:ea typeface="+mn-ea"/>
                          <a:cs typeface="+mn-cs"/>
                        </a:rPr>
                        <a:t>top_p</a:t>
                      </a:r>
                      <a:r>
                        <a:rPr lang="en-US" altLang="zh-CN" sz="1600" b="0" i="0" kern="1200" dirty="0">
                          <a:solidFill>
                            <a:schemeClr val="dk1"/>
                          </a:solidFill>
                          <a:effectLst/>
                          <a:latin typeface="+mn-lt"/>
                          <a:ea typeface="+mn-ea"/>
                          <a:cs typeface="+mn-cs"/>
                        </a:rPr>
                        <a:t> </a:t>
                      </a:r>
                      <a:r>
                        <a:rPr lang="zh-CN" altLang="en-US" sz="1600" b="0" i="0" kern="1200" dirty="0">
                          <a:solidFill>
                            <a:schemeClr val="dk1"/>
                          </a:solidFill>
                          <a:effectLst/>
                          <a:latin typeface="+mn-lt"/>
                          <a:ea typeface="+mn-ea"/>
                          <a:cs typeface="+mn-cs"/>
                        </a:rPr>
                        <a:t>概率质量的令牌的结果。 所以 </a:t>
                      </a:r>
                      <a:r>
                        <a:rPr lang="en-US" altLang="zh-CN" sz="1600" b="0" i="0" kern="1200" dirty="0">
                          <a:solidFill>
                            <a:schemeClr val="dk1"/>
                          </a:solidFill>
                          <a:effectLst/>
                          <a:latin typeface="+mn-lt"/>
                          <a:ea typeface="+mn-ea"/>
                          <a:cs typeface="+mn-cs"/>
                        </a:rPr>
                        <a:t>0.1 </a:t>
                      </a:r>
                      <a:r>
                        <a:rPr lang="zh-CN" altLang="en-US" sz="1600" b="0" i="0" kern="1200" dirty="0">
                          <a:solidFill>
                            <a:schemeClr val="dk1"/>
                          </a:solidFill>
                          <a:effectLst/>
                          <a:latin typeface="+mn-lt"/>
                          <a:ea typeface="+mn-ea"/>
                          <a:cs typeface="+mn-cs"/>
                        </a:rPr>
                        <a:t>意味着只考虑包含前 </a:t>
                      </a:r>
                      <a:r>
                        <a:rPr lang="en-US" altLang="zh-CN" sz="1600" b="0" i="0" kern="1200" dirty="0">
                          <a:solidFill>
                            <a:schemeClr val="dk1"/>
                          </a:solidFill>
                          <a:effectLst/>
                          <a:latin typeface="+mn-lt"/>
                          <a:ea typeface="+mn-ea"/>
                          <a:cs typeface="+mn-cs"/>
                        </a:rPr>
                        <a:t>10% </a:t>
                      </a:r>
                      <a:r>
                        <a:rPr lang="zh-CN" altLang="en-US" sz="1600" b="0" i="0" kern="1200" dirty="0">
                          <a:solidFill>
                            <a:schemeClr val="dk1"/>
                          </a:solidFill>
                          <a:effectLst/>
                          <a:latin typeface="+mn-lt"/>
                          <a:ea typeface="+mn-ea"/>
                          <a:cs typeface="+mn-cs"/>
                        </a:rPr>
                        <a:t>概率质量的令牌。 我们通常建议更改此设置或</a:t>
                      </a:r>
                      <a:r>
                        <a:rPr lang="en-US" altLang="zh-CN" sz="1600" dirty="0"/>
                        <a:t>temperature</a:t>
                      </a:r>
                      <a:r>
                        <a:rPr lang="zh-CN" altLang="en-US" sz="1600" b="0" i="0" kern="1200" dirty="0">
                          <a:solidFill>
                            <a:schemeClr val="dk1"/>
                          </a:solidFill>
                          <a:effectLst/>
                          <a:latin typeface="+mn-lt"/>
                          <a:ea typeface="+mn-ea"/>
                          <a:cs typeface="+mn-cs"/>
                        </a:rPr>
                        <a:t>，但不要同时更改这两者。</a:t>
                      </a:r>
                      <a:endParaRPr lang="en-US" sz="1600" dirty="0"/>
                    </a:p>
                  </a:txBody>
                  <a:tcPr/>
                </a:tc>
                <a:extLst>
                  <a:ext uri="{0D108BD9-81ED-4DB2-BD59-A6C34878D82A}">
                    <a16:rowId xmlns:a16="http://schemas.microsoft.com/office/drawing/2014/main" val="1017226807"/>
                  </a:ext>
                </a:extLst>
              </a:tr>
              <a:tr h="445538">
                <a:tc>
                  <a:txBody>
                    <a:bodyPr/>
                    <a:lstStyle/>
                    <a:p>
                      <a:pPr lvl="0">
                        <a:buNone/>
                      </a:pPr>
                      <a:r>
                        <a:rPr lang="en-US" dirty="0"/>
                        <a:t>n</a:t>
                      </a:r>
                    </a:p>
                  </a:txBody>
                  <a:tcPr/>
                </a:tc>
                <a:tc>
                  <a:txBody>
                    <a:bodyPr/>
                    <a:lstStyle/>
                    <a:p>
                      <a:pPr lvl="0">
                        <a:buNone/>
                      </a:pPr>
                      <a:r>
                        <a:rPr lang="zh-CN" altLang="en-US" sz="1600" b="0" i="0" kern="1200" dirty="0">
                          <a:solidFill>
                            <a:schemeClr val="dk1"/>
                          </a:solidFill>
                          <a:effectLst/>
                          <a:latin typeface="+mn-lt"/>
                          <a:ea typeface="+mn-ea"/>
                          <a:cs typeface="+mn-cs"/>
                        </a:rPr>
                        <a:t>要为每个提示生成的完成数。 注意：由于此参数会生成许多完成，因此可能会快速消耗你的令牌配额。 谨慎使用并确保对 </a:t>
                      </a:r>
                      <a:r>
                        <a:rPr lang="en-US" altLang="zh-CN" sz="1600" b="0" i="0" kern="1200" dirty="0" err="1">
                          <a:solidFill>
                            <a:schemeClr val="dk1"/>
                          </a:solidFill>
                          <a:effectLst/>
                          <a:latin typeface="+mn-lt"/>
                          <a:ea typeface="+mn-ea"/>
                          <a:cs typeface="+mn-cs"/>
                        </a:rPr>
                        <a:t>max_tokens</a:t>
                      </a:r>
                      <a:r>
                        <a:rPr lang="en-US" altLang="zh-CN" sz="1600" b="0" i="0" kern="1200" dirty="0">
                          <a:solidFill>
                            <a:schemeClr val="dk1"/>
                          </a:solidFill>
                          <a:effectLst/>
                          <a:latin typeface="+mn-lt"/>
                          <a:ea typeface="+mn-ea"/>
                          <a:cs typeface="+mn-cs"/>
                        </a:rPr>
                        <a:t> </a:t>
                      </a:r>
                      <a:r>
                        <a:rPr lang="zh-CN" altLang="en-US" sz="1600" b="0" i="0" kern="1200" dirty="0">
                          <a:solidFill>
                            <a:schemeClr val="dk1"/>
                          </a:solidFill>
                          <a:effectLst/>
                          <a:latin typeface="+mn-lt"/>
                          <a:ea typeface="+mn-ea"/>
                          <a:cs typeface="+mn-cs"/>
                        </a:rPr>
                        <a:t>和 </a:t>
                      </a:r>
                      <a:r>
                        <a:rPr lang="en-US" altLang="zh-CN" sz="1600" b="0" i="0" kern="1200" dirty="0">
                          <a:solidFill>
                            <a:schemeClr val="dk1"/>
                          </a:solidFill>
                          <a:effectLst/>
                          <a:latin typeface="+mn-lt"/>
                          <a:ea typeface="+mn-ea"/>
                          <a:cs typeface="+mn-cs"/>
                        </a:rPr>
                        <a:t>stop </a:t>
                      </a:r>
                      <a:r>
                        <a:rPr lang="zh-CN" altLang="en-US" sz="1600" b="0" i="0" kern="1200" dirty="0">
                          <a:solidFill>
                            <a:schemeClr val="dk1"/>
                          </a:solidFill>
                          <a:effectLst/>
                          <a:latin typeface="+mn-lt"/>
                          <a:ea typeface="+mn-ea"/>
                          <a:cs typeface="+mn-cs"/>
                        </a:rPr>
                        <a:t>进行了合理的设置。</a:t>
                      </a:r>
                      <a:endParaRPr lang="en-US" sz="1600" dirty="0"/>
                    </a:p>
                  </a:txBody>
                  <a:tcPr/>
                </a:tc>
                <a:extLst>
                  <a:ext uri="{0D108BD9-81ED-4DB2-BD59-A6C34878D82A}">
                    <a16:rowId xmlns:a16="http://schemas.microsoft.com/office/drawing/2014/main" val="94818622"/>
                  </a:ext>
                </a:extLst>
              </a:tr>
              <a:tr h="410281">
                <a:tc>
                  <a:txBody>
                    <a:bodyPr/>
                    <a:lstStyle/>
                    <a:p>
                      <a:pPr lvl="0">
                        <a:buNone/>
                      </a:pPr>
                      <a:r>
                        <a:rPr lang="en-US" altLang="zh-CN" sz="1800" b="0" i="0" kern="1200" dirty="0">
                          <a:solidFill>
                            <a:schemeClr val="dk1"/>
                          </a:solidFill>
                          <a:effectLst/>
                          <a:latin typeface="+mn-lt"/>
                          <a:ea typeface="+mn-ea"/>
                          <a:cs typeface="+mn-cs"/>
                        </a:rPr>
                        <a:t>stop</a:t>
                      </a:r>
                      <a:endParaRPr lang="en-US" dirty="0"/>
                    </a:p>
                  </a:txBody>
                  <a:tcPr/>
                </a:tc>
                <a:tc>
                  <a:txBody>
                    <a:bodyPr/>
                    <a:lstStyle/>
                    <a:p>
                      <a:pPr lvl="0">
                        <a:buNone/>
                      </a:pPr>
                      <a:r>
                        <a:rPr lang="zh-CN" altLang="en-US" sz="1800" b="0" i="0" kern="1200" dirty="0">
                          <a:solidFill>
                            <a:schemeClr val="dk1"/>
                          </a:solidFill>
                          <a:effectLst/>
                          <a:latin typeface="+mn-lt"/>
                          <a:ea typeface="+mn-ea"/>
                          <a:cs typeface="+mn-cs"/>
                        </a:rPr>
                        <a:t>完成后</a:t>
                      </a:r>
                      <a:r>
                        <a:rPr lang="en-US" altLang="zh-CN" sz="1800" b="0" i="0" kern="1200" dirty="0">
                          <a:solidFill>
                            <a:schemeClr val="dk1"/>
                          </a:solidFill>
                          <a:effectLst/>
                          <a:latin typeface="+mn-lt"/>
                          <a:ea typeface="+mn-ea"/>
                          <a:cs typeface="+mn-cs"/>
                        </a:rPr>
                        <a:t>API </a:t>
                      </a:r>
                      <a:r>
                        <a:rPr lang="zh-CN" altLang="en-US" sz="1800" b="0" i="0" kern="1200" dirty="0">
                          <a:solidFill>
                            <a:schemeClr val="dk1"/>
                          </a:solidFill>
                          <a:effectLst/>
                          <a:latin typeface="+mn-lt"/>
                          <a:ea typeface="+mn-ea"/>
                          <a:cs typeface="+mn-cs"/>
                        </a:rPr>
                        <a:t>将停止生成更多令牌。</a:t>
                      </a:r>
                      <a:endParaRPr lang="en-US" sz="1600" dirty="0"/>
                    </a:p>
                  </a:txBody>
                  <a:tcPr/>
                </a:tc>
                <a:extLst>
                  <a:ext uri="{0D108BD9-81ED-4DB2-BD59-A6C34878D82A}">
                    <a16:rowId xmlns:a16="http://schemas.microsoft.com/office/drawing/2014/main" val="24824855"/>
                  </a:ext>
                </a:extLst>
              </a:tr>
              <a:tr h="410281">
                <a:tc>
                  <a:txBody>
                    <a:bodyPr/>
                    <a:lstStyle/>
                    <a:p>
                      <a:pPr lvl="0">
                        <a:buNone/>
                      </a:pPr>
                      <a:r>
                        <a:rPr lang="en-US" dirty="0"/>
                        <a:t>user</a:t>
                      </a:r>
                    </a:p>
                  </a:txBody>
                  <a:tcPr/>
                </a:tc>
                <a:tc>
                  <a:txBody>
                    <a:bodyPr/>
                    <a:lstStyle/>
                    <a:p>
                      <a:pPr algn="l" fontAlgn="t"/>
                      <a:r>
                        <a:rPr lang="zh-CN" altLang="en-US" sz="1600" dirty="0">
                          <a:effectLst/>
                        </a:rPr>
                        <a:t>表示最终用户的唯一标识符，可帮助监视和检测滥用行为</a:t>
                      </a:r>
                    </a:p>
                  </a:txBody>
                  <a:tcPr/>
                </a:tc>
                <a:extLst>
                  <a:ext uri="{0D108BD9-81ED-4DB2-BD59-A6C34878D82A}">
                    <a16:rowId xmlns:a16="http://schemas.microsoft.com/office/drawing/2014/main" val="3415765131"/>
                  </a:ext>
                </a:extLst>
              </a:tr>
            </a:tbl>
          </a:graphicData>
        </a:graphic>
      </p:graphicFrame>
      <p:sp>
        <p:nvSpPr>
          <p:cNvPr id="2" name="文本框 1">
            <a:extLst>
              <a:ext uri="{FF2B5EF4-FFF2-40B4-BE49-F238E27FC236}">
                <a16:creationId xmlns:a16="http://schemas.microsoft.com/office/drawing/2014/main" id="{C347A462-2AE9-AD2C-F087-8DBB987CE1C5}"/>
              </a:ext>
            </a:extLst>
          </p:cNvPr>
          <p:cNvSpPr txBox="1"/>
          <p:nvPr/>
        </p:nvSpPr>
        <p:spPr>
          <a:xfrm>
            <a:off x="710393" y="1057111"/>
            <a:ext cx="11122818" cy="923330"/>
          </a:xfrm>
          <a:prstGeom prst="rect">
            <a:avLst/>
          </a:prstGeom>
          <a:noFill/>
        </p:spPr>
        <p:txBody>
          <a:bodyPr wrap="square">
            <a:spAutoFit/>
          </a:bodyPr>
          <a:lstStyle/>
          <a:p>
            <a:r>
              <a:rPr lang="en-US" altLang="zh-CN" dirty="0">
                <a:solidFill>
                  <a:schemeClr val="accent1">
                    <a:lumMod val="60000"/>
                    <a:lumOff val="40000"/>
                  </a:schemeClr>
                </a:solidFill>
              </a:rPr>
              <a:t>Request Parameters</a:t>
            </a:r>
            <a:r>
              <a:rPr lang="zh-CN" altLang="en-US" dirty="0">
                <a:solidFill>
                  <a:schemeClr val="accent1">
                    <a:lumMod val="60000"/>
                    <a:lumOff val="40000"/>
                  </a:schemeClr>
                </a:solidFill>
              </a:rPr>
              <a:t>列表 </a:t>
            </a:r>
            <a:endParaRPr lang="en-US" altLang="zh-CN" dirty="0">
              <a:solidFill>
                <a:schemeClr val="accent1">
                  <a:lumMod val="60000"/>
                  <a:lumOff val="40000"/>
                </a:schemeClr>
              </a:solidFill>
            </a:endParaRPr>
          </a:p>
          <a:p>
            <a:endParaRPr lang="en-US" altLang="zh-CN" dirty="0"/>
          </a:p>
          <a:p>
            <a:endParaRPr lang="zh-CN" altLang="en-US" dirty="0"/>
          </a:p>
        </p:txBody>
      </p:sp>
      <p:sp>
        <p:nvSpPr>
          <p:cNvPr id="7" name="Rectangle 9">
            <a:extLst>
              <a:ext uri="{FF2B5EF4-FFF2-40B4-BE49-F238E27FC236}">
                <a16:creationId xmlns:a16="http://schemas.microsoft.com/office/drawing/2014/main" id="{76358339-15B9-F9BF-3B23-7040ADA6D993}"/>
              </a:ext>
            </a:extLst>
          </p:cNvPr>
          <p:cNvSpPr/>
          <p:nvPr/>
        </p:nvSpPr>
        <p:spPr bwMode="auto">
          <a:xfrm>
            <a:off x="772392" y="408265"/>
            <a:ext cx="7589416"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Azure OpenAI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语言模型</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Prompt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请求参数</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496184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B1D3827E-0887-0A49-0CC1-5B615FE172CD}"/>
              </a:ext>
              <a:ext uri="{C183D7F6-B498-43B3-948B-1728B52AA6E4}">
                <adec:decorative xmlns:adec="http://schemas.microsoft.com/office/drawing/2017/decorative" val="1"/>
              </a:ext>
            </a:extLst>
          </p:cNvPr>
          <p:cNvCxnSpPr>
            <a:cxnSpLocks/>
          </p:cNvCxnSpPr>
          <p:nvPr/>
        </p:nvCxnSpPr>
        <p:spPr>
          <a:xfrm>
            <a:off x="0" y="1831627"/>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0F2F347-6015-9843-DC16-80D9921215C8}"/>
              </a:ext>
              <a:ext uri="{C183D7F6-B498-43B3-948B-1728B52AA6E4}">
                <adec:decorative xmlns:adec="http://schemas.microsoft.com/office/drawing/2017/decorative" val="1"/>
              </a:ext>
            </a:extLst>
          </p:cNvPr>
          <p:cNvCxnSpPr>
            <a:cxnSpLocks/>
          </p:cNvCxnSpPr>
          <p:nvPr/>
        </p:nvCxnSpPr>
        <p:spPr>
          <a:xfrm>
            <a:off x="0" y="1831627"/>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A68985-F273-892F-36E4-C5515079B49A}"/>
              </a:ext>
              <a:ext uri="{C183D7F6-B498-43B3-948B-1728B52AA6E4}">
                <adec:decorative xmlns:adec="http://schemas.microsoft.com/office/drawing/2017/decorative" val="1"/>
              </a:ext>
            </a:extLst>
          </p:cNvPr>
          <p:cNvCxnSpPr>
            <a:cxnSpLocks/>
          </p:cNvCxnSpPr>
          <p:nvPr/>
        </p:nvCxnSpPr>
        <p:spPr>
          <a:xfrm>
            <a:off x="0" y="2551189"/>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E6C315E-2256-C596-7DD1-7B9F4D40EBE9}"/>
              </a:ext>
              <a:ext uri="{C183D7F6-B498-43B3-948B-1728B52AA6E4}">
                <adec:decorative xmlns:adec="http://schemas.microsoft.com/office/drawing/2017/decorative" val="1"/>
              </a:ext>
            </a:extLst>
          </p:cNvPr>
          <p:cNvCxnSpPr>
            <a:cxnSpLocks/>
          </p:cNvCxnSpPr>
          <p:nvPr/>
        </p:nvCxnSpPr>
        <p:spPr>
          <a:xfrm>
            <a:off x="0" y="2551189"/>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60E76D-30A3-EC36-911B-5F91ECD5D8CB}"/>
              </a:ext>
              <a:ext uri="{C183D7F6-B498-43B3-948B-1728B52AA6E4}">
                <adec:decorative xmlns:adec="http://schemas.microsoft.com/office/drawing/2017/decorative" val="1"/>
              </a:ext>
            </a:extLst>
          </p:cNvPr>
          <p:cNvCxnSpPr>
            <a:cxnSpLocks/>
          </p:cNvCxnSpPr>
          <p:nvPr/>
        </p:nvCxnSpPr>
        <p:spPr>
          <a:xfrm>
            <a:off x="-19016" y="3293152"/>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B38AE13-752D-1EE2-00B0-F49AAAC665E3}"/>
              </a:ext>
              <a:ext uri="{C183D7F6-B498-43B3-948B-1728B52AA6E4}">
                <adec:decorative xmlns:adec="http://schemas.microsoft.com/office/drawing/2017/decorative" val="1"/>
              </a:ext>
            </a:extLst>
          </p:cNvPr>
          <p:cNvCxnSpPr>
            <a:cxnSpLocks/>
          </p:cNvCxnSpPr>
          <p:nvPr/>
        </p:nvCxnSpPr>
        <p:spPr>
          <a:xfrm>
            <a:off x="-19016" y="3293152"/>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A32964F-FBBD-6466-BAB5-99449C30D0F0}"/>
              </a:ext>
              <a:ext uri="{C183D7F6-B498-43B3-948B-1728B52AA6E4}">
                <adec:decorative xmlns:adec="http://schemas.microsoft.com/office/drawing/2017/decorative" val="1"/>
              </a:ext>
            </a:extLst>
          </p:cNvPr>
          <p:cNvCxnSpPr>
            <a:cxnSpLocks/>
          </p:cNvCxnSpPr>
          <p:nvPr/>
        </p:nvCxnSpPr>
        <p:spPr>
          <a:xfrm>
            <a:off x="0" y="397491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70D93B-C537-D0BF-70A3-9E3DA654AEA2}"/>
              </a:ext>
              <a:ext uri="{C183D7F6-B498-43B3-948B-1728B52AA6E4}">
                <adec:decorative xmlns:adec="http://schemas.microsoft.com/office/drawing/2017/decorative" val="1"/>
              </a:ext>
            </a:extLst>
          </p:cNvPr>
          <p:cNvCxnSpPr>
            <a:cxnSpLocks/>
          </p:cNvCxnSpPr>
          <p:nvPr/>
        </p:nvCxnSpPr>
        <p:spPr>
          <a:xfrm>
            <a:off x="0" y="3974915"/>
            <a:ext cx="5102866"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E3DB96D-F273-0727-CDC1-51B419D18803}"/>
              </a:ext>
              <a:ext uri="{C183D7F6-B498-43B3-948B-1728B52AA6E4}">
                <adec:decorative xmlns:adec="http://schemas.microsoft.com/office/drawing/2017/decorative" val="1"/>
              </a:ext>
            </a:extLst>
          </p:cNvPr>
          <p:cNvCxnSpPr>
            <a:cxnSpLocks/>
          </p:cNvCxnSpPr>
          <p:nvPr/>
        </p:nvCxnSpPr>
        <p:spPr>
          <a:xfrm>
            <a:off x="-19016" y="4705605"/>
            <a:ext cx="713095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DC62D27-DAC2-03F6-2B83-866517EDD556}"/>
              </a:ext>
              <a:ext uri="{C183D7F6-B498-43B3-948B-1728B52AA6E4}">
                <adec:decorative xmlns:adec="http://schemas.microsoft.com/office/drawing/2017/decorative" val="1"/>
              </a:ext>
            </a:extLst>
          </p:cNvPr>
          <p:cNvCxnSpPr>
            <a:cxnSpLocks/>
          </p:cNvCxnSpPr>
          <p:nvPr/>
        </p:nvCxnSpPr>
        <p:spPr>
          <a:xfrm>
            <a:off x="-19016" y="4705605"/>
            <a:ext cx="5764723"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CD9FE-461E-7B70-F43A-809F72991F39}"/>
              </a:ext>
              <a:ext uri="{C183D7F6-B498-43B3-948B-1728B52AA6E4}">
                <adec:decorative xmlns:adec="http://schemas.microsoft.com/office/drawing/2017/decorative" val="1"/>
              </a:ext>
            </a:extLst>
          </p:cNvPr>
          <p:cNvCxnSpPr>
            <a:cxnSpLocks/>
          </p:cNvCxnSpPr>
          <p:nvPr/>
        </p:nvCxnSpPr>
        <p:spPr>
          <a:xfrm>
            <a:off x="0" y="5380042"/>
            <a:ext cx="7064172"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3213FBC-5AF3-920B-5F2A-16B242277211}"/>
              </a:ext>
              <a:ext uri="{C183D7F6-B498-43B3-948B-1728B52AA6E4}">
                <adec:decorative xmlns:adec="http://schemas.microsoft.com/office/drawing/2017/decorative" val="1"/>
              </a:ext>
            </a:extLst>
          </p:cNvPr>
          <p:cNvCxnSpPr>
            <a:cxnSpLocks/>
          </p:cNvCxnSpPr>
          <p:nvPr/>
        </p:nvCxnSpPr>
        <p:spPr>
          <a:xfrm>
            <a:off x="0" y="5380042"/>
            <a:ext cx="5745707" cy="0"/>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A26939-18E5-BC34-98E9-80193BAF4F93}"/>
              </a:ext>
              <a:ext uri="{C183D7F6-B498-43B3-948B-1728B52AA6E4}">
                <adec:decorative xmlns:adec="http://schemas.microsoft.com/office/drawing/2017/decorative" val="1"/>
              </a:ext>
            </a:extLst>
          </p:cNvPr>
          <p:cNvCxnSpPr>
            <a:cxnSpLocks/>
          </p:cNvCxnSpPr>
          <p:nvPr/>
        </p:nvCxnSpPr>
        <p:spPr>
          <a:xfrm>
            <a:off x="0" y="6155431"/>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B9964CF-BC6A-9962-1AB7-D770509404F0}"/>
              </a:ext>
              <a:ext uri="{C183D7F6-B498-43B3-948B-1728B52AA6E4}">
                <adec:decorative xmlns:adec="http://schemas.microsoft.com/office/drawing/2017/decorative" val="1"/>
              </a:ext>
            </a:extLst>
          </p:cNvPr>
          <p:cNvCxnSpPr>
            <a:cxnSpLocks/>
          </p:cNvCxnSpPr>
          <p:nvPr/>
        </p:nvCxnSpPr>
        <p:spPr>
          <a:xfrm>
            <a:off x="0" y="6155431"/>
            <a:ext cx="510286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DEDA42E-4B61-A578-9FC8-1684F337C01A}"/>
              </a:ext>
            </a:extLst>
          </p:cNvPr>
          <p:cNvSpPr txBox="1"/>
          <p:nvPr/>
        </p:nvSpPr>
        <p:spPr>
          <a:xfrm>
            <a:off x="503311" y="1370926"/>
            <a:ext cx="7863840" cy="646331"/>
          </a:xfrm>
          <a:prstGeom prst="rect">
            <a:avLst/>
          </a:prstGeom>
          <a:noFill/>
        </p:spPr>
        <p:txBody>
          <a:bodyPr wrap="square">
            <a:spAutoFit/>
          </a:bodyPr>
          <a:lstStyle/>
          <a:p>
            <a:pPr lvl="0">
              <a:defRPr/>
            </a:pPr>
            <a:r>
              <a:rPr lang="en-US" altLang="zh-CN" dirty="0">
                <a:solidFill>
                  <a:prstClr val="white"/>
                </a:solidFill>
                <a:cs typeface="Segoe UI Light" panose="020B0502040204020203" pitchFamily="34" charset="0"/>
              </a:rPr>
              <a:t>1. </a:t>
            </a:r>
            <a:r>
              <a:rPr lang="zh-CN" altLang="en-US" dirty="0">
                <a:solidFill>
                  <a:prstClr val="white"/>
                </a:solidFill>
                <a:cs typeface="Segoe UI Light" panose="020B0502040204020203" pitchFamily="34" charset="0"/>
              </a:rPr>
              <a:t>给出更清晰的指示
</a:t>
            </a:r>
            <a:endParaRPr kumimoji="0" lang="en-CA" sz="1800" b="0" i="0" u="none" strike="noStrike" kern="1200" cap="none" spc="0" normalizeH="0" baseline="0" noProof="0" dirty="0">
              <a:ln>
                <a:noFill/>
              </a:ln>
              <a:solidFill>
                <a:prstClr val="white"/>
              </a:solidFill>
              <a:effectLst/>
              <a:uLnTx/>
              <a:uFillTx/>
              <a:ea typeface="+mn-ea"/>
              <a:cs typeface="Segoe UI Light" panose="020B0502040204020203" pitchFamily="34" charset="0"/>
            </a:endParaRPr>
          </a:p>
        </p:txBody>
      </p:sp>
      <p:sp>
        <p:nvSpPr>
          <p:cNvPr id="24" name="TextBox 23">
            <a:extLst>
              <a:ext uri="{FF2B5EF4-FFF2-40B4-BE49-F238E27FC236}">
                <a16:creationId xmlns:a16="http://schemas.microsoft.com/office/drawing/2014/main" id="{99F11096-770E-7770-D82C-01BF4DB3F1C6}"/>
              </a:ext>
            </a:extLst>
          </p:cNvPr>
          <p:cNvSpPr txBox="1"/>
          <p:nvPr/>
        </p:nvSpPr>
        <p:spPr>
          <a:xfrm>
            <a:off x="503311" y="2090488"/>
            <a:ext cx="7863840" cy="646331"/>
          </a:xfrm>
          <a:prstGeom prst="rect">
            <a:avLst/>
          </a:prstGeom>
          <a:noFill/>
        </p:spPr>
        <p:txBody>
          <a:bodyPr wrap="square">
            <a:spAutoFit/>
          </a:bodyPr>
          <a:lstStyle/>
          <a:p>
            <a:pPr lvl="0">
              <a:defRPr/>
            </a:pPr>
            <a:r>
              <a:rPr lang="en-US" altLang="zh-CN" dirty="0">
                <a:solidFill>
                  <a:prstClr val="white"/>
                </a:solidFill>
                <a:cs typeface="Segoe UI Light" panose="020B0502040204020203" pitchFamily="34" charset="0"/>
              </a:rPr>
              <a:t>2. </a:t>
            </a:r>
            <a:r>
              <a:rPr lang="zh-CN" altLang="en-US" dirty="0">
                <a:solidFill>
                  <a:prstClr val="white"/>
                </a:solidFill>
                <a:cs typeface="Segoe UI Light" panose="020B0502040204020203" pitchFamily="34" charset="0"/>
              </a:rPr>
              <a:t>将复杂任务拆分为更简单的子任务
</a:t>
            </a:r>
            <a:endParaRPr kumimoji="0" lang="en-CA" sz="1800" b="0" i="0" u="none" strike="noStrike" kern="1200" cap="none" spc="0" normalizeH="0" baseline="0" noProof="0" dirty="0">
              <a:ln>
                <a:noFill/>
              </a:ln>
              <a:solidFill>
                <a:prstClr val="white"/>
              </a:solidFill>
              <a:effectLst/>
              <a:uLnTx/>
              <a:uFillTx/>
              <a:ea typeface="+mn-ea"/>
              <a:cs typeface="Segoe UI Light" panose="020B0502040204020203" pitchFamily="34" charset="0"/>
            </a:endParaRPr>
          </a:p>
        </p:txBody>
      </p:sp>
      <p:sp>
        <p:nvSpPr>
          <p:cNvPr id="31" name="TextBox 30">
            <a:extLst>
              <a:ext uri="{FF2B5EF4-FFF2-40B4-BE49-F238E27FC236}">
                <a16:creationId xmlns:a16="http://schemas.microsoft.com/office/drawing/2014/main" id="{403140CD-7D8E-2178-E882-15B6AFB60D09}"/>
              </a:ext>
            </a:extLst>
          </p:cNvPr>
          <p:cNvSpPr txBox="1"/>
          <p:nvPr/>
        </p:nvSpPr>
        <p:spPr>
          <a:xfrm>
            <a:off x="484295" y="2832451"/>
            <a:ext cx="7863840" cy="646331"/>
          </a:xfrm>
          <a:prstGeom prst="rect">
            <a:avLst/>
          </a:prstGeom>
          <a:noFill/>
        </p:spPr>
        <p:txBody>
          <a:bodyPr wrap="square">
            <a:spAutoFit/>
          </a:bodyPr>
          <a:lstStyle/>
          <a:p>
            <a:pPr lvl="0">
              <a:defRPr/>
            </a:pPr>
            <a:r>
              <a:rPr lang="en-US" altLang="zh-CN" dirty="0">
                <a:solidFill>
                  <a:prstClr val="white"/>
                </a:solidFill>
                <a:cs typeface="Segoe UI Light" panose="020B0502040204020203" pitchFamily="34" charset="0"/>
              </a:rPr>
              <a:t>3. </a:t>
            </a:r>
            <a:r>
              <a:rPr lang="zh-CN" altLang="en-US" dirty="0">
                <a:solidFill>
                  <a:prstClr val="white"/>
                </a:solidFill>
                <a:cs typeface="Segoe UI Light" panose="020B0502040204020203" pitchFamily="34" charset="0"/>
              </a:rPr>
              <a:t>构建指令以保持模型在任务上
</a:t>
            </a:r>
            <a:endParaRPr kumimoji="0" lang="en-CA" sz="1800" b="0" i="0" u="none" strike="noStrike" kern="1200" cap="none" spc="0" normalizeH="0" baseline="0" noProof="0" dirty="0">
              <a:ln>
                <a:noFill/>
              </a:ln>
              <a:solidFill>
                <a:prstClr val="white"/>
              </a:solidFill>
              <a:effectLst/>
              <a:uLnTx/>
              <a:uFillTx/>
              <a:ea typeface="+mn-ea"/>
              <a:cs typeface="Segoe UI Light" panose="020B0502040204020203" pitchFamily="34" charset="0"/>
            </a:endParaRPr>
          </a:p>
        </p:txBody>
      </p:sp>
      <p:sp>
        <p:nvSpPr>
          <p:cNvPr id="38" name="TextBox 37">
            <a:extLst>
              <a:ext uri="{FF2B5EF4-FFF2-40B4-BE49-F238E27FC236}">
                <a16:creationId xmlns:a16="http://schemas.microsoft.com/office/drawing/2014/main" id="{BE3F8A0E-39A1-B545-0F9F-9056DBC4CB18}"/>
              </a:ext>
            </a:extLst>
          </p:cNvPr>
          <p:cNvSpPr txBox="1"/>
          <p:nvPr/>
        </p:nvSpPr>
        <p:spPr>
          <a:xfrm>
            <a:off x="503311" y="3514214"/>
            <a:ext cx="7863840" cy="646331"/>
          </a:xfrm>
          <a:prstGeom prst="rect">
            <a:avLst/>
          </a:prstGeom>
          <a:noFill/>
        </p:spPr>
        <p:txBody>
          <a:bodyPr wrap="square">
            <a:spAutoFit/>
          </a:bodyPr>
          <a:lstStyle/>
          <a:p>
            <a:pPr lvl="0">
              <a:defRPr/>
            </a:pPr>
            <a:r>
              <a:rPr lang="en-US" altLang="zh-CN" dirty="0">
                <a:solidFill>
                  <a:prstClr val="white"/>
                </a:solidFill>
                <a:cs typeface="Segoe UI Light" panose="020B0502040204020203" pitchFamily="34" charset="0"/>
              </a:rPr>
              <a:t>4.</a:t>
            </a:r>
            <a:r>
              <a:rPr lang="zh-CN" altLang="en-US" dirty="0">
                <a:solidFill>
                  <a:prstClr val="white"/>
                </a:solidFill>
                <a:cs typeface="Segoe UI Light" panose="020B0502040204020203" pitchFamily="34" charset="0"/>
              </a:rPr>
              <a:t>在回答之前提示模型解释
</a:t>
            </a:r>
            <a:endParaRPr kumimoji="0" lang="en-CA" sz="1800" b="0" i="0" u="none" strike="noStrike" kern="1200" cap="none" spc="0" normalizeH="0" baseline="0" noProof="0" dirty="0">
              <a:ln>
                <a:noFill/>
              </a:ln>
              <a:solidFill>
                <a:prstClr val="white"/>
              </a:solidFill>
              <a:effectLst/>
              <a:uLnTx/>
              <a:uFillTx/>
              <a:ea typeface="+mn-ea"/>
              <a:cs typeface="Segoe UI Light" panose="020B0502040204020203" pitchFamily="34" charset="0"/>
            </a:endParaRPr>
          </a:p>
        </p:txBody>
      </p:sp>
      <p:sp>
        <p:nvSpPr>
          <p:cNvPr id="45" name="TextBox 44">
            <a:extLst>
              <a:ext uri="{FF2B5EF4-FFF2-40B4-BE49-F238E27FC236}">
                <a16:creationId xmlns:a16="http://schemas.microsoft.com/office/drawing/2014/main" id="{780BCFE2-F9AA-F784-6B3C-865C673860DF}"/>
              </a:ext>
            </a:extLst>
          </p:cNvPr>
          <p:cNvSpPr txBox="1"/>
          <p:nvPr/>
        </p:nvSpPr>
        <p:spPr>
          <a:xfrm>
            <a:off x="484296" y="4244904"/>
            <a:ext cx="7863840" cy="646331"/>
          </a:xfrm>
          <a:prstGeom prst="rect">
            <a:avLst/>
          </a:prstGeom>
          <a:noFill/>
        </p:spPr>
        <p:txBody>
          <a:bodyPr wrap="square">
            <a:spAutoFit/>
          </a:bodyPr>
          <a:lstStyle/>
          <a:p>
            <a:pPr lvl="0">
              <a:defRPr/>
            </a:pPr>
            <a:r>
              <a:rPr lang="en-US" altLang="zh-CN" dirty="0">
                <a:solidFill>
                  <a:prstClr val="white"/>
                </a:solidFill>
                <a:cs typeface="Segoe UI Light" panose="020B0502040204020203" pitchFamily="34" charset="0"/>
              </a:rPr>
              <a:t>5.</a:t>
            </a:r>
            <a:r>
              <a:rPr lang="zh-CN" altLang="en-US" dirty="0">
                <a:solidFill>
                  <a:prstClr val="white"/>
                </a:solidFill>
                <a:cs typeface="Segoe UI Light" panose="020B0502040204020203" pitchFamily="34" charset="0"/>
              </a:rPr>
              <a:t>询问许多可能的答案的理由，然后综合
</a:t>
            </a:r>
            <a:endParaRPr kumimoji="0" lang="en-CA" sz="1800" b="0" i="0" u="none" strike="noStrike" kern="1200" cap="none" spc="0" normalizeH="0" baseline="0" noProof="0" dirty="0">
              <a:ln>
                <a:noFill/>
              </a:ln>
              <a:solidFill>
                <a:prstClr val="white"/>
              </a:solidFill>
              <a:effectLst/>
              <a:uLnTx/>
              <a:uFillTx/>
              <a:ea typeface="+mn-ea"/>
              <a:cs typeface="Segoe UI Light" panose="020B0502040204020203" pitchFamily="34" charset="0"/>
            </a:endParaRPr>
          </a:p>
        </p:txBody>
      </p:sp>
      <p:sp>
        <p:nvSpPr>
          <p:cNvPr id="52" name="TextBox 51">
            <a:extLst>
              <a:ext uri="{FF2B5EF4-FFF2-40B4-BE49-F238E27FC236}">
                <a16:creationId xmlns:a16="http://schemas.microsoft.com/office/drawing/2014/main" id="{D1B1DEFA-3918-B4AD-389C-5C628BD577A7}"/>
              </a:ext>
            </a:extLst>
          </p:cNvPr>
          <p:cNvSpPr txBox="1"/>
          <p:nvPr/>
        </p:nvSpPr>
        <p:spPr>
          <a:xfrm>
            <a:off x="503312" y="4919341"/>
            <a:ext cx="7863840" cy="646331"/>
          </a:xfrm>
          <a:prstGeom prst="rect">
            <a:avLst/>
          </a:prstGeom>
          <a:noFill/>
        </p:spPr>
        <p:txBody>
          <a:bodyPr wrap="square">
            <a:spAutoFit/>
          </a:bodyPr>
          <a:lstStyle/>
          <a:p>
            <a:pPr lvl="0">
              <a:defRPr/>
            </a:pPr>
            <a:r>
              <a:rPr lang="en-US" altLang="zh-CN" dirty="0">
                <a:solidFill>
                  <a:prstClr val="white"/>
                </a:solidFill>
                <a:cs typeface="Segoe UI Light" panose="020B0502040204020203" pitchFamily="34" charset="0"/>
              </a:rPr>
              <a:t>6. </a:t>
            </a:r>
            <a:r>
              <a:rPr lang="zh-CN" altLang="en-US" dirty="0">
                <a:solidFill>
                  <a:prstClr val="white"/>
                </a:solidFill>
                <a:cs typeface="Segoe UI Light" panose="020B0502040204020203" pitchFamily="34" charset="0"/>
              </a:rPr>
              <a:t>生成许多输出，然后使用模型选择最佳输出
</a:t>
            </a:r>
            <a:endParaRPr kumimoji="0" lang="en-CA" sz="1800" b="0" i="0" u="none" strike="noStrike" kern="1200" cap="none" spc="0" normalizeH="0" baseline="0" noProof="0" dirty="0">
              <a:ln>
                <a:noFill/>
              </a:ln>
              <a:solidFill>
                <a:prstClr val="white"/>
              </a:solidFill>
              <a:effectLst/>
              <a:uLnTx/>
              <a:uFillTx/>
              <a:ea typeface="+mn-ea"/>
              <a:cs typeface="Segoe UI Light" panose="020B0502040204020203" pitchFamily="34" charset="0"/>
            </a:endParaRPr>
          </a:p>
        </p:txBody>
      </p:sp>
      <p:sp>
        <p:nvSpPr>
          <p:cNvPr id="59" name="TextBox 58">
            <a:extLst>
              <a:ext uri="{FF2B5EF4-FFF2-40B4-BE49-F238E27FC236}">
                <a16:creationId xmlns:a16="http://schemas.microsoft.com/office/drawing/2014/main" id="{599C9B80-6222-C505-4312-B6B5FD5273CC}"/>
              </a:ext>
            </a:extLst>
          </p:cNvPr>
          <p:cNvSpPr txBox="1"/>
          <p:nvPr/>
        </p:nvSpPr>
        <p:spPr>
          <a:xfrm>
            <a:off x="503312" y="5694730"/>
            <a:ext cx="7863840" cy="646331"/>
          </a:xfrm>
          <a:prstGeom prst="rect">
            <a:avLst/>
          </a:prstGeom>
          <a:noFill/>
        </p:spPr>
        <p:txBody>
          <a:bodyPr wrap="square">
            <a:spAutoFit/>
          </a:bodyPr>
          <a:lstStyle/>
          <a:p>
            <a:pPr lvl="0">
              <a:defRPr/>
            </a:pPr>
            <a:r>
              <a:rPr lang="en-US" altLang="zh-CN" dirty="0">
                <a:solidFill>
                  <a:prstClr val="white"/>
                </a:solidFill>
                <a:cs typeface="Segoe UI Light" panose="020B0502040204020203" pitchFamily="34" charset="0"/>
              </a:rPr>
              <a:t>7. </a:t>
            </a:r>
            <a:r>
              <a:rPr lang="zh-CN" altLang="en-US" dirty="0">
                <a:solidFill>
                  <a:prstClr val="white"/>
                </a:solidFill>
                <a:cs typeface="Segoe UI Light" panose="020B0502040204020203" pitchFamily="34" charset="0"/>
              </a:rPr>
              <a:t>微调自定义模型以最大限度地提高性能
</a:t>
            </a:r>
            <a:endParaRPr kumimoji="0" lang="en-US" sz="1800" b="0" i="0" u="none" strike="noStrike" kern="1200" cap="none" spc="0" normalizeH="0" baseline="0" noProof="0" dirty="0">
              <a:ln>
                <a:noFill/>
              </a:ln>
              <a:solidFill>
                <a:prstClr val="white"/>
              </a:solidFill>
              <a:effectLst/>
              <a:uLnTx/>
              <a:uFillTx/>
              <a:ea typeface="+mn-ea"/>
              <a:cs typeface="Segoe UI Light" panose="020B0502040204020203" pitchFamily="34" charset="0"/>
            </a:endParaRPr>
          </a:p>
        </p:txBody>
      </p:sp>
      <p:sp>
        <p:nvSpPr>
          <p:cNvPr id="2" name="文本框 1">
            <a:extLst>
              <a:ext uri="{FF2B5EF4-FFF2-40B4-BE49-F238E27FC236}">
                <a16:creationId xmlns:a16="http://schemas.microsoft.com/office/drawing/2014/main" id="{44904A4B-36B3-FBF3-95C3-126FB07B8008}"/>
              </a:ext>
            </a:extLst>
          </p:cNvPr>
          <p:cNvSpPr txBox="1"/>
          <p:nvPr/>
        </p:nvSpPr>
        <p:spPr>
          <a:xfrm>
            <a:off x="8608993" y="3483020"/>
            <a:ext cx="2997790" cy="369332"/>
          </a:xfrm>
          <a:prstGeom prst="rect">
            <a:avLst/>
          </a:prstGeom>
          <a:noFill/>
        </p:spPr>
        <p:txBody>
          <a:bodyPr wrap="square">
            <a:spAutoFit/>
          </a:bodyPr>
          <a:lstStyle/>
          <a:p>
            <a:r>
              <a:rPr lang="zh-CN" altLang="en-US" dirty="0"/>
              <a:t>参考</a:t>
            </a:r>
            <a:r>
              <a:rPr lang="zh-CN" altLang="en-US" dirty="0">
                <a:hlinkClick r:id="rId3"/>
              </a:rPr>
              <a:t>提示工程指南</a:t>
            </a:r>
            <a:r>
              <a:rPr lang="zh-CN" altLang="en-US" dirty="0"/>
              <a:t>文档</a:t>
            </a:r>
          </a:p>
        </p:txBody>
      </p:sp>
      <p:pic>
        <p:nvPicPr>
          <p:cNvPr id="3" name="图片 2">
            <a:extLst>
              <a:ext uri="{FF2B5EF4-FFF2-40B4-BE49-F238E27FC236}">
                <a16:creationId xmlns:a16="http://schemas.microsoft.com/office/drawing/2014/main" id="{B427D214-E516-A1DB-93A2-7A9564EFCE36}"/>
              </a:ext>
            </a:extLst>
          </p:cNvPr>
          <p:cNvPicPr>
            <a:picLocks noChangeAspect="1"/>
          </p:cNvPicPr>
          <p:nvPr/>
        </p:nvPicPr>
        <p:blipFill>
          <a:blip r:embed="rId4"/>
          <a:stretch>
            <a:fillRect/>
          </a:stretch>
        </p:blipFill>
        <p:spPr>
          <a:xfrm>
            <a:off x="7076006" y="3776870"/>
            <a:ext cx="5223638" cy="3081130"/>
          </a:xfrm>
          <a:prstGeom prst="rect">
            <a:avLst/>
          </a:prstGeom>
        </p:spPr>
      </p:pic>
      <p:sp>
        <p:nvSpPr>
          <p:cNvPr id="4" name="Rectangle 9">
            <a:extLst>
              <a:ext uri="{FF2B5EF4-FFF2-40B4-BE49-F238E27FC236}">
                <a16:creationId xmlns:a16="http://schemas.microsoft.com/office/drawing/2014/main" id="{952506C1-B3C8-8173-F05C-D1CB2A2CB342}"/>
              </a:ext>
            </a:extLst>
          </p:cNvPr>
          <p:cNvSpPr/>
          <p:nvPr/>
        </p:nvSpPr>
        <p:spPr bwMode="auto">
          <a:xfrm>
            <a:off x="550443" y="539031"/>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提示工程指南</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7688990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8E957689-9165-B699-6C56-A13259CEE424}"/>
              </a:ext>
              <a:ext uri="{C183D7F6-B498-43B3-948B-1728B52AA6E4}">
                <adec:decorative xmlns:adec="http://schemas.microsoft.com/office/drawing/2017/decorative" val="1"/>
              </a:ext>
            </a:extLst>
          </p:cNvPr>
          <p:cNvGrpSpPr/>
          <p:nvPr/>
        </p:nvGrpSpPr>
        <p:grpSpPr>
          <a:xfrm>
            <a:off x="11167744" y="457200"/>
            <a:ext cx="441644" cy="557866"/>
            <a:chOff x="6707013" y="2078467"/>
            <a:chExt cx="348008" cy="439589"/>
          </a:xfrm>
        </p:grpSpPr>
        <p:sp>
          <p:nvSpPr>
            <p:cNvPr id="23" name="Freeform: Shape 46">
              <a:extLst>
                <a:ext uri="{FF2B5EF4-FFF2-40B4-BE49-F238E27FC236}">
                  <a16:creationId xmlns:a16="http://schemas.microsoft.com/office/drawing/2014/main" id="{618A470E-F86B-41C6-A08C-9F1A9DCC7B6F}"/>
                </a:ext>
                <a:ext uri="{C183D7F6-B498-43B3-948B-1728B52AA6E4}">
                  <adec:decorative xmlns:adec="http://schemas.microsoft.com/office/drawing/2017/decorative" val="1"/>
                </a:ext>
              </a:extLst>
            </p:cNvPr>
            <p:cNvSpPr/>
            <p:nvPr/>
          </p:nvSpPr>
          <p:spPr>
            <a:xfrm>
              <a:off x="6707013" y="2078467"/>
              <a:ext cx="348008" cy="439589"/>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Shape 47">
              <a:extLst>
                <a:ext uri="{FF2B5EF4-FFF2-40B4-BE49-F238E27FC236}">
                  <a16:creationId xmlns:a16="http://schemas.microsoft.com/office/drawing/2014/main" id="{7FFEDF5A-F57F-3F7F-6C73-06405486FBC3}"/>
                </a:ext>
                <a:ext uri="{C183D7F6-B498-43B3-948B-1728B52AA6E4}">
                  <adec:decorative xmlns:adec="http://schemas.microsoft.com/office/drawing/2017/decorative" val="1"/>
                </a:ext>
              </a:extLst>
            </p:cNvPr>
            <p:cNvSpPr/>
            <p:nvPr/>
          </p:nvSpPr>
          <p:spPr>
            <a:xfrm>
              <a:off x="6777071" y="2403114"/>
              <a:ext cx="210636" cy="45791"/>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Shape 48">
              <a:extLst>
                <a:ext uri="{FF2B5EF4-FFF2-40B4-BE49-F238E27FC236}">
                  <a16:creationId xmlns:a16="http://schemas.microsoft.com/office/drawing/2014/main" id="{8CF4C09F-037C-F53A-4D52-DF1E7D0A4DCE}"/>
                </a:ext>
                <a:ext uri="{C183D7F6-B498-43B3-948B-1728B52AA6E4}">
                  <adec:decorative xmlns:adec="http://schemas.microsoft.com/office/drawing/2017/decorative" val="1"/>
                </a:ext>
              </a:extLst>
            </p:cNvPr>
            <p:cNvSpPr/>
            <p:nvPr/>
          </p:nvSpPr>
          <p:spPr>
            <a:xfrm>
              <a:off x="6777071" y="2333517"/>
              <a:ext cx="210636" cy="45791"/>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55">
              <a:extLst>
                <a:ext uri="{FF2B5EF4-FFF2-40B4-BE49-F238E27FC236}">
                  <a16:creationId xmlns:a16="http://schemas.microsoft.com/office/drawing/2014/main" id="{CA3796BD-8253-2DD7-27AD-A188FFC756AC}"/>
                </a:ext>
                <a:ext uri="{C183D7F6-B498-43B3-948B-1728B52AA6E4}">
                  <adec:decorative xmlns:adec="http://schemas.microsoft.com/office/drawing/2017/decorative" val="1"/>
                </a:ext>
              </a:extLst>
            </p:cNvPr>
            <p:cNvSpPr/>
            <p:nvPr/>
          </p:nvSpPr>
          <p:spPr>
            <a:xfrm>
              <a:off x="6777071" y="2263453"/>
              <a:ext cx="210636" cy="45791"/>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Shape 62">
              <a:extLst>
                <a:ext uri="{FF2B5EF4-FFF2-40B4-BE49-F238E27FC236}">
                  <a16:creationId xmlns:a16="http://schemas.microsoft.com/office/drawing/2014/main" id="{669143B1-0F4A-596D-8259-94012A7FE92E}"/>
                </a:ext>
                <a:ext uri="{C183D7F6-B498-43B3-948B-1728B52AA6E4}">
                  <adec:decorative xmlns:adec="http://schemas.microsoft.com/office/drawing/2017/decorative" val="1"/>
                </a:ext>
              </a:extLst>
            </p:cNvPr>
            <p:cNvSpPr/>
            <p:nvPr/>
          </p:nvSpPr>
          <p:spPr>
            <a:xfrm>
              <a:off x="6914905" y="2193408"/>
              <a:ext cx="68686" cy="45791"/>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Shape 63">
              <a:extLst>
                <a:ext uri="{FF2B5EF4-FFF2-40B4-BE49-F238E27FC236}">
                  <a16:creationId xmlns:a16="http://schemas.microsoft.com/office/drawing/2014/main" id="{3C9B60AC-A063-F5D1-0BE0-7EEFC066069B}"/>
                </a:ext>
                <a:ext uri="{C183D7F6-B498-43B3-948B-1728B52AA6E4}">
                  <adec:decorative xmlns:adec="http://schemas.microsoft.com/office/drawing/2017/decorative" val="1"/>
                </a:ext>
              </a:extLst>
            </p:cNvPr>
            <p:cNvSpPr/>
            <p:nvPr/>
          </p:nvSpPr>
          <p:spPr>
            <a:xfrm>
              <a:off x="6914905" y="2124723"/>
              <a:ext cx="68686" cy="45791"/>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Shape 64">
              <a:extLst>
                <a:ext uri="{FF2B5EF4-FFF2-40B4-BE49-F238E27FC236}">
                  <a16:creationId xmlns:a16="http://schemas.microsoft.com/office/drawing/2014/main" id="{F919BEA4-0FB1-E16F-C12B-80F669EC2F91}"/>
                </a:ext>
                <a:ext uri="{C183D7F6-B498-43B3-948B-1728B52AA6E4}">
                  <adec:decorative xmlns:adec="http://schemas.microsoft.com/office/drawing/2017/decorative" val="1"/>
                </a:ext>
              </a:extLst>
            </p:cNvPr>
            <p:cNvSpPr/>
            <p:nvPr/>
          </p:nvSpPr>
          <p:spPr>
            <a:xfrm>
              <a:off x="6801801" y="2142108"/>
              <a:ext cx="91582" cy="91582"/>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Shape 65">
              <a:extLst>
                <a:ext uri="{FF2B5EF4-FFF2-40B4-BE49-F238E27FC236}">
                  <a16:creationId xmlns:a16="http://schemas.microsoft.com/office/drawing/2014/main" id="{97F83ED0-B295-2971-A58D-027318CC8876}"/>
                </a:ext>
                <a:ext uri="{C183D7F6-B498-43B3-948B-1728B52AA6E4}">
                  <adec:decorative xmlns:adec="http://schemas.microsoft.com/office/drawing/2017/decorative" val="1"/>
                </a:ext>
              </a:extLst>
            </p:cNvPr>
            <p:cNvSpPr/>
            <p:nvPr/>
          </p:nvSpPr>
          <p:spPr>
            <a:xfrm>
              <a:off x="6770660" y="2175539"/>
              <a:ext cx="59527" cy="59527"/>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21" name="Content Placeholder 20">
            <a:extLst>
              <a:ext uri="{FF2B5EF4-FFF2-40B4-BE49-F238E27FC236}">
                <a16:creationId xmlns:a16="http://schemas.microsoft.com/office/drawing/2014/main" id="{39406304-EFC0-4430-75C7-C628BA5B59F3}"/>
              </a:ext>
            </a:extLst>
          </p:cNvPr>
          <p:cNvSpPr>
            <a:spLocks noGrp="1"/>
          </p:cNvSpPr>
          <p:nvPr>
            <p:ph sz="quarter" idx="10"/>
          </p:nvPr>
        </p:nvSpPr>
        <p:spPr>
          <a:xfrm>
            <a:off x="584200" y="1435100"/>
            <a:ext cx="11018838" cy="4478149"/>
          </a:xfrm>
        </p:spPr>
        <p:txBody>
          <a:bodyPr/>
          <a:lstStyle/>
          <a:p>
            <a:pPr marL="0" indent="0">
              <a:buNone/>
            </a:pPr>
            <a:r>
              <a:rPr lang="zh-CN" altLang="en-US" dirty="0">
                <a:solidFill>
                  <a:schemeClr val="accent1"/>
                </a:solidFill>
                <a:latin typeface="+mj-lt"/>
              </a:rPr>
              <a:t>幻觉</a:t>
            </a:r>
            <a:endParaRPr lang="en-US" dirty="0">
              <a:solidFill>
                <a:schemeClr val="accent1"/>
              </a:solidFill>
              <a:latin typeface="+mj-lt"/>
            </a:endParaRPr>
          </a:p>
          <a:p>
            <a:r>
              <a:rPr lang="zh-CN" altLang="en-US" dirty="0"/>
              <a:t>虽然 </a:t>
            </a:r>
            <a:r>
              <a:rPr lang="en-US" dirty="0" err="1"/>
              <a:t>ChatGPT</a:t>
            </a:r>
            <a:r>
              <a:rPr lang="en-US" dirty="0"/>
              <a:t> </a:t>
            </a:r>
            <a:r>
              <a:rPr lang="zh-CN" altLang="en-US" dirty="0"/>
              <a:t>模型已被证明具有广泛的知识，但有时它仍然可能是错误的。请务必了解此限制并为方案应用缓解措施。
</a:t>
            </a:r>
            <a:endParaRPr lang="en-US" sz="2400" dirty="0"/>
          </a:p>
          <a:p>
            <a:r>
              <a:rPr lang="zh-CN" altLang="en-US" dirty="0">
                <a:solidFill>
                  <a:schemeClr val="accent1"/>
                </a:solidFill>
                <a:latin typeface="+mj-lt"/>
              </a:rPr>
              <a:t>非聊天任务
</a:t>
            </a:r>
            <a:r>
              <a:rPr lang="en-US" dirty="0" err="1"/>
              <a:t>ChatGPT</a:t>
            </a:r>
            <a:r>
              <a:rPr lang="en-US" dirty="0"/>
              <a:t> </a:t>
            </a:r>
            <a:r>
              <a:rPr lang="zh-CN" altLang="en-US" dirty="0"/>
              <a:t>模型针对会话任务进行了优化。这意味着它可能在实体提取、分类等结构化任务上表现不佳。对于更结构化的用例，我们建议将 </a:t>
            </a:r>
            <a:r>
              <a:rPr lang="en-US" dirty="0" err="1"/>
              <a:t>ChatGPT</a:t>
            </a:r>
            <a:r>
              <a:rPr lang="en-US" dirty="0"/>
              <a:t> </a:t>
            </a:r>
            <a:r>
              <a:rPr lang="zh-CN" altLang="en-US" dirty="0"/>
              <a:t>与其他模型（如 </a:t>
            </a:r>
            <a:r>
              <a:rPr lang="en-US" dirty="0"/>
              <a:t>text-davinci-003）</a:t>
            </a:r>
            <a:r>
              <a:rPr lang="zh-CN" altLang="en-US" dirty="0"/>
              <a:t>进行比较。
</a:t>
            </a:r>
            <a:endParaRPr lang="en-US" sz="2400" dirty="0"/>
          </a:p>
        </p:txBody>
      </p:sp>
      <p:sp>
        <p:nvSpPr>
          <p:cNvPr id="2" name="Rectangle 9">
            <a:extLst>
              <a:ext uri="{FF2B5EF4-FFF2-40B4-BE49-F238E27FC236}">
                <a16:creationId xmlns:a16="http://schemas.microsoft.com/office/drawing/2014/main" id="{00ABB1D4-17B1-5E65-610B-2878EFB0FAC9}"/>
              </a:ext>
            </a:extLst>
          </p:cNvPr>
          <p:cNvSpPr/>
          <p:nvPr/>
        </p:nvSpPr>
        <p:spPr bwMode="auto">
          <a:xfrm>
            <a:off x="668038" y="470360"/>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err="1">
                <a:ln w="3175">
                  <a:noFill/>
                </a:ln>
                <a:gradFill flip="none" rotWithShape="1">
                  <a:gsLst>
                    <a:gs pos="100000">
                      <a:srgbClr val="CD98D0"/>
                    </a:gs>
                    <a:gs pos="0">
                      <a:srgbClr val="8DC8E8"/>
                    </a:gs>
                  </a:gsLst>
                  <a:lin ang="2700000" scaled="1"/>
                  <a:tileRect/>
                </a:gradFill>
                <a:latin typeface="Segoe UI Semibold"/>
                <a:cs typeface="Segoe UI"/>
              </a:rPr>
              <a:t>ChatGPT</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的局限性</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63272680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C193D5-13FC-9E80-AB25-2CB5628162C3}"/>
              </a:ext>
            </a:extLst>
          </p:cNvPr>
          <p:cNvSpPr txBox="1"/>
          <p:nvPr/>
        </p:nvSpPr>
        <p:spPr>
          <a:xfrm>
            <a:off x="2577812" y="1283997"/>
            <a:ext cx="9444553" cy="1538883"/>
          </a:xfrm>
          <a:prstGeom prst="rect">
            <a:avLst/>
          </a:prstGeom>
          <a:noFill/>
        </p:spPr>
        <p:txBody>
          <a:bodyPr wrap="square" lIns="0" tIns="0" rIns="0" bIns="0" rtlCol="0">
            <a:spAutoFit/>
          </a:bodyPr>
          <a:lstStyle/>
          <a:p>
            <a:pPr lvl="0">
              <a:defRPr/>
            </a:pPr>
            <a:r>
              <a:rPr lang="zh-CN" altLang="en-US" sz="2000" dirty="0">
                <a:solidFill>
                  <a:srgbClr val="FFFFFF"/>
                </a:solidFill>
              </a:rPr>
              <a:t>嵌入是一种特殊的数据表示格式，机器学习模型和算法可以轻松利用。嵌入是一段文本语义含义的信息密集表示。
每个嵌入都是浮点数的向量，因此向量空间中两个嵌入之间的距离与原始格式中两个输入之间的语义相似性相关。
例如，如果两个文本相似，那么它们的向量表示也应该相似。</a:t>
            </a:r>
            <a:endParaRPr kumimoji="0" lang="en-US" sz="20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4" name="Vision">
            <a:extLst>
              <a:ext uri="{FF2B5EF4-FFF2-40B4-BE49-F238E27FC236}">
                <a16:creationId xmlns:a16="http://schemas.microsoft.com/office/drawing/2014/main" id="{930A1B12-78E8-5853-F13F-61F5966C543D}"/>
              </a:ext>
              <a:ext uri="{C183D7F6-B498-43B3-948B-1728B52AA6E4}">
                <adec:decorative xmlns:adec="http://schemas.microsoft.com/office/drawing/2017/decorative" val="1"/>
              </a:ext>
            </a:extLst>
          </p:cNvPr>
          <p:cNvGrpSpPr/>
          <p:nvPr/>
        </p:nvGrpSpPr>
        <p:grpSpPr>
          <a:xfrm>
            <a:off x="682883" y="1719072"/>
            <a:ext cx="1158109" cy="987552"/>
            <a:chOff x="5548028" y="2938515"/>
            <a:chExt cx="455215" cy="461879"/>
          </a:xfrm>
        </p:grpSpPr>
        <p:grpSp>
          <p:nvGrpSpPr>
            <p:cNvPr id="5" name="Group 4">
              <a:extLst>
                <a:ext uri="{FF2B5EF4-FFF2-40B4-BE49-F238E27FC236}">
                  <a16:creationId xmlns:a16="http://schemas.microsoft.com/office/drawing/2014/main" id="{92592B4F-5AB0-E56E-0819-4E737954CF60}"/>
                </a:ext>
              </a:extLst>
            </p:cNvPr>
            <p:cNvGrpSpPr/>
            <p:nvPr/>
          </p:nvGrpSpPr>
          <p:grpSpPr>
            <a:xfrm>
              <a:off x="5548028" y="2938515"/>
              <a:ext cx="455215" cy="461879"/>
              <a:chOff x="5548028" y="2938515"/>
              <a:chExt cx="455215" cy="461879"/>
            </a:xfrm>
          </p:grpSpPr>
          <p:sp>
            <p:nvSpPr>
              <p:cNvPr id="25" name="Freeform: Shape 25">
                <a:extLst>
                  <a:ext uri="{FF2B5EF4-FFF2-40B4-BE49-F238E27FC236}">
                    <a16:creationId xmlns:a16="http://schemas.microsoft.com/office/drawing/2014/main" id="{73D0208E-C9AD-5129-2888-562F02F3549D}"/>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9">
                <a:extLst>
                  <a:ext uri="{FF2B5EF4-FFF2-40B4-BE49-F238E27FC236}">
                    <a16:creationId xmlns:a16="http://schemas.microsoft.com/office/drawing/2014/main" id="{BC600C66-12C4-4FB4-1F90-B94251B63BCB}"/>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Shape 30">
                <a:extLst>
                  <a:ext uri="{FF2B5EF4-FFF2-40B4-BE49-F238E27FC236}">
                    <a16:creationId xmlns:a16="http://schemas.microsoft.com/office/drawing/2014/main" id="{220D317F-6FF1-CE36-D6DE-96E435F3FD11}"/>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Shape 31">
                <a:extLst>
                  <a:ext uri="{FF2B5EF4-FFF2-40B4-BE49-F238E27FC236}">
                    <a16:creationId xmlns:a16="http://schemas.microsoft.com/office/drawing/2014/main" id="{0D0E3D7A-95D7-3AD7-C106-BA85ABABEA8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 name="Straight Connector 5">
              <a:extLst>
                <a:ext uri="{FF2B5EF4-FFF2-40B4-BE49-F238E27FC236}">
                  <a16:creationId xmlns:a16="http://schemas.microsoft.com/office/drawing/2014/main" id="{1BA55EE5-F4B9-4F58-651D-86D624033A0F}"/>
                </a:ext>
              </a:extLst>
            </p:cNvPr>
            <p:cNvCxnSpPr>
              <a:cxnSpLocks/>
              <a:stCxn id="17" idx="2"/>
              <a:endCxn id="16" idx="0"/>
            </p:cNvCxnSpPr>
            <p:nvPr/>
          </p:nvCxnSpPr>
          <p:spPr>
            <a:xfrm>
              <a:off x="5782577" y="3261263"/>
              <a:ext cx="0" cy="71032"/>
            </a:xfrm>
            <a:prstGeom prst="line">
              <a:avLst/>
            </a:prstGeom>
            <a:noFill/>
            <a:ln w="12700" cap="rnd" cmpd="sng" algn="ctr">
              <a:solidFill>
                <a:srgbClr val="50E6FF"/>
              </a:solidFill>
              <a:prstDash val="sysDot"/>
              <a:headEnd type="none" w="lg" len="med"/>
              <a:tailEnd type="none" w="lg" len="med"/>
            </a:ln>
            <a:effectLst/>
          </p:spPr>
        </p:cxnSp>
        <p:cxnSp>
          <p:nvCxnSpPr>
            <p:cNvPr id="7" name="Straight Connector 6">
              <a:extLst>
                <a:ext uri="{FF2B5EF4-FFF2-40B4-BE49-F238E27FC236}">
                  <a16:creationId xmlns:a16="http://schemas.microsoft.com/office/drawing/2014/main" id="{3FCD9667-6FAB-9067-37BF-EB25E075731B}"/>
                </a:ext>
              </a:extLst>
            </p:cNvPr>
            <p:cNvCxnSpPr>
              <a:cxnSpLocks/>
              <a:stCxn id="22" idx="2"/>
              <a:endCxn id="18" idx="2"/>
            </p:cNvCxnSpPr>
            <p:nvPr/>
          </p:nvCxnSpPr>
          <p:spPr>
            <a:xfrm>
              <a:off x="5782577" y="3013743"/>
              <a:ext cx="0" cy="145291"/>
            </a:xfrm>
            <a:prstGeom prst="line">
              <a:avLst/>
            </a:prstGeom>
            <a:noFill/>
            <a:ln w="12700" cap="rnd" cmpd="sng" algn="ctr">
              <a:solidFill>
                <a:srgbClr val="50E6FF"/>
              </a:solidFill>
              <a:prstDash val="sysDot"/>
              <a:headEnd type="none" w="lg" len="med"/>
              <a:tailEnd type="none" w="lg" len="med"/>
            </a:ln>
            <a:effectLst/>
          </p:spPr>
        </p:cxnSp>
        <p:cxnSp>
          <p:nvCxnSpPr>
            <p:cNvPr id="8" name="Straight Connector 7">
              <a:extLst>
                <a:ext uri="{FF2B5EF4-FFF2-40B4-BE49-F238E27FC236}">
                  <a16:creationId xmlns:a16="http://schemas.microsoft.com/office/drawing/2014/main" id="{78FF9866-BA2D-8245-4AC1-50914A019414}"/>
                </a:ext>
              </a:extLst>
            </p:cNvPr>
            <p:cNvCxnSpPr>
              <a:cxnSpLocks/>
              <a:stCxn id="23" idx="1"/>
            </p:cNvCxnSpPr>
            <p:nvPr/>
          </p:nvCxnSpPr>
          <p:spPr>
            <a:xfrm flipH="1">
              <a:off x="5687889" y="3064353"/>
              <a:ext cx="190122" cy="1792"/>
            </a:xfrm>
            <a:prstGeom prst="line">
              <a:avLst/>
            </a:prstGeom>
            <a:noFill/>
            <a:ln w="12700" cap="rnd" cmpd="sng" algn="ctr">
              <a:solidFill>
                <a:srgbClr val="50E6FF"/>
              </a:solidFill>
              <a:prstDash val="sysDot"/>
              <a:headEnd type="none" w="lg" len="med"/>
              <a:tailEnd type="none" w="lg" len="med"/>
            </a:ln>
            <a:effectLst/>
          </p:spPr>
        </p:cxnSp>
        <p:cxnSp>
          <p:nvCxnSpPr>
            <p:cNvPr id="9" name="Straight Connector 8">
              <a:extLst>
                <a:ext uri="{FF2B5EF4-FFF2-40B4-BE49-F238E27FC236}">
                  <a16:creationId xmlns:a16="http://schemas.microsoft.com/office/drawing/2014/main" id="{A6A86E05-A2A0-D31C-D9D8-D2AEF539F684}"/>
                </a:ext>
              </a:extLst>
            </p:cNvPr>
            <p:cNvCxnSpPr>
              <a:cxnSpLocks/>
              <a:stCxn id="18" idx="0"/>
            </p:cNvCxnSpPr>
            <p:nvPr/>
          </p:nvCxnSpPr>
          <p:spPr>
            <a:xfrm flipH="1" flipV="1">
              <a:off x="5687890" y="3072722"/>
              <a:ext cx="94688" cy="44354"/>
            </a:xfrm>
            <a:prstGeom prst="line">
              <a:avLst/>
            </a:prstGeom>
            <a:noFill/>
            <a:ln w="12700" cap="rnd" cmpd="sng" algn="ctr">
              <a:solidFill>
                <a:srgbClr val="50E6FF"/>
              </a:solidFill>
              <a:prstDash val="sysDot"/>
              <a:headEnd type="none" w="lg" len="med"/>
              <a:tailEnd type="none" w="lg" len="med"/>
            </a:ln>
            <a:effectLst/>
          </p:spPr>
        </p:cxnSp>
        <p:cxnSp>
          <p:nvCxnSpPr>
            <p:cNvPr id="10" name="Straight Connector 9">
              <a:extLst>
                <a:ext uri="{FF2B5EF4-FFF2-40B4-BE49-F238E27FC236}">
                  <a16:creationId xmlns:a16="http://schemas.microsoft.com/office/drawing/2014/main" id="{9E1BE1D0-AA36-E81D-AAD8-B17F38117938}"/>
                </a:ext>
              </a:extLst>
            </p:cNvPr>
            <p:cNvCxnSpPr>
              <a:cxnSpLocks/>
            </p:cNvCxnSpPr>
            <p:nvPr/>
          </p:nvCxnSpPr>
          <p:spPr>
            <a:xfrm flipV="1">
              <a:off x="5792962" y="3064352"/>
              <a:ext cx="71078" cy="50945"/>
            </a:xfrm>
            <a:prstGeom prst="line">
              <a:avLst/>
            </a:prstGeom>
            <a:noFill/>
            <a:ln w="12700" cap="rnd" cmpd="sng" algn="ctr">
              <a:solidFill>
                <a:srgbClr val="50E6FF"/>
              </a:solidFill>
              <a:prstDash val="sysDot"/>
              <a:headEnd type="none" w="lg" len="med"/>
              <a:tailEnd type="none" w="lg" len="med"/>
            </a:ln>
            <a:effectLst/>
          </p:spPr>
        </p:cxnSp>
        <p:cxnSp>
          <p:nvCxnSpPr>
            <p:cNvPr id="11" name="Straight Connector 10">
              <a:extLst>
                <a:ext uri="{FF2B5EF4-FFF2-40B4-BE49-F238E27FC236}">
                  <a16:creationId xmlns:a16="http://schemas.microsoft.com/office/drawing/2014/main" id="{169CEC34-C0B9-E4FB-F289-DF422C763755}"/>
                </a:ext>
              </a:extLst>
            </p:cNvPr>
            <p:cNvCxnSpPr>
              <a:cxnSpLocks/>
            </p:cNvCxnSpPr>
            <p:nvPr/>
          </p:nvCxnSpPr>
          <p:spPr>
            <a:xfrm flipH="1">
              <a:off x="5672166" y="3142233"/>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12" name="Straight Connector 11">
              <a:extLst>
                <a:ext uri="{FF2B5EF4-FFF2-40B4-BE49-F238E27FC236}">
                  <a16:creationId xmlns:a16="http://schemas.microsoft.com/office/drawing/2014/main" id="{47BE90E2-063E-6E20-A4E6-D104E9DABFB5}"/>
                </a:ext>
              </a:extLst>
            </p:cNvPr>
            <p:cNvCxnSpPr>
              <a:cxnSpLocks/>
            </p:cNvCxnSpPr>
            <p:nvPr/>
          </p:nvCxnSpPr>
          <p:spPr>
            <a:xfrm>
              <a:off x="5792962" y="3145048"/>
              <a:ext cx="76680" cy="47585"/>
            </a:xfrm>
            <a:prstGeom prst="line">
              <a:avLst/>
            </a:prstGeom>
            <a:noFill/>
            <a:ln w="12700" cap="rnd" cmpd="sng" algn="ctr">
              <a:solidFill>
                <a:srgbClr val="50E6FF"/>
              </a:solidFill>
              <a:prstDash val="sysDot"/>
              <a:headEnd type="none" w="lg" len="med"/>
              <a:tailEnd type="none" w="lg" len="med"/>
            </a:ln>
            <a:effectLst/>
          </p:spPr>
        </p:cxnSp>
        <p:cxnSp>
          <p:nvCxnSpPr>
            <p:cNvPr id="13" name="Straight Connector 12">
              <a:extLst>
                <a:ext uri="{FF2B5EF4-FFF2-40B4-BE49-F238E27FC236}">
                  <a16:creationId xmlns:a16="http://schemas.microsoft.com/office/drawing/2014/main" id="{2D5A55DB-D34A-2E32-FA67-F17B29F5C010}"/>
                </a:ext>
              </a:extLst>
            </p:cNvPr>
            <p:cNvCxnSpPr>
              <a:cxnSpLocks/>
              <a:stCxn id="17" idx="1"/>
            </p:cNvCxnSpPr>
            <p:nvPr/>
          </p:nvCxnSpPr>
          <p:spPr>
            <a:xfrm flipH="1" flipV="1">
              <a:off x="5681745" y="3220383"/>
              <a:ext cx="79854" cy="19902"/>
            </a:xfrm>
            <a:prstGeom prst="line">
              <a:avLst/>
            </a:prstGeom>
            <a:noFill/>
            <a:ln w="12700" cap="rnd" cmpd="sng" algn="ctr">
              <a:solidFill>
                <a:srgbClr val="50E6FF"/>
              </a:solidFill>
              <a:prstDash val="sysDot"/>
              <a:headEnd type="none" w="lg" len="med"/>
              <a:tailEnd type="none" w="lg" len="med"/>
            </a:ln>
            <a:effectLst/>
          </p:spPr>
        </p:cxnSp>
        <p:cxnSp>
          <p:nvCxnSpPr>
            <p:cNvPr id="14" name="Straight Connector 13">
              <a:extLst>
                <a:ext uri="{FF2B5EF4-FFF2-40B4-BE49-F238E27FC236}">
                  <a16:creationId xmlns:a16="http://schemas.microsoft.com/office/drawing/2014/main" id="{8F5F585D-AC7F-6307-9EED-0C331EBDB871}"/>
                </a:ext>
              </a:extLst>
            </p:cNvPr>
            <p:cNvCxnSpPr>
              <a:cxnSpLocks/>
              <a:stCxn id="17" idx="3"/>
            </p:cNvCxnSpPr>
            <p:nvPr/>
          </p:nvCxnSpPr>
          <p:spPr>
            <a:xfrm flipV="1">
              <a:off x="5803556" y="3223197"/>
              <a:ext cx="75666" cy="17088"/>
            </a:xfrm>
            <a:prstGeom prst="line">
              <a:avLst/>
            </a:prstGeom>
            <a:noFill/>
            <a:ln w="12700" cap="rnd" cmpd="sng" algn="ctr">
              <a:solidFill>
                <a:srgbClr val="50E6FF"/>
              </a:solidFill>
              <a:prstDash val="sysDot"/>
              <a:headEnd type="none" w="lg" len="med"/>
              <a:tailEnd type="none" w="lg" len="med"/>
            </a:ln>
            <a:effectLst/>
          </p:spPr>
        </p:cxnSp>
        <p:grpSp>
          <p:nvGrpSpPr>
            <p:cNvPr id="15" name="Group 14">
              <a:extLst>
                <a:ext uri="{FF2B5EF4-FFF2-40B4-BE49-F238E27FC236}">
                  <a16:creationId xmlns:a16="http://schemas.microsoft.com/office/drawing/2014/main" id="{8FE00E9E-A26B-9CCB-BF93-E4DFDBCE26D8}"/>
                </a:ext>
              </a:extLst>
            </p:cNvPr>
            <p:cNvGrpSpPr/>
            <p:nvPr/>
          </p:nvGrpSpPr>
          <p:grpSpPr>
            <a:xfrm>
              <a:off x="5645933" y="2971785"/>
              <a:ext cx="274035" cy="402467"/>
              <a:chOff x="5636354" y="2960513"/>
              <a:chExt cx="274035" cy="402467"/>
            </a:xfrm>
          </p:grpSpPr>
          <p:sp>
            <p:nvSpPr>
              <p:cNvPr id="16" name="Rectangle 15">
                <a:extLst>
                  <a:ext uri="{FF2B5EF4-FFF2-40B4-BE49-F238E27FC236}">
                    <a16:creationId xmlns:a16="http://schemas.microsoft.com/office/drawing/2014/main" id="{3C4BEF20-9BF8-2C91-B748-0A79BB818F46}"/>
                  </a:ext>
                </a:extLst>
              </p:cNvPr>
              <p:cNvSpPr/>
              <p:nvPr/>
            </p:nvSpPr>
            <p:spPr bwMode="auto">
              <a:xfrm>
                <a:off x="5752019" y="33210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FAFB4E16-9893-E8E7-EF22-E431C4498334}"/>
                  </a:ext>
                </a:extLst>
              </p:cNvPr>
              <p:cNvSpPr/>
              <p:nvPr/>
            </p:nvSpPr>
            <p:spPr bwMode="auto">
              <a:xfrm>
                <a:off x="5752019"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0938BF59-712F-33A2-D0A8-A98C9F118D80}"/>
                  </a:ext>
                </a:extLst>
              </p:cNvPr>
              <p:cNvSpPr/>
              <p:nvPr/>
            </p:nvSpPr>
            <p:spPr bwMode="auto">
              <a:xfrm>
                <a:off x="5752019" y="31058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62DD9CE7-A5CE-652F-6EF8-53819C0F297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a:extLst>
                  <a:ext uri="{FF2B5EF4-FFF2-40B4-BE49-F238E27FC236}">
                    <a16:creationId xmlns:a16="http://schemas.microsoft.com/office/drawing/2014/main" id="{26413BC5-7913-FC4B-B486-A618DD44307E}"/>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863BFAD5-6789-2871-8A67-F3F64DFEC2B5}"/>
                  </a:ext>
                </a:extLst>
              </p:cNvPr>
              <p:cNvGrpSpPr/>
              <p:nvPr/>
            </p:nvGrpSpPr>
            <p:grpSpPr>
              <a:xfrm>
                <a:off x="5636354" y="2960513"/>
                <a:ext cx="274035" cy="115338"/>
                <a:chOff x="5636354" y="2960513"/>
                <a:chExt cx="274035" cy="115338"/>
              </a:xfrm>
            </p:grpSpPr>
            <p:sp>
              <p:nvSpPr>
                <p:cNvPr id="22" name="Rectangle 21">
                  <a:extLst>
                    <a:ext uri="{FF2B5EF4-FFF2-40B4-BE49-F238E27FC236}">
                      <a16:creationId xmlns:a16="http://schemas.microsoft.com/office/drawing/2014/main" id="{F498A884-0F55-1379-3037-744F8E990351}"/>
                    </a:ext>
                  </a:extLst>
                </p:cNvPr>
                <p:cNvSpPr/>
                <p:nvPr/>
              </p:nvSpPr>
              <p:spPr bwMode="auto">
                <a:xfrm>
                  <a:off x="5752019"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E42A6B-6D01-3A75-3078-B8B4D87B0DAB}"/>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E4F648FA-D067-A736-C2F9-79EACD70C653}"/>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horz" wrap="square" lIns="230343" tIns="184275" rIns="230343" bIns="18427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17449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 name="Oval 28">
            <a:extLst>
              <a:ext uri="{FF2B5EF4-FFF2-40B4-BE49-F238E27FC236}">
                <a16:creationId xmlns:a16="http://schemas.microsoft.com/office/drawing/2014/main" id="{52B57545-BD08-7DDC-1504-18EC083C660B}"/>
              </a:ext>
              <a:ext uri="{C183D7F6-B498-43B3-948B-1728B52AA6E4}">
                <adec:decorative xmlns:adec="http://schemas.microsoft.com/office/drawing/2017/decorative" val="1"/>
              </a:ext>
            </a:extLst>
          </p:cNvPr>
          <p:cNvSpPr/>
          <p:nvPr/>
        </p:nvSpPr>
        <p:spPr bwMode="auto">
          <a:xfrm>
            <a:off x="6161993" y="313828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92103D87-F277-D0E3-FE48-0E12D4948FEA}"/>
              </a:ext>
              <a:ext uri="{C183D7F6-B498-43B3-948B-1728B52AA6E4}">
                <adec:decorative xmlns:adec="http://schemas.microsoft.com/office/drawing/2017/decorative" val="1"/>
              </a:ext>
            </a:extLst>
          </p:cNvPr>
          <p:cNvSpPr/>
          <p:nvPr/>
        </p:nvSpPr>
        <p:spPr bwMode="auto">
          <a:xfrm>
            <a:off x="6476250" y="374704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B77DDA28-28A4-87A0-02AA-B5C505FCFDD5}"/>
              </a:ext>
              <a:ext uri="{C183D7F6-B498-43B3-948B-1728B52AA6E4}">
                <adec:decorative xmlns:adec="http://schemas.microsoft.com/office/drawing/2017/decorative" val="1"/>
              </a:ext>
            </a:extLst>
          </p:cNvPr>
          <p:cNvSpPr/>
          <p:nvPr/>
        </p:nvSpPr>
        <p:spPr bwMode="auto">
          <a:xfrm>
            <a:off x="8983636" y="313123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451C0B46-BF03-32D0-ED48-33F4C2A0B35B}"/>
              </a:ext>
              <a:ext uri="{C183D7F6-B498-43B3-948B-1728B52AA6E4}">
                <adec:decorative xmlns:adec="http://schemas.microsoft.com/office/drawing/2017/decorative" val="1"/>
              </a:ext>
            </a:extLst>
          </p:cNvPr>
          <p:cNvSpPr/>
          <p:nvPr/>
        </p:nvSpPr>
        <p:spPr bwMode="auto">
          <a:xfrm>
            <a:off x="7398619" y="340449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C55575E2-FA10-56A4-178C-666A70D0469A}"/>
              </a:ext>
              <a:ext uri="{C183D7F6-B498-43B3-948B-1728B52AA6E4}">
                <adec:decorative xmlns:adec="http://schemas.microsoft.com/office/drawing/2017/decorative" val="1"/>
              </a:ext>
            </a:extLst>
          </p:cNvPr>
          <p:cNvSpPr/>
          <p:nvPr/>
        </p:nvSpPr>
        <p:spPr bwMode="auto">
          <a:xfrm>
            <a:off x="8128377" y="598531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79150CBC-9718-4DD6-9F47-B58629C9DD26}"/>
              </a:ext>
              <a:ext uri="{C183D7F6-B498-43B3-948B-1728B52AA6E4}">
                <adec:decorative xmlns:adec="http://schemas.microsoft.com/office/drawing/2017/decorative" val="1"/>
              </a:ext>
            </a:extLst>
          </p:cNvPr>
          <p:cNvSpPr/>
          <p:nvPr/>
        </p:nvSpPr>
        <p:spPr bwMode="auto">
          <a:xfrm>
            <a:off x="8490401" y="523126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770F443-DEA3-1A30-424C-2751A60612A3}"/>
              </a:ext>
              <a:ext uri="{C183D7F6-B498-43B3-948B-1728B52AA6E4}">
                <adec:decorative xmlns:adec="http://schemas.microsoft.com/office/drawing/2017/decorative" val="1"/>
              </a:ext>
            </a:extLst>
          </p:cNvPr>
          <p:cNvSpPr/>
          <p:nvPr/>
        </p:nvSpPr>
        <p:spPr bwMode="auto">
          <a:xfrm>
            <a:off x="8637893" y="401084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85D29A8F-9E71-F159-89C5-46DA13DA18C2}"/>
              </a:ext>
              <a:ext uri="{C183D7F6-B498-43B3-948B-1728B52AA6E4}">
                <adec:decorative xmlns:adec="http://schemas.microsoft.com/office/drawing/2017/decorative" val="1"/>
              </a:ext>
            </a:extLst>
          </p:cNvPr>
          <p:cNvSpPr/>
          <p:nvPr/>
        </p:nvSpPr>
        <p:spPr bwMode="auto">
          <a:xfrm>
            <a:off x="5699075" y="409284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5BE7334-E067-57EA-D6CB-23B6A2728908}"/>
              </a:ext>
              <a:ext uri="{C183D7F6-B498-43B3-948B-1728B52AA6E4}">
                <adec:decorative xmlns:adec="http://schemas.microsoft.com/office/drawing/2017/decorative" val="1"/>
              </a:ext>
            </a:extLst>
          </p:cNvPr>
          <p:cNvSpPr/>
          <p:nvPr/>
        </p:nvSpPr>
        <p:spPr bwMode="auto">
          <a:xfrm>
            <a:off x="8044589" y="4558944"/>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2FB9BC04-B7D3-F6D1-DFC8-C66D1C20FD27}"/>
              </a:ext>
              <a:ext uri="{C183D7F6-B498-43B3-948B-1728B52AA6E4}">
                <adec:decorative xmlns:adec="http://schemas.microsoft.com/office/drawing/2017/decorative" val="1"/>
              </a:ext>
            </a:extLst>
          </p:cNvPr>
          <p:cNvSpPr/>
          <p:nvPr/>
        </p:nvSpPr>
        <p:spPr bwMode="auto">
          <a:xfrm>
            <a:off x="5102469" y="459439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72AADD0F-F6E5-644A-EA2F-36CBBB61F39A}"/>
              </a:ext>
              <a:ext uri="{C183D7F6-B498-43B3-948B-1728B52AA6E4}">
                <adec:decorative xmlns:adec="http://schemas.microsoft.com/office/drawing/2017/decorative" val="1"/>
              </a:ext>
            </a:extLst>
          </p:cNvPr>
          <p:cNvSpPr/>
          <p:nvPr/>
        </p:nvSpPr>
        <p:spPr bwMode="auto">
          <a:xfrm>
            <a:off x="5699075" y="467388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A580EDB3-5AA3-9A21-AF27-7B0008E07B2A}"/>
              </a:ext>
              <a:ext uri="{C183D7F6-B498-43B3-948B-1728B52AA6E4}">
                <adec:decorative xmlns:adec="http://schemas.microsoft.com/office/drawing/2017/decorative" val="1"/>
              </a:ext>
            </a:extLst>
          </p:cNvPr>
          <p:cNvSpPr/>
          <p:nvPr/>
        </p:nvSpPr>
        <p:spPr bwMode="auto">
          <a:xfrm>
            <a:off x="5994418" y="356848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C0FA177-6F80-7CEA-F55C-71C5239B16DB}"/>
              </a:ext>
              <a:ext uri="{C183D7F6-B498-43B3-948B-1728B52AA6E4}">
                <adec:decorative xmlns:adec="http://schemas.microsoft.com/office/drawing/2017/decorative" val="1"/>
              </a:ext>
            </a:extLst>
          </p:cNvPr>
          <p:cNvSpPr/>
          <p:nvPr/>
        </p:nvSpPr>
        <p:spPr bwMode="auto">
          <a:xfrm>
            <a:off x="7002062" y="413729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20817800-0C7C-AAD0-0F0E-869FAD9E7C42}"/>
              </a:ext>
              <a:ext uri="{C183D7F6-B498-43B3-948B-1728B52AA6E4}">
                <adec:decorative xmlns:adec="http://schemas.microsoft.com/office/drawing/2017/decorative" val="1"/>
              </a:ext>
            </a:extLst>
          </p:cNvPr>
          <p:cNvSpPr/>
          <p:nvPr/>
        </p:nvSpPr>
        <p:spPr bwMode="auto">
          <a:xfrm>
            <a:off x="7390650" y="4640943"/>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8115930-0F84-BB2C-38FB-68D3436CAE1E}"/>
              </a:ext>
              <a:ext uri="{C183D7F6-B498-43B3-948B-1728B52AA6E4}">
                <adec:decorative xmlns:adec="http://schemas.microsoft.com/office/drawing/2017/decorative" val="1"/>
              </a:ext>
            </a:extLst>
          </p:cNvPr>
          <p:cNvSpPr/>
          <p:nvPr/>
        </p:nvSpPr>
        <p:spPr bwMode="auto">
          <a:xfrm>
            <a:off x="6308675" y="528348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8CCD397A-86FF-5D47-668C-05EC4803AA58}"/>
              </a:ext>
              <a:ext uri="{C183D7F6-B498-43B3-948B-1728B52AA6E4}">
                <adec:decorative xmlns:adec="http://schemas.microsoft.com/office/drawing/2017/decorative" val="1"/>
              </a:ext>
            </a:extLst>
          </p:cNvPr>
          <p:cNvSpPr/>
          <p:nvPr/>
        </p:nvSpPr>
        <p:spPr bwMode="auto">
          <a:xfrm>
            <a:off x="5531500" y="542428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6E60CD5F-2263-F84B-BDDD-64D7011DDC06}"/>
              </a:ext>
              <a:ext uri="{C183D7F6-B498-43B3-948B-1728B52AA6E4}">
                <adec:decorative xmlns:adec="http://schemas.microsoft.com/office/drawing/2017/decorative" val="1"/>
              </a:ext>
            </a:extLst>
          </p:cNvPr>
          <p:cNvSpPr/>
          <p:nvPr/>
        </p:nvSpPr>
        <p:spPr bwMode="auto">
          <a:xfrm>
            <a:off x="7960802" y="396124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AB19E09D-5D71-4DC0-6399-338B18B13E03}"/>
              </a:ext>
              <a:ext uri="{C183D7F6-B498-43B3-948B-1728B52AA6E4}">
                <adec:decorative xmlns:adec="http://schemas.microsoft.com/office/drawing/2017/decorative" val="1"/>
              </a:ext>
            </a:extLst>
          </p:cNvPr>
          <p:cNvSpPr/>
          <p:nvPr/>
        </p:nvSpPr>
        <p:spPr bwMode="auto">
          <a:xfrm>
            <a:off x="6424741" y="467000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BF95AAC-620E-477E-A04C-6B95DF456DF6}"/>
              </a:ext>
              <a:ext uri="{C183D7F6-B498-43B3-948B-1728B52AA6E4}">
                <adec:decorative xmlns:adec="http://schemas.microsoft.com/office/drawing/2017/decorative" val="1"/>
              </a:ext>
            </a:extLst>
          </p:cNvPr>
          <p:cNvSpPr/>
          <p:nvPr/>
        </p:nvSpPr>
        <p:spPr bwMode="auto">
          <a:xfrm>
            <a:off x="7002062" y="534228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EE243C76-0E41-848F-E4D1-EED4F241A73B}"/>
              </a:ext>
              <a:ext uri="{C183D7F6-B498-43B3-948B-1728B52AA6E4}">
                <adec:decorative xmlns:adec="http://schemas.microsoft.com/office/drawing/2017/decorative" val="1"/>
              </a:ext>
            </a:extLst>
          </p:cNvPr>
          <p:cNvSpPr/>
          <p:nvPr/>
        </p:nvSpPr>
        <p:spPr bwMode="auto">
          <a:xfrm>
            <a:off x="7070675" y="6045482"/>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164F9D6-9546-9272-A1A6-5535A8FB8A81}"/>
              </a:ext>
              <a:ext uri="{C183D7F6-B498-43B3-948B-1728B52AA6E4}">
                <adec:decorative xmlns:adec="http://schemas.microsoft.com/office/drawing/2017/decorative" val="1"/>
              </a:ext>
            </a:extLst>
          </p:cNvPr>
          <p:cNvSpPr/>
          <p:nvPr/>
        </p:nvSpPr>
        <p:spPr bwMode="auto">
          <a:xfrm>
            <a:off x="6378081" y="609867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9B2AF96-B3A5-40EE-6C91-124EB4B19C08}"/>
              </a:ext>
              <a:ext uri="{C183D7F6-B498-43B3-948B-1728B52AA6E4}">
                <adec:decorative xmlns:adec="http://schemas.microsoft.com/office/drawing/2017/decorative" val="1"/>
              </a:ext>
            </a:extLst>
          </p:cNvPr>
          <p:cNvSpPr/>
          <p:nvPr/>
        </p:nvSpPr>
        <p:spPr bwMode="auto">
          <a:xfrm>
            <a:off x="8079802" y="434877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454D1D8C-F640-83FA-D4EF-2938B109B6F3}"/>
              </a:ext>
              <a:ext uri="{C183D7F6-B498-43B3-948B-1728B52AA6E4}">
                <adec:decorative xmlns:adec="http://schemas.microsoft.com/office/drawing/2017/decorative" val="1"/>
              </a:ext>
            </a:extLst>
          </p:cNvPr>
          <p:cNvSpPr/>
          <p:nvPr/>
        </p:nvSpPr>
        <p:spPr bwMode="auto">
          <a:xfrm>
            <a:off x="7334145" y="492593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5D22E52F-FA65-2828-9D4B-05DB2DAB2B9B}"/>
              </a:ext>
              <a:ext uri="{C183D7F6-B498-43B3-948B-1728B52AA6E4}">
                <adec:decorative xmlns:adec="http://schemas.microsoft.com/office/drawing/2017/decorative" val="1"/>
              </a:ext>
            </a:extLst>
          </p:cNvPr>
          <p:cNvSpPr/>
          <p:nvPr/>
        </p:nvSpPr>
        <p:spPr bwMode="auto">
          <a:xfrm>
            <a:off x="8079802" y="492981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E558B62-6F76-491B-A4AB-0B4ACEFFFE37}"/>
              </a:ext>
              <a:ext uri="{C183D7F6-B498-43B3-948B-1728B52AA6E4}">
                <adec:decorative xmlns:adec="http://schemas.microsoft.com/office/drawing/2017/decorative" val="1"/>
              </a:ext>
            </a:extLst>
          </p:cNvPr>
          <p:cNvSpPr/>
          <p:nvPr/>
        </p:nvSpPr>
        <p:spPr bwMode="auto">
          <a:xfrm>
            <a:off x="9382789" y="439323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762A47B-59AF-BDE2-8B1A-18ACC434E456}"/>
              </a:ext>
              <a:ext uri="{C183D7F6-B498-43B3-948B-1728B52AA6E4}">
                <adec:decorative xmlns:adec="http://schemas.microsoft.com/office/drawing/2017/decorative" val="1"/>
              </a:ext>
            </a:extLst>
          </p:cNvPr>
          <p:cNvSpPr/>
          <p:nvPr/>
        </p:nvSpPr>
        <p:spPr bwMode="auto">
          <a:xfrm>
            <a:off x="9771377" y="4896878"/>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96F290D8-0AB0-BC9F-A289-08EEA579BBB1}"/>
              </a:ext>
              <a:ext uri="{C183D7F6-B498-43B3-948B-1728B52AA6E4}">
                <adec:decorative xmlns:adec="http://schemas.microsoft.com/office/drawing/2017/decorative" val="1"/>
              </a:ext>
            </a:extLst>
          </p:cNvPr>
          <p:cNvSpPr/>
          <p:nvPr/>
        </p:nvSpPr>
        <p:spPr bwMode="auto">
          <a:xfrm>
            <a:off x="8689402" y="5539417"/>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2CEC5D22-1B31-3E65-627F-07E2FAFAA0DC}"/>
              </a:ext>
              <a:ext uri="{C183D7F6-B498-43B3-948B-1728B52AA6E4}">
                <adec:decorative xmlns:adec="http://schemas.microsoft.com/office/drawing/2017/decorative" val="1"/>
              </a:ext>
            </a:extLst>
          </p:cNvPr>
          <p:cNvSpPr/>
          <p:nvPr/>
        </p:nvSpPr>
        <p:spPr bwMode="auto">
          <a:xfrm>
            <a:off x="7912227" y="568021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A1DE08D0-7EEC-C395-58A6-744D55887EEF}"/>
              </a:ext>
              <a:ext uri="{C183D7F6-B498-43B3-948B-1728B52AA6E4}">
                <adec:decorative xmlns:adec="http://schemas.microsoft.com/office/drawing/2017/decorative" val="1"/>
              </a:ext>
            </a:extLst>
          </p:cNvPr>
          <p:cNvSpPr/>
          <p:nvPr/>
        </p:nvSpPr>
        <p:spPr bwMode="auto">
          <a:xfrm>
            <a:off x="8805468" y="492593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91004D78-5D84-8E0E-4E8D-4393D2331D8C}"/>
              </a:ext>
              <a:ext uri="{C183D7F6-B498-43B3-948B-1728B52AA6E4}">
                <adec:decorative xmlns:adec="http://schemas.microsoft.com/office/drawing/2017/decorative" val="1"/>
              </a:ext>
            </a:extLst>
          </p:cNvPr>
          <p:cNvSpPr/>
          <p:nvPr/>
        </p:nvSpPr>
        <p:spPr bwMode="auto">
          <a:xfrm>
            <a:off x="9382789" y="559822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2A3EB2B9-88A4-1F20-37E2-1ECD1D659852}"/>
              </a:ext>
              <a:ext uri="{C183D7F6-B498-43B3-948B-1728B52AA6E4}">
                <adec:decorative xmlns:adec="http://schemas.microsoft.com/office/drawing/2017/decorative" val="1"/>
              </a:ext>
            </a:extLst>
          </p:cNvPr>
          <p:cNvSpPr/>
          <p:nvPr/>
        </p:nvSpPr>
        <p:spPr bwMode="auto">
          <a:xfrm>
            <a:off x="9451402" y="630141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7032028-7F0F-3A4A-3E66-18317E78D2CD}"/>
              </a:ext>
              <a:ext uri="{C183D7F6-B498-43B3-948B-1728B52AA6E4}">
                <adec:decorative xmlns:adec="http://schemas.microsoft.com/office/drawing/2017/decorative" val="1"/>
              </a:ext>
            </a:extLst>
          </p:cNvPr>
          <p:cNvSpPr/>
          <p:nvPr/>
        </p:nvSpPr>
        <p:spPr bwMode="auto">
          <a:xfrm>
            <a:off x="7756498" y="5315318"/>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Rectangle 60">
            <a:extLst>
              <a:ext uri="{FF2B5EF4-FFF2-40B4-BE49-F238E27FC236}">
                <a16:creationId xmlns:a16="http://schemas.microsoft.com/office/drawing/2014/main" id="{0512FF34-E11C-08F8-C460-81FD523F9FCC}"/>
              </a:ext>
            </a:extLst>
          </p:cNvPr>
          <p:cNvSpPr/>
          <p:nvPr/>
        </p:nvSpPr>
        <p:spPr bwMode="auto">
          <a:xfrm>
            <a:off x="349713" y="4336074"/>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user input</a:t>
            </a:r>
          </a:p>
        </p:txBody>
      </p:sp>
      <p:cxnSp>
        <p:nvCxnSpPr>
          <p:cNvPr id="62" name="Connector: Elbow 61">
            <a:extLst>
              <a:ext uri="{FF2B5EF4-FFF2-40B4-BE49-F238E27FC236}">
                <a16:creationId xmlns:a16="http://schemas.microsoft.com/office/drawing/2014/main" id="{A8FCD3F5-C84E-00D9-7846-991BC3323F97}"/>
              </a:ext>
              <a:ext uri="{C183D7F6-B498-43B3-948B-1728B52AA6E4}">
                <adec:decorative xmlns:adec="http://schemas.microsoft.com/office/drawing/2017/decorative" val="1"/>
              </a:ext>
            </a:extLst>
          </p:cNvPr>
          <p:cNvCxnSpPr>
            <a:cxnSpLocks/>
            <a:stCxn id="61" idx="3"/>
          </p:cNvCxnSpPr>
          <p:nvPr/>
        </p:nvCxnSpPr>
        <p:spPr>
          <a:xfrm flipV="1">
            <a:off x="1679081" y="4633529"/>
            <a:ext cx="724124" cy="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A9957FD1-C383-B756-19F5-144B05276973}"/>
              </a:ext>
              <a:ext uri="{C183D7F6-B498-43B3-948B-1728B52AA6E4}">
                <adec:decorative xmlns:adec="http://schemas.microsoft.com/office/drawing/2017/decorative" val="1"/>
              </a:ext>
            </a:extLst>
          </p:cNvPr>
          <p:cNvSpPr/>
          <p:nvPr/>
        </p:nvSpPr>
        <p:spPr bwMode="auto">
          <a:xfrm>
            <a:off x="7652402" y="4301293"/>
            <a:ext cx="167575" cy="163998"/>
          </a:xfrm>
          <a:prstGeom prst="ellipse">
            <a:avLst/>
          </a:prstGeom>
          <a:solidFill>
            <a:schemeClr val="tx1"/>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BB15DDC2-2109-95F7-12DF-13CB7B19838E}"/>
              </a:ext>
              <a:ext uri="{C183D7F6-B498-43B3-948B-1728B52AA6E4}">
                <adec:decorative xmlns:adec="http://schemas.microsoft.com/office/drawing/2017/decorative" val="1"/>
              </a:ext>
            </a:extLst>
          </p:cNvPr>
          <p:cNvSpPr/>
          <p:nvPr/>
        </p:nvSpPr>
        <p:spPr bwMode="auto">
          <a:xfrm>
            <a:off x="6929334" y="3694773"/>
            <a:ext cx="1596788" cy="1482308"/>
          </a:xfrm>
          <a:prstGeom prst="ellipse">
            <a:avLst/>
          </a:prstGeom>
          <a:noFill/>
          <a:ln>
            <a:solidFill>
              <a:schemeClr val="tx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97BEDE5B-D791-408B-68EE-50D8679C3727}"/>
              </a:ext>
              <a:ext uri="{C183D7F6-B498-43B3-948B-1728B52AA6E4}">
                <adec:decorative xmlns:adec="http://schemas.microsoft.com/office/drawing/2017/decorative" val="1"/>
              </a:ext>
            </a:extLst>
          </p:cNvPr>
          <p:cNvCxnSpPr>
            <a:cxnSpLocks/>
          </p:cNvCxnSpPr>
          <p:nvPr/>
        </p:nvCxnSpPr>
        <p:spPr>
          <a:xfrm flipV="1">
            <a:off x="10328888" y="4633530"/>
            <a:ext cx="385917" cy="5"/>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AEC36BEC-317B-16FA-B375-260CAD1C48DB}"/>
              </a:ext>
            </a:extLst>
          </p:cNvPr>
          <p:cNvSpPr/>
          <p:nvPr/>
        </p:nvSpPr>
        <p:spPr bwMode="auto">
          <a:xfrm>
            <a:off x="10862632" y="4327807"/>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rPr>
              <a:t>result set</a:t>
            </a:r>
          </a:p>
        </p:txBody>
      </p:sp>
      <p:sp>
        <p:nvSpPr>
          <p:cNvPr id="67" name="TextBox 66">
            <a:extLst>
              <a:ext uri="{FF2B5EF4-FFF2-40B4-BE49-F238E27FC236}">
                <a16:creationId xmlns:a16="http://schemas.microsoft.com/office/drawing/2014/main" id="{823AF7FB-36E3-1C3E-89F2-1E9AC969E4BA}"/>
              </a:ext>
            </a:extLst>
          </p:cNvPr>
          <p:cNvSpPr txBox="1"/>
          <p:nvPr/>
        </p:nvSpPr>
        <p:spPr>
          <a:xfrm>
            <a:off x="2267633" y="4997600"/>
            <a:ext cx="177215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[ 13   33   34   13 … ]</a:t>
            </a:r>
          </a:p>
        </p:txBody>
      </p:sp>
      <p:sp>
        <p:nvSpPr>
          <p:cNvPr id="68" name="Rectangle 67">
            <a:extLst>
              <a:ext uri="{FF2B5EF4-FFF2-40B4-BE49-F238E27FC236}">
                <a16:creationId xmlns:a16="http://schemas.microsoft.com/office/drawing/2014/main" id="{78B54471-CE2B-05C5-7B43-9770B4C79230}"/>
              </a:ext>
            </a:extLst>
          </p:cNvPr>
          <p:cNvSpPr/>
          <p:nvPr/>
        </p:nvSpPr>
        <p:spPr bwMode="auto">
          <a:xfrm>
            <a:off x="2535748" y="4328885"/>
            <a:ext cx="150403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1"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embedding</a:t>
            </a:r>
          </a:p>
        </p:txBody>
      </p:sp>
      <p:cxnSp>
        <p:nvCxnSpPr>
          <p:cNvPr id="69" name="Connector: Elbow 68">
            <a:extLst>
              <a:ext uri="{FF2B5EF4-FFF2-40B4-BE49-F238E27FC236}">
                <a16:creationId xmlns:a16="http://schemas.microsoft.com/office/drawing/2014/main" id="{72700160-566B-EAA2-5151-8C04D5F02B6A}"/>
              </a:ext>
              <a:ext uri="{C183D7F6-B498-43B3-948B-1728B52AA6E4}">
                <adec:decorative xmlns:adec="http://schemas.microsoft.com/office/drawing/2017/decorative" val="1"/>
              </a:ext>
            </a:extLst>
          </p:cNvPr>
          <p:cNvCxnSpPr>
            <a:cxnSpLocks/>
          </p:cNvCxnSpPr>
          <p:nvPr/>
        </p:nvCxnSpPr>
        <p:spPr>
          <a:xfrm flipV="1">
            <a:off x="4000817" y="4639111"/>
            <a:ext cx="724124" cy="1"/>
          </a:xfrm>
          <a:prstGeom prst="bentConnector3">
            <a:avLst>
              <a:gd name="adj1" fmla="val 50000"/>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7AD6A508-6160-BA01-F65F-0E459FDA13B2}"/>
              </a:ext>
            </a:extLst>
          </p:cNvPr>
          <p:cNvSpPr txBox="1"/>
          <p:nvPr/>
        </p:nvSpPr>
        <p:spPr>
          <a:xfrm>
            <a:off x="112256" y="4996398"/>
            <a:ext cx="177215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“What is a neutron star?”</a:t>
            </a:r>
          </a:p>
        </p:txBody>
      </p:sp>
      <p:sp>
        <p:nvSpPr>
          <p:cNvPr id="71" name="TextBox 70">
            <a:extLst>
              <a:ext uri="{FF2B5EF4-FFF2-40B4-BE49-F238E27FC236}">
                <a16:creationId xmlns:a16="http://schemas.microsoft.com/office/drawing/2014/main" id="{85495A83-6EF9-ECDB-2FC2-09408866005E}"/>
              </a:ext>
            </a:extLst>
          </p:cNvPr>
          <p:cNvSpPr txBox="1"/>
          <p:nvPr/>
        </p:nvSpPr>
        <p:spPr>
          <a:xfrm>
            <a:off x="65590" y="6390342"/>
            <a:ext cx="76733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Azure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hlinkClick r:id="rId2"/>
              </a:rPr>
              <a:t>OpenAI</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 embeddings tutorial - Azure </a:t>
            </a:r>
            <a:r>
              <a:rPr kumimoji="0" lang="en-CA" sz="1800" b="0" i="0" u="none" strike="noStrike" kern="1200" cap="none" spc="0" normalizeH="0" baseline="0" noProof="0" err="1">
                <a:ln>
                  <a:noFill/>
                </a:ln>
                <a:solidFill>
                  <a:prstClr val="black"/>
                </a:solidFill>
                <a:effectLst/>
                <a:uLnTx/>
                <a:uFillTx/>
                <a:latin typeface="Calibri" panose="020F0502020204030204"/>
                <a:ea typeface="+mn-ea"/>
                <a:cs typeface="+mn-cs"/>
                <a:hlinkClick r:id="rId2"/>
              </a:rPr>
              <a:t>OpenAI</a:t>
            </a:r>
            <a:r>
              <a:rPr kumimoji="0" lang="en-CA" sz="1800" b="0" i="0" u="none" strike="noStrike" kern="1200" cap="none" spc="0" normalizeH="0" baseline="0" noProof="0">
                <a:ln>
                  <a:noFill/>
                </a:ln>
                <a:solidFill>
                  <a:prstClr val="black"/>
                </a:solidFill>
                <a:effectLst/>
                <a:uLnTx/>
                <a:uFillTx/>
                <a:latin typeface="Calibri" panose="020F0502020204030204"/>
                <a:ea typeface="+mn-ea"/>
                <a:cs typeface="+mn-cs"/>
                <a:hlinkClick r:id="rId2"/>
              </a:rPr>
              <a:t> | Microsoft Learn</a:t>
            </a:r>
            <a:endParaRPr kumimoji="0" lang="en-CA"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Rectangle 9">
            <a:extLst>
              <a:ext uri="{FF2B5EF4-FFF2-40B4-BE49-F238E27FC236}">
                <a16:creationId xmlns:a16="http://schemas.microsoft.com/office/drawing/2014/main" id="{0440B5CB-D143-AC2C-E1A2-850535262BA5}"/>
              </a:ext>
            </a:extLst>
          </p:cNvPr>
          <p:cNvSpPr/>
          <p:nvPr/>
        </p:nvSpPr>
        <p:spPr bwMode="auto">
          <a:xfrm>
            <a:off x="700223" y="459033"/>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Embeddings</a:t>
            </a:r>
          </a:p>
        </p:txBody>
      </p:sp>
    </p:spTree>
    <p:extLst>
      <p:ext uri="{BB962C8B-B14F-4D97-AF65-F5344CB8AC3E}">
        <p14:creationId xmlns:p14="http://schemas.microsoft.com/office/powerpoint/2010/main" val="148715105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文本框 8">
            <a:extLst>
              <a:ext uri="{FF2B5EF4-FFF2-40B4-BE49-F238E27FC236}">
                <a16:creationId xmlns:a16="http://schemas.microsoft.com/office/drawing/2014/main" id="{3F1CB6F1-3A79-B7A4-98BD-CB4D767C9426}"/>
              </a:ext>
            </a:extLst>
          </p:cNvPr>
          <p:cNvGraphicFramePr/>
          <p:nvPr>
            <p:extLst>
              <p:ext uri="{D42A27DB-BD31-4B8C-83A1-F6EECF244321}">
                <p14:modId xmlns:p14="http://schemas.microsoft.com/office/powerpoint/2010/main" val="225699224"/>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9">
            <a:extLst>
              <a:ext uri="{FF2B5EF4-FFF2-40B4-BE49-F238E27FC236}">
                <a16:creationId xmlns:a16="http://schemas.microsoft.com/office/drawing/2014/main" id="{38743D50-D754-8D45-9D8D-CD762193FB54}"/>
              </a:ext>
            </a:extLst>
          </p:cNvPr>
          <p:cNvSpPr/>
          <p:nvPr/>
        </p:nvSpPr>
        <p:spPr bwMode="auto">
          <a:xfrm>
            <a:off x="584200" y="467958"/>
            <a:ext cx="6558878"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Embedding</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模型功能和使用场景</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27416403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46726587-09F4-34B3-E0E7-EE77E971E114}"/>
              </a:ext>
            </a:extLst>
          </p:cNvPr>
          <p:cNvSpPr>
            <a:spLocks noGrp="1"/>
          </p:cNvSpPr>
          <p:nvPr>
            <p:ph sz="quarter" idx="10"/>
          </p:nvPr>
        </p:nvSpPr>
        <p:spPr>
          <a:xfrm>
            <a:off x="531739" y="2394227"/>
            <a:ext cx="11018838" cy="3877985"/>
          </a:xfrm>
        </p:spPr>
        <p:txBody>
          <a:bodyPr/>
          <a:lstStyle/>
          <a:p>
            <a:r>
              <a:rPr lang="zh-CN" altLang="en-US" sz="1800" dirty="0"/>
              <a:t>如果模特做出不真实的陈述（“幻觉”），那么减轻幻觉
模型结果的准确性不符合客户要求
通过微调，您可以通过提供以下内容从通过 </a:t>
            </a:r>
            <a:r>
              <a:rPr lang="en-US" sz="1800" dirty="0"/>
              <a:t>API </a:t>
            </a:r>
            <a:r>
              <a:rPr lang="zh-CN" altLang="en-US" sz="1800" dirty="0"/>
              <a:t>提供的模型中获得更多收益：
比提示设计更高质量的结果
能够训练比提示所能容纳的更多示例
更低的延迟请求
微调通过训练比提示中可以容纳的更多的示例来改进少数镜头学习，让您在大量任务上获得更好的结果。
</a:t>
            </a:r>
            <a:endParaRPr lang="en-US" sz="1800" dirty="0"/>
          </a:p>
        </p:txBody>
      </p:sp>
      <p:grpSp>
        <p:nvGrpSpPr>
          <p:cNvPr id="7"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11144250" y="585788"/>
            <a:ext cx="465138" cy="516231"/>
            <a:chOff x="10087457" y="2194561"/>
            <a:chExt cx="379556" cy="379554"/>
          </a:xfrm>
        </p:grpSpPr>
        <p:sp>
          <p:nvSpPr>
            <p:cNvPr id="8" name="Rectangle 7">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0" name="Freeform 9">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3" name="Freeform 12">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Oval 15">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6" name="文本框 5">
            <a:extLst>
              <a:ext uri="{FF2B5EF4-FFF2-40B4-BE49-F238E27FC236}">
                <a16:creationId xmlns:a16="http://schemas.microsoft.com/office/drawing/2014/main" id="{46C8D209-5420-3317-EB15-1715FE83A524}"/>
              </a:ext>
            </a:extLst>
          </p:cNvPr>
          <p:cNvSpPr txBox="1"/>
          <p:nvPr/>
        </p:nvSpPr>
        <p:spPr>
          <a:xfrm>
            <a:off x="531739" y="1116987"/>
            <a:ext cx="10070000" cy="369332"/>
          </a:xfrm>
          <a:prstGeom prst="rect">
            <a:avLst/>
          </a:prstGeom>
          <a:noFill/>
        </p:spPr>
        <p:txBody>
          <a:bodyPr wrap="square">
            <a:spAutoFit/>
          </a:bodyPr>
          <a:lstStyle/>
          <a:p>
            <a:r>
              <a:rPr lang="zh-CN" altLang="en-US" dirty="0"/>
              <a:t>Fine-tuning 是一种在预训练语言模型的基础上进行微调的过程，以使其更适合特定任务或数据集 </a:t>
            </a:r>
          </a:p>
        </p:txBody>
      </p:sp>
      <p:sp>
        <p:nvSpPr>
          <p:cNvPr id="3" name="Rectangle 9">
            <a:extLst>
              <a:ext uri="{FF2B5EF4-FFF2-40B4-BE49-F238E27FC236}">
                <a16:creationId xmlns:a16="http://schemas.microsoft.com/office/drawing/2014/main" id="{87E9D01F-BBC7-BB9C-855A-55585506F32E}"/>
              </a:ext>
            </a:extLst>
          </p:cNvPr>
          <p:cNvSpPr/>
          <p:nvPr/>
        </p:nvSpPr>
        <p:spPr bwMode="auto">
          <a:xfrm>
            <a:off x="582612" y="451142"/>
            <a:ext cx="661509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什么时候需要</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Fine-Tuning</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（微调）</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40591158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01A2E08-B7A9-1958-6AA3-09A50F46B807}"/>
              </a:ext>
            </a:extLst>
          </p:cNvPr>
          <p:cNvSpPr txBox="1"/>
          <p:nvPr/>
        </p:nvSpPr>
        <p:spPr>
          <a:xfrm>
            <a:off x="5451671" y="3304527"/>
            <a:ext cx="2231846" cy="3387274"/>
          </a:xfrm>
          <a:prstGeom prst="rect">
            <a:avLst/>
          </a:prstGeom>
          <a:noFill/>
        </p:spPr>
        <p:txBody>
          <a:bodyPr wrap="square" rtlCol="0">
            <a:spAutoFit/>
          </a:bodyPr>
          <a:lstStyle/>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altLang="zh-CN"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010101010101</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r>
              <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101010101010</a:t>
            </a:r>
          </a:p>
          <a:p>
            <a:pPr algn="dist" defTabSz="932742">
              <a:lnSpc>
                <a:spcPct val="150000"/>
              </a:lnSpc>
              <a:spcBef>
                <a:spcPct val="0"/>
              </a:spcBef>
            </a:pPr>
            <a:endPar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a:p>
            <a:pPr algn="dist" defTabSz="932742">
              <a:lnSpc>
                <a:spcPct val="150000"/>
              </a:lnSpc>
              <a:spcBef>
                <a:spcPct val="0"/>
              </a:spcBef>
            </a:pPr>
            <a:endParaRPr lang="en-US" sz="9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endParaRPr>
          </a:p>
        </p:txBody>
      </p:sp>
      <p:sp>
        <p:nvSpPr>
          <p:cNvPr id="2" name="Title 1">
            <a:extLst>
              <a:ext uri="{FF2B5EF4-FFF2-40B4-BE49-F238E27FC236}">
                <a16:creationId xmlns:a16="http://schemas.microsoft.com/office/drawing/2014/main" id="{41284AA2-5910-DCF6-580C-E642C0C5BE0D}"/>
              </a:ext>
            </a:extLst>
          </p:cNvPr>
          <p:cNvSpPr txBox="1">
            <a:spLocks/>
          </p:cNvSpPr>
          <p:nvPr/>
        </p:nvSpPr>
        <p:spPr>
          <a:xfrm>
            <a:off x="405321" y="460220"/>
            <a:ext cx="6162273"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3000"/>
              </a:lnSpc>
            </a:pPr>
            <a:endParaRPr lang="en-US" sz="3200" dirty="0">
              <a:solidFill>
                <a:schemeClr val="tx1"/>
              </a:solidFill>
              <a:latin typeface="Microsoft JhengHei Light" panose="020B0304030504040204" pitchFamily="34" charset="-120"/>
              <a:ea typeface="Microsoft JhengHei Light" panose="020B0304030504040204" pitchFamily="34" charset="-120"/>
            </a:endParaRPr>
          </a:p>
        </p:txBody>
      </p:sp>
      <p:sp>
        <p:nvSpPr>
          <p:cNvPr id="7" name="Google Shape;507;p43">
            <a:extLst>
              <a:ext uri="{FF2B5EF4-FFF2-40B4-BE49-F238E27FC236}">
                <a16:creationId xmlns:a16="http://schemas.microsoft.com/office/drawing/2014/main" id="{44D61C1B-BD8F-E2AB-6BAA-8819B1642F2B}"/>
              </a:ext>
            </a:extLst>
          </p:cNvPr>
          <p:cNvSpPr txBox="1"/>
          <p:nvPr/>
        </p:nvSpPr>
        <p:spPr>
          <a:xfrm>
            <a:off x="3251131" y="2075120"/>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GPT X</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lang="en-US" altLang="zh-CN" sz="1000" kern="0" dirty="0">
              <a:solidFill>
                <a:schemeClr val="accent4"/>
              </a:solidFill>
              <a:latin typeface="Microsoft JhengHei Light" panose="020B0304030504040204" pitchFamily="34" charset="-120"/>
              <a:ea typeface="Microsoft JhengHei Light" panose="020B0304030504040204" pitchFamily="34" charset="-120"/>
              <a:cs typeface="Muli"/>
              <a:sym typeface="Muli"/>
            </a:endParaRPr>
          </a:p>
          <a:p>
            <a:pPr algn="ctr">
              <a:lnSpc>
                <a:spcPct val="150000"/>
              </a:lnSpc>
              <a:buClr>
                <a:srgbClr val="000000"/>
              </a:buClr>
              <a:defRPr/>
            </a:pPr>
            <a:r>
              <a:rPr lang="en-US" altLang="zh-CN" sz="800" dirty="0">
                <a:latin typeface="Microsoft JhengHei Light" panose="020B0304030504040204" pitchFamily="34" charset="-120"/>
                <a:ea typeface="Microsoft JhengHei Light" panose="020B0304030504040204" pitchFamily="34" charset="-120"/>
              </a:rPr>
              <a:t>GPT</a:t>
            </a:r>
            <a:r>
              <a:rPr lang="zh-CN" altLang="en-US" sz="800" dirty="0">
                <a:latin typeface="Microsoft JhengHei Light" panose="020B0304030504040204" pitchFamily="34" charset="-120"/>
                <a:ea typeface="Microsoft JhengHei Light" panose="020B0304030504040204" pitchFamily="34" charset="-120"/>
              </a:rPr>
              <a:t>模型具备一定的真实世界知识储备，基本常识和概念</a:t>
            </a:r>
            <a:endParaRPr kumimoji="0" sz="800" i="0" u="none" strike="noStrike" kern="0" cap="none" spc="0" normalizeH="0" baseline="0" noProof="0" dirty="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9" name="Google Shape;507;p43">
            <a:extLst>
              <a:ext uri="{FF2B5EF4-FFF2-40B4-BE49-F238E27FC236}">
                <a16:creationId xmlns:a16="http://schemas.microsoft.com/office/drawing/2014/main" id="{02902CE9-5522-3C13-A568-F08A198961BA}"/>
              </a:ext>
            </a:extLst>
          </p:cNvPr>
          <p:cNvSpPr txBox="1"/>
          <p:nvPr/>
        </p:nvSpPr>
        <p:spPr>
          <a:xfrm>
            <a:off x="5150270" y="2075120"/>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lvl="0" algn="ctr">
              <a:lnSpc>
                <a:spcPct val="150000"/>
              </a:lnSpc>
              <a:buClr>
                <a:srgbClr val="000000"/>
              </a:buClr>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DALL·E/Codex</a:t>
            </a:r>
          </a:p>
          <a:p>
            <a:pPr lvl="0" algn="ctr">
              <a:lnSpc>
                <a:spcPct val="150000"/>
              </a:lnSpc>
              <a:buClr>
                <a:srgbClr val="000000"/>
              </a:buClr>
              <a:defRP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sym typeface="Muli"/>
              </a:rPr>
              <a:t>生成图像</a:t>
            </a:r>
            <a:r>
              <a:rPr lang="en-US" altLang="zh-CN" sz="1000" kern="0" dirty="0">
                <a:solidFill>
                  <a:schemeClr val="accent4"/>
                </a:solidFill>
                <a:latin typeface="Microsoft JhengHei Light" panose="020B0304030504040204" pitchFamily="34" charset="-120"/>
                <a:ea typeface="Microsoft JhengHei Light" panose="020B0304030504040204" pitchFamily="34" charset="-120"/>
                <a:sym typeface="Muli"/>
              </a:rPr>
              <a:t>/Code</a:t>
            </a:r>
            <a:endParaRPr sz="1000" kern="0" dirty="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0" name="Google Shape;507;p43">
            <a:extLst>
              <a:ext uri="{FF2B5EF4-FFF2-40B4-BE49-F238E27FC236}">
                <a16:creationId xmlns:a16="http://schemas.microsoft.com/office/drawing/2014/main" id="{A419AE40-D70D-90A2-1DC9-5870EEE23D48}"/>
              </a:ext>
            </a:extLst>
          </p:cNvPr>
          <p:cNvSpPr txBox="1"/>
          <p:nvPr/>
        </p:nvSpPr>
        <p:spPr>
          <a:xfrm>
            <a:off x="7049409" y="2075120"/>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Embedding</a:t>
            </a:r>
          </a:p>
          <a:p>
            <a:pPr algn="ctr">
              <a:lnSpc>
                <a:spcPct val="150000"/>
              </a:lnSpc>
              <a:buClr>
                <a:srgbClr val="000000"/>
              </a:buCl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sym typeface="Muli"/>
              </a:rPr>
              <a:t>生成向量</a:t>
            </a:r>
            <a:endParaRPr sz="1000" kern="0" dirty="0">
              <a:solidFill>
                <a:schemeClr val="accent4"/>
              </a:solidFill>
              <a:latin typeface="Microsoft JhengHei Light" panose="020B0304030504040204" pitchFamily="34" charset="-120"/>
              <a:ea typeface="Microsoft JhengHei Light" panose="020B0304030504040204" pitchFamily="34" charset="-120"/>
              <a:sym typeface="Muli"/>
            </a:endParaRPr>
          </a:p>
        </p:txBody>
      </p:sp>
      <p:sp>
        <p:nvSpPr>
          <p:cNvPr id="12" name="Google Shape;507;p43">
            <a:extLst>
              <a:ext uri="{FF2B5EF4-FFF2-40B4-BE49-F238E27FC236}">
                <a16:creationId xmlns:a16="http://schemas.microsoft.com/office/drawing/2014/main" id="{5BF1B90D-2D5A-4723-C3E9-5C577B0A4080}"/>
              </a:ext>
            </a:extLst>
          </p:cNvPr>
          <p:cNvSpPr txBox="1"/>
          <p:nvPr/>
        </p:nvSpPr>
        <p:spPr>
          <a:xfrm>
            <a:off x="3251130" y="4515676"/>
            <a:ext cx="7337749" cy="909183"/>
          </a:xfrm>
          <a:prstGeom prst="rect">
            <a:avLst/>
          </a:prstGeom>
          <a:solidFill>
            <a:srgbClr val="121D2F"/>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600" kern="0" dirty="0">
                <a:solidFill>
                  <a:srgbClr val="FFFFFF"/>
                </a:solidFill>
                <a:latin typeface="Microsoft JhengHei Light" panose="020B0304030504040204" pitchFamily="34" charset="-120"/>
                <a:ea typeface="Microsoft JhengHei Light" panose="020B0304030504040204" pitchFamily="34" charset="-120"/>
                <a:sym typeface="Muli"/>
              </a:rPr>
              <a:t>GPT</a:t>
            </a:r>
            <a:r>
              <a:rPr lang="zh-CN" altLang="en-US" sz="1600" kern="0" dirty="0">
                <a:solidFill>
                  <a:srgbClr val="FFFFFF"/>
                </a:solidFill>
                <a:latin typeface="Microsoft JhengHei Light" panose="020B0304030504040204" pitchFamily="34" charset="-120"/>
                <a:ea typeface="Microsoft JhengHei Light" panose="020B0304030504040204" pitchFamily="34" charset="-120"/>
                <a:sym typeface="Muli"/>
              </a:rPr>
              <a:t>架构</a:t>
            </a:r>
            <a:endParaRPr lang="en-US" sz="1600" kern="0" dirty="0">
              <a:solidFill>
                <a:srgbClr val="FFFFFF"/>
              </a:solidFill>
              <a:latin typeface="Microsoft JhengHei Light" panose="020B0304030504040204" pitchFamily="34" charset="-120"/>
              <a:ea typeface="Microsoft JhengHei Light" panose="020B0304030504040204" pitchFamily="34" charset="-120"/>
              <a:sym typeface="Muli"/>
            </a:endParaRP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50" kern="0" dirty="0">
                <a:latin typeface="Microsoft JhengHei Light" panose="020B0304030504040204" pitchFamily="34" charset="-120"/>
                <a:ea typeface="Microsoft JhengHei Light" panose="020B0304030504040204" pitchFamily="34" charset="-120"/>
                <a:cs typeface="Muli"/>
                <a:sym typeface="Muli"/>
              </a:rPr>
              <a:t>自然语言类深度学习架构，用来</a:t>
            </a:r>
            <a:r>
              <a:rPr lang="zh-CN" altLang="en-US" sz="1050" kern="0" dirty="0">
                <a:solidFill>
                  <a:schemeClr val="accent4"/>
                </a:solidFill>
                <a:latin typeface="Microsoft JhengHei Light" panose="020B0304030504040204" pitchFamily="34" charset="-120"/>
                <a:ea typeface="Microsoft JhengHei Light" panose="020B0304030504040204" pitchFamily="34" charset="-120"/>
                <a:cs typeface="Muli"/>
                <a:sym typeface="Muli"/>
              </a:rPr>
              <a:t>理解文字并</a:t>
            </a:r>
            <a:r>
              <a:rPr lang="zh-CN" altLang="en-US" sz="1050" kern="0" dirty="0">
                <a:latin typeface="Microsoft JhengHei Light" panose="020B0304030504040204" pitchFamily="34" charset="-120"/>
                <a:ea typeface="Microsoft JhengHei Light" panose="020B0304030504040204" pitchFamily="34" charset="-120"/>
                <a:cs typeface="Muli"/>
                <a:sym typeface="Muli"/>
              </a:rPr>
              <a:t>做出</a:t>
            </a:r>
            <a:r>
              <a:rPr lang="zh-CN" altLang="en-US" sz="1050" kern="0" dirty="0">
                <a:solidFill>
                  <a:schemeClr val="accent4"/>
                </a:solidFill>
                <a:latin typeface="Microsoft JhengHei Light" panose="020B0304030504040204" pitchFamily="34" charset="-120"/>
                <a:ea typeface="Microsoft JhengHei Light" panose="020B0304030504040204" pitchFamily="34" charset="-120"/>
                <a:cs typeface="Muli"/>
                <a:sym typeface="Muli"/>
              </a:rPr>
              <a:t>相应的输出</a:t>
            </a:r>
            <a:endParaRPr kumimoji="0" sz="1000" i="0" u="none" strike="noStrike" kern="0" cap="none" spc="0" normalizeH="0" baseline="0" noProof="0" dirty="0">
              <a:ln>
                <a:noFill/>
              </a:ln>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42" name="Google Shape;507;p43">
            <a:extLst>
              <a:ext uri="{FF2B5EF4-FFF2-40B4-BE49-F238E27FC236}">
                <a16:creationId xmlns:a16="http://schemas.microsoft.com/office/drawing/2014/main" id="{F918AF59-26E4-E1BA-B110-4BF518908E17}"/>
              </a:ext>
            </a:extLst>
          </p:cNvPr>
          <p:cNvSpPr txBox="1"/>
          <p:nvPr/>
        </p:nvSpPr>
        <p:spPr>
          <a:xfrm>
            <a:off x="3257481" y="3837655"/>
            <a:ext cx="7337749" cy="322808"/>
          </a:xfrm>
          <a:prstGeom prst="rect">
            <a:avLst/>
          </a:prstGeom>
          <a:solidFill>
            <a:srgbClr val="101838"/>
          </a:solidFill>
          <a:ln w="9525" cap="flat" cmpd="sng">
            <a:solidFill>
              <a:srgbClr val="8661C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000" i="0" u="none" strike="noStrike" kern="0" cap="none" spc="0" normalizeH="0" baseline="0" noProof="0" dirty="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rPr>
              <a:t>Moderation </a:t>
            </a:r>
            <a:r>
              <a:rPr lang="en-US" sz="1000" kern="0" dirty="0">
                <a:solidFill>
                  <a:srgbClr val="FFFFFF"/>
                </a:solidFill>
                <a:latin typeface="Microsoft JhengHei Light" panose="020B0304030504040204" pitchFamily="34" charset="-120"/>
                <a:ea typeface="Microsoft JhengHei Light" panose="020B0304030504040204" pitchFamily="34" charset="-120"/>
                <a:cs typeface="Muli"/>
                <a:sym typeface="Muli"/>
              </a:rPr>
              <a:t>(</a:t>
            </a:r>
            <a:r>
              <a:rPr lang="zh-CN" altLang="en-US" sz="1000" kern="0" dirty="0">
                <a:solidFill>
                  <a:srgbClr val="FFFFFF"/>
                </a:solidFill>
                <a:latin typeface="Microsoft JhengHei Light" panose="020B0304030504040204" pitchFamily="34" charset="-120"/>
                <a:ea typeface="Microsoft JhengHei Light" panose="020B0304030504040204" pitchFamily="34" charset="-120"/>
                <a:cs typeface="Muli"/>
                <a:sym typeface="Muli"/>
              </a:rPr>
              <a:t>旧称</a:t>
            </a:r>
            <a:r>
              <a:rPr lang="en-US" altLang="zh-CN" sz="1000" kern="0" dirty="0">
                <a:solidFill>
                  <a:srgbClr val="FFFFFF"/>
                </a:solidFill>
                <a:latin typeface="Microsoft JhengHei Light" panose="020B0304030504040204" pitchFamily="34" charset="-120"/>
                <a:ea typeface="Microsoft JhengHei Light" panose="020B0304030504040204" pitchFamily="34" charset="-120"/>
                <a:cs typeface="Muli"/>
                <a:sym typeface="Muli"/>
              </a:rPr>
              <a:t>Content Filter</a:t>
            </a:r>
            <a:r>
              <a:rPr lang="en-US" sz="1000" kern="0" dirty="0">
                <a:solidFill>
                  <a:srgbClr val="FFFFFF"/>
                </a:solidFill>
                <a:latin typeface="Microsoft JhengHei Light" panose="020B0304030504040204" pitchFamily="34" charset="-120"/>
                <a:ea typeface="Microsoft JhengHei Light" panose="020B0304030504040204" pitchFamily="34" charset="-120"/>
                <a:cs typeface="Muli"/>
                <a:sym typeface="Muli"/>
              </a:rPr>
              <a:t>)</a:t>
            </a:r>
            <a:endParaRPr kumimoji="0" sz="900" i="0" u="none" strike="noStrike" kern="0" cap="none" spc="0" normalizeH="0" baseline="0" noProof="0" dirty="0">
              <a:ln>
                <a:noFill/>
              </a:ln>
              <a:solidFill>
                <a:srgbClr val="FFFFFF"/>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grpSp>
        <p:nvGrpSpPr>
          <p:cNvPr id="11" name="Group 10">
            <a:extLst>
              <a:ext uri="{FF2B5EF4-FFF2-40B4-BE49-F238E27FC236}">
                <a16:creationId xmlns:a16="http://schemas.microsoft.com/office/drawing/2014/main" id="{6B1BC43E-22C0-E7E9-1D17-ADFB219234F4}"/>
              </a:ext>
            </a:extLst>
          </p:cNvPr>
          <p:cNvGrpSpPr/>
          <p:nvPr/>
        </p:nvGrpSpPr>
        <p:grpSpPr>
          <a:xfrm>
            <a:off x="1088586" y="4291742"/>
            <a:ext cx="1299828" cy="1740078"/>
            <a:chOff x="1327122" y="4291742"/>
            <a:chExt cx="1299828" cy="1740078"/>
          </a:xfrm>
        </p:grpSpPr>
        <p:cxnSp>
          <p:nvCxnSpPr>
            <p:cNvPr id="39" name="Straight Arrow Connector 38">
              <a:extLst>
                <a:ext uri="{FF2B5EF4-FFF2-40B4-BE49-F238E27FC236}">
                  <a16:creationId xmlns:a16="http://schemas.microsoft.com/office/drawing/2014/main" id="{547AF760-6706-5D2F-84F5-2A2231A22E2F}"/>
                </a:ext>
              </a:extLst>
            </p:cNvPr>
            <p:cNvCxnSpPr>
              <a:cxnSpLocks/>
            </p:cNvCxnSpPr>
            <p:nvPr/>
          </p:nvCxnSpPr>
          <p:spPr>
            <a:xfrm flipV="1">
              <a:off x="1957306" y="4291742"/>
              <a:ext cx="0" cy="954350"/>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Title 1">
              <a:extLst>
                <a:ext uri="{FF2B5EF4-FFF2-40B4-BE49-F238E27FC236}">
                  <a16:creationId xmlns:a16="http://schemas.microsoft.com/office/drawing/2014/main" id="{9D322732-D4D0-9D1C-F8AC-64451455AAEC}"/>
                </a:ext>
              </a:extLst>
            </p:cNvPr>
            <p:cNvSpPr txBox="1">
              <a:spLocks/>
            </p:cNvSpPr>
            <p:nvPr/>
          </p:nvSpPr>
          <p:spPr>
            <a:xfrm>
              <a:off x="1327122" y="5495562"/>
              <a:ext cx="1299828" cy="536258"/>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dirty="0">
                  <a:latin typeface="Microsoft JhengHei Light" panose="020B0304030504040204" pitchFamily="34" charset="-120"/>
                  <a:ea typeface="Microsoft JhengHei Light" panose="020B0304030504040204" pitchFamily="34" charset="-120"/>
                </a:rPr>
                <a:t>学习内容</a:t>
              </a:r>
              <a:endParaRPr lang="en-US" altLang="zh-CN" sz="1600" dirty="0">
                <a:latin typeface="Microsoft JhengHei Light" panose="020B0304030504040204" pitchFamily="34" charset="-120"/>
                <a:ea typeface="Microsoft JhengHei Light" panose="020B0304030504040204" pitchFamily="34" charset="-120"/>
              </a:endParaRPr>
            </a:p>
          </p:txBody>
        </p:sp>
      </p:grpSp>
      <p:pic>
        <p:nvPicPr>
          <p:cNvPr id="19" name="Picture 18">
            <a:extLst>
              <a:ext uri="{FF2B5EF4-FFF2-40B4-BE49-F238E27FC236}">
                <a16:creationId xmlns:a16="http://schemas.microsoft.com/office/drawing/2014/main" id="{C3617FE6-1222-05A8-3038-731E1D105E4A}"/>
              </a:ext>
            </a:extLst>
          </p:cNvPr>
          <p:cNvPicPr>
            <a:picLocks noChangeAspect="1"/>
          </p:cNvPicPr>
          <p:nvPr/>
        </p:nvPicPr>
        <p:blipFill rotWithShape="1">
          <a:blip r:embed="rId3"/>
          <a:srcRect b="43284"/>
          <a:stretch/>
        </p:blipFill>
        <p:spPr>
          <a:xfrm>
            <a:off x="3112751" y="5361605"/>
            <a:ext cx="7496036" cy="1514393"/>
          </a:xfrm>
          <a:prstGeom prst="rect">
            <a:avLst/>
          </a:prstGeom>
        </p:spPr>
      </p:pic>
      <p:sp>
        <p:nvSpPr>
          <p:cNvPr id="52" name="Title 1">
            <a:extLst>
              <a:ext uri="{FF2B5EF4-FFF2-40B4-BE49-F238E27FC236}">
                <a16:creationId xmlns:a16="http://schemas.microsoft.com/office/drawing/2014/main" id="{35D44D9A-28EC-F9A5-23AB-3C224DB8FFA6}"/>
              </a:ext>
            </a:extLst>
          </p:cNvPr>
          <p:cNvSpPr txBox="1">
            <a:spLocks/>
          </p:cNvSpPr>
          <p:nvPr/>
        </p:nvSpPr>
        <p:spPr>
          <a:xfrm>
            <a:off x="1154211" y="3427918"/>
            <a:ext cx="1168578"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nSpc>
                <a:spcPts val="4800"/>
              </a:lnSpc>
            </a:pPr>
            <a:r>
              <a:rPr lang="zh-CN" altLang="en-US" sz="1600" dirty="0">
                <a:latin typeface="Microsoft JhengHei Light" panose="020B0304030504040204" pitchFamily="34" charset="-120"/>
                <a:ea typeface="Microsoft JhengHei Light" panose="020B0304030504040204" pitchFamily="34" charset="-120"/>
              </a:rPr>
              <a:t>学习方法</a:t>
            </a:r>
          </a:p>
        </p:txBody>
      </p:sp>
      <p:grpSp>
        <p:nvGrpSpPr>
          <p:cNvPr id="3" name="Group 2">
            <a:extLst>
              <a:ext uri="{FF2B5EF4-FFF2-40B4-BE49-F238E27FC236}">
                <a16:creationId xmlns:a16="http://schemas.microsoft.com/office/drawing/2014/main" id="{42C52B20-363A-9437-31FE-42921247CE21}"/>
              </a:ext>
            </a:extLst>
          </p:cNvPr>
          <p:cNvGrpSpPr/>
          <p:nvPr/>
        </p:nvGrpSpPr>
        <p:grpSpPr>
          <a:xfrm>
            <a:off x="3587771" y="3216024"/>
            <a:ext cx="918941" cy="1313306"/>
            <a:chOff x="4237119" y="2407242"/>
            <a:chExt cx="918941" cy="1313306"/>
          </a:xfrm>
        </p:grpSpPr>
        <p:cxnSp>
          <p:nvCxnSpPr>
            <p:cNvPr id="29" name="Straight Arrow Connector 28">
              <a:extLst>
                <a:ext uri="{FF2B5EF4-FFF2-40B4-BE49-F238E27FC236}">
                  <a16:creationId xmlns:a16="http://schemas.microsoft.com/office/drawing/2014/main" id="{8CAA5CDA-0E82-C3F2-390A-62047F162B8C}"/>
                </a:ext>
              </a:extLst>
            </p:cNvPr>
            <p:cNvCxnSpPr>
              <a:cxnSpLocks/>
            </p:cNvCxnSpPr>
            <p:nvPr/>
          </p:nvCxnSpPr>
          <p:spPr>
            <a:xfrm flipH="1" flipV="1">
              <a:off x="4696590" y="2407242"/>
              <a:ext cx="6349" cy="1313306"/>
            </a:xfrm>
            <a:prstGeom prst="straightConnector1">
              <a:avLst/>
            </a:prstGeom>
            <a:ln>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Title 1">
              <a:extLst>
                <a:ext uri="{FF2B5EF4-FFF2-40B4-BE49-F238E27FC236}">
                  <a16:creationId xmlns:a16="http://schemas.microsoft.com/office/drawing/2014/main" id="{98825810-3B4E-9F81-F4E8-86704722BF94}"/>
                </a:ext>
              </a:extLst>
            </p:cNvPr>
            <p:cNvSpPr txBox="1">
              <a:spLocks/>
            </p:cNvSpPr>
            <p:nvPr/>
          </p:nvSpPr>
          <p:spPr>
            <a:xfrm>
              <a:off x="4237119" y="2539360"/>
              <a:ext cx="918941"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dirty="0">
                  <a:solidFill>
                    <a:schemeClr val="accent4"/>
                  </a:solidFill>
                  <a:latin typeface="Microsoft JhengHei Light" panose="020B0304030504040204" pitchFamily="34" charset="-120"/>
                  <a:ea typeface="Microsoft JhengHei Light" panose="020B0304030504040204" pitchFamily="34" charset="-120"/>
                </a:rPr>
                <a:t>训练得到</a:t>
              </a:r>
              <a:endParaRPr lang="en-US" sz="1200" dirty="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4" name="Group 3">
            <a:extLst>
              <a:ext uri="{FF2B5EF4-FFF2-40B4-BE49-F238E27FC236}">
                <a16:creationId xmlns:a16="http://schemas.microsoft.com/office/drawing/2014/main" id="{89A50FC6-7F13-5921-3D15-37B82B2AB1B6}"/>
              </a:ext>
            </a:extLst>
          </p:cNvPr>
          <p:cNvGrpSpPr/>
          <p:nvPr/>
        </p:nvGrpSpPr>
        <p:grpSpPr>
          <a:xfrm>
            <a:off x="4053591" y="1722376"/>
            <a:ext cx="1899139" cy="359095"/>
            <a:chOff x="4053591" y="635700"/>
            <a:chExt cx="1899139" cy="359095"/>
          </a:xfrm>
        </p:grpSpPr>
        <p:cxnSp>
          <p:nvCxnSpPr>
            <p:cNvPr id="21" name="Connector: Curved 20">
              <a:extLst>
                <a:ext uri="{FF2B5EF4-FFF2-40B4-BE49-F238E27FC236}">
                  <a16:creationId xmlns:a16="http://schemas.microsoft.com/office/drawing/2014/main" id="{28464981-391F-2833-8C7A-A28B223C1D04}"/>
                </a:ext>
              </a:extLst>
            </p:cNvPr>
            <p:cNvCxnSpPr>
              <a:cxnSpLocks/>
              <a:stCxn id="7" idx="0"/>
              <a:endCxn id="9" idx="0"/>
            </p:cNvCxnSpPr>
            <p:nvPr/>
          </p:nvCxnSpPr>
          <p:spPr>
            <a:xfrm rot="5400000" flipH="1" flipV="1">
              <a:off x="4996811" y="38875"/>
              <a:ext cx="12700" cy="1899139"/>
            </a:xfrm>
            <a:prstGeom prst="curvedConnector3">
              <a:avLst>
                <a:gd name="adj1" fmla="val 1800000"/>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0" name="Title 1">
              <a:extLst>
                <a:ext uri="{FF2B5EF4-FFF2-40B4-BE49-F238E27FC236}">
                  <a16:creationId xmlns:a16="http://schemas.microsoft.com/office/drawing/2014/main" id="{C416A96D-9567-470B-5084-9FCE03ACBA09}"/>
                </a:ext>
              </a:extLst>
            </p:cNvPr>
            <p:cNvSpPr txBox="1">
              <a:spLocks/>
            </p:cNvSpPr>
            <p:nvPr/>
          </p:nvSpPr>
          <p:spPr>
            <a:xfrm>
              <a:off x="5013442" y="635700"/>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dirty="0">
                  <a:solidFill>
                    <a:schemeClr val="accent4"/>
                  </a:solidFill>
                  <a:latin typeface="Microsoft JhengHei Light" panose="020B0304030504040204" pitchFamily="34" charset="-120"/>
                  <a:ea typeface="Microsoft JhengHei Light" panose="020B0304030504040204" pitchFamily="34" charset="-120"/>
                </a:rPr>
                <a:t>派生</a:t>
              </a:r>
              <a:endParaRPr lang="en-US" sz="1000" dirty="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5" name="Group 4">
            <a:extLst>
              <a:ext uri="{FF2B5EF4-FFF2-40B4-BE49-F238E27FC236}">
                <a16:creationId xmlns:a16="http://schemas.microsoft.com/office/drawing/2014/main" id="{CF52C7F8-764E-5AED-4C45-1CCD088CC099}"/>
              </a:ext>
            </a:extLst>
          </p:cNvPr>
          <p:cNvGrpSpPr/>
          <p:nvPr/>
        </p:nvGrpSpPr>
        <p:grpSpPr>
          <a:xfrm>
            <a:off x="4053592" y="1386915"/>
            <a:ext cx="3798278" cy="694555"/>
            <a:chOff x="4053592" y="300239"/>
            <a:chExt cx="3798278" cy="694555"/>
          </a:xfrm>
        </p:grpSpPr>
        <p:cxnSp>
          <p:nvCxnSpPr>
            <p:cNvPr id="23" name="Connector: Curved 22">
              <a:extLst>
                <a:ext uri="{FF2B5EF4-FFF2-40B4-BE49-F238E27FC236}">
                  <a16:creationId xmlns:a16="http://schemas.microsoft.com/office/drawing/2014/main" id="{BBAA889D-C8CF-53B2-F064-6E79DD424935}"/>
                </a:ext>
              </a:extLst>
            </p:cNvPr>
            <p:cNvCxnSpPr>
              <a:cxnSpLocks/>
              <a:stCxn id="7" idx="0"/>
              <a:endCxn id="10" idx="0"/>
            </p:cNvCxnSpPr>
            <p:nvPr/>
          </p:nvCxnSpPr>
          <p:spPr>
            <a:xfrm rot="5400000" flipH="1" flipV="1">
              <a:off x="5946381" y="-910695"/>
              <a:ext cx="12700" cy="3798278"/>
            </a:xfrm>
            <a:prstGeom prst="curvedConnector3">
              <a:avLst>
                <a:gd name="adj1" fmla="val 4826087"/>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Title 1">
              <a:extLst>
                <a:ext uri="{FF2B5EF4-FFF2-40B4-BE49-F238E27FC236}">
                  <a16:creationId xmlns:a16="http://schemas.microsoft.com/office/drawing/2014/main" id="{A3AAB407-8F32-7FF5-2F89-F8271461BB50}"/>
                </a:ext>
              </a:extLst>
            </p:cNvPr>
            <p:cNvSpPr txBox="1">
              <a:spLocks/>
            </p:cNvSpPr>
            <p:nvPr/>
          </p:nvSpPr>
          <p:spPr>
            <a:xfrm>
              <a:off x="6060872" y="300239"/>
              <a:ext cx="506722" cy="236746"/>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dirty="0">
                  <a:solidFill>
                    <a:schemeClr val="accent4"/>
                  </a:solidFill>
                  <a:latin typeface="Microsoft JhengHei Light" panose="020B0304030504040204" pitchFamily="34" charset="-120"/>
                  <a:ea typeface="Microsoft JhengHei Light" panose="020B0304030504040204" pitchFamily="34" charset="-120"/>
                </a:rPr>
                <a:t>派生</a:t>
              </a:r>
              <a:endParaRPr lang="en-US" sz="1200" dirty="0">
                <a:solidFill>
                  <a:schemeClr val="accent4"/>
                </a:solidFill>
                <a:latin typeface="Microsoft JhengHei Light" panose="020B0304030504040204" pitchFamily="34" charset="-120"/>
                <a:ea typeface="Microsoft JhengHei Light" panose="020B0304030504040204" pitchFamily="34" charset="-120"/>
              </a:endParaRPr>
            </a:p>
          </p:txBody>
        </p:sp>
      </p:grpSp>
      <p:grpSp>
        <p:nvGrpSpPr>
          <p:cNvPr id="8" name="Group 7">
            <a:extLst>
              <a:ext uri="{FF2B5EF4-FFF2-40B4-BE49-F238E27FC236}">
                <a16:creationId xmlns:a16="http://schemas.microsoft.com/office/drawing/2014/main" id="{7D3B6A10-51B1-88E2-7211-E657206731B6}"/>
              </a:ext>
            </a:extLst>
          </p:cNvPr>
          <p:cNvGrpSpPr/>
          <p:nvPr/>
        </p:nvGrpSpPr>
        <p:grpSpPr>
          <a:xfrm>
            <a:off x="861011" y="1196382"/>
            <a:ext cx="1754978" cy="2120424"/>
            <a:chOff x="1099547" y="1196382"/>
            <a:chExt cx="1754978" cy="2120424"/>
          </a:xfrm>
        </p:grpSpPr>
        <p:sp>
          <p:nvSpPr>
            <p:cNvPr id="53" name="Title 1">
              <a:extLst>
                <a:ext uri="{FF2B5EF4-FFF2-40B4-BE49-F238E27FC236}">
                  <a16:creationId xmlns:a16="http://schemas.microsoft.com/office/drawing/2014/main" id="{41ED4BD4-4D5E-9DE2-6B1C-160A455017AB}"/>
                </a:ext>
              </a:extLst>
            </p:cNvPr>
            <p:cNvSpPr txBox="1">
              <a:spLocks/>
            </p:cNvSpPr>
            <p:nvPr/>
          </p:nvSpPr>
          <p:spPr>
            <a:xfrm>
              <a:off x="1099547" y="1196382"/>
              <a:ext cx="1754978" cy="617813"/>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600" dirty="0">
                  <a:latin typeface="Microsoft JhengHei Light" panose="020B0304030504040204" pitchFamily="34" charset="-120"/>
                  <a:ea typeface="Microsoft JhengHei Light" panose="020B0304030504040204" pitchFamily="34" charset="-120"/>
                </a:rPr>
                <a:t>预训练模型家族</a:t>
              </a:r>
            </a:p>
            <a:p>
              <a:r>
                <a:rPr lang="en-US" altLang="zh-CN" sz="1100" dirty="0">
                  <a:solidFill>
                    <a:schemeClr val="tx1"/>
                  </a:solidFill>
                  <a:latin typeface="Microsoft JhengHei Light" panose="020B0304030504040204" pitchFamily="34" charset="-120"/>
                  <a:ea typeface="Microsoft JhengHei Light" panose="020B0304030504040204" pitchFamily="34" charset="-120"/>
                </a:rPr>
                <a:t>(</a:t>
              </a:r>
              <a:r>
                <a:rPr lang="zh-CN" altLang="en-US" sz="1100" dirty="0">
                  <a:solidFill>
                    <a:schemeClr val="tx1"/>
                  </a:solidFill>
                  <a:latin typeface="Microsoft JhengHei Light" panose="020B0304030504040204" pitchFamily="34" charset="-120"/>
                  <a:ea typeface="Microsoft JhengHei Light" panose="020B0304030504040204" pitchFamily="34" charset="-120"/>
                </a:rPr>
                <a:t>俗称大模型</a:t>
              </a:r>
              <a:r>
                <a:rPr lang="en-US" altLang="zh-CN" sz="1100" dirty="0">
                  <a:solidFill>
                    <a:schemeClr val="tx1"/>
                  </a:solidFill>
                  <a:latin typeface="Microsoft JhengHei Light" panose="020B0304030504040204" pitchFamily="34" charset="-120"/>
                  <a:ea typeface="Microsoft JhengHei Light" panose="020B0304030504040204" pitchFamily="34" charset="-120"/>
                </a:rPr>
                <a:t>)</a:t>
              </a:r>
              <a:endParaRPr lang="en-US" sz="1100" dirty="0">
                <a:solidFill>
                  <a:schemeClr val="tx1"/>
                </a:solidFill>
                <a:latin typeface="Microsoft JhengHei Light" panose="020B0304030504040204" pitchFamily="34" charset="-120"/>
                <a:ea typeface="Microsoft JhengHei Light" panose="020B0304030504040204" pitchFamily="34" charset="-120"/>
              </a:endParaRPr>
            </a:p>
          </p:txBody>
        </p:sp>
        <p:cxnSp>
          <p:nvCxnSpPr>
            <p:cNvPr id="73" name="Straight Arrow Connector 72">
              <a:extLst>
                <a:ext uri="{FF2B5EF4-FFF2-40B4-BE49-F238E27FC236}">
                  <a16:creationId xmlns:a16="http://schemas.microsoft.com/office/drawing/2014/main" id="{FB255175-44A4-8331-DDD4-633118D113D5}"/>
                </a:ext>
              </a:extLst>
            </p:cNvPr>
            <p:cNvCxnSpPr>
              <a:cxnSpLocks/>
            </p:cNvCxnSpPr>
            <p:nvPr/>
          </p:nvCxnSpPr>
          <p:spPr>
            <a:xfrm flipV="1">
              <a:off x="1957306" y="1968063"/>
              <a:ext cx="0" cy="1348743"/>
            </a:xfrm>
            <a:prstGeom prst="straightConnector1">
              <a:avLst/>
            </a:prstGeom>
            <a:ln>
              <a:solidFill>
                <a:schemeClr val="accent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3" name="Google Shape;507;p43">
            <a:extLst>
              <a:ext uri="{FF2B5EF4-FFF2-40B4-BE49-F238E27FC236}">
                <a16:creationId xmlns:a16="http://schemas.microsoft.com/office/drawing/2014/main" id="{D3285AD5-C115-2388-7011-EC48C2D99D74}"/>
              </a:ext>
            </a:extLst>
          </p:cNvPr>
          <p:cNvSpPr txBox="1"/>
          <p:nvPr/>
        </p:nvSpPr>
        <p:spPr>
          <a:xfrm>
            <a:off x="3900478" y="7023151"/>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GPT 3.5</a:t>
            </a:r>
          </a:p>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cs typeface="Muli"/>
                <a:sym typeface="Muli"/>
              </a:rPr>
              <a:t>生成文字</a:t>
            </a:r>
            <a:endParaRPr kumimoji="0" sz="800" i="0" u="none" strike="noStrike" kern="0" cap="none" spc="0" normalizeH="0" baseline="0" noProof="0" dirty="0">
              <a:ln>
                <a:noFill/>
              </a:ln>
              <a:solidFill>
                <a:schemeClr val="accent4"/>
              </a:solidFill>
              <a:effectLst/>
              <a:uLnTx/>
              <a:uFillTx/>
              <a:latin typeface="Microsoft JhengHei Light" panose="020B0304030504040204" pitchFamily="34" charset="-120"/>
              <a:ea typeface="Microsoft JhengHei Light" panose="020B0304030504040204" pitchFamily="34" charset="-120"/>
              <a:cs typeface="Muli"/>
              <a:sym typeface="Muli"/>
            </a:endParaRPr>
          </a:p>
        </p:txBody>
      </p:sp>
      <p:sp>
        <p:nvSpPr>
          <p:cNvPr id="14" name="Google Shape;507;p43">
            <a:extLst>
              <a:ext uri="{FF2B5EF4-FFF2-40B4-BE49-F238E27FC236}">
                <a16:creationId xmlns:a16="http://schemas.microsoft.com/office/drawing/2014/main" id="{41DCBD88-73B0-73CE-D6DC-C9C5920E4E0C}"/>
              </a:ext>
            </a:extLst>
          </p:cNvPr>
          <p:cNvSpPr txBox="1"/>
          <p:nvPr/>
        </p:nvSpPr>
        <p:spPr>
          <a:xfrm>
            <a:off x="8996671" y="2081470"/>
            <a:ext cx="1592222" cy="1127250"/>
          </a:xfrm>
          <a:prstGeom prst="rect">
            <a:avLst/>
          </a:prstGeom>
          <a:solidFill>
            <a:srgbClr val="050060">
              <a:alpha val="17880"/>
            </a:srgbClr>
          </a:solidFill>
          <a:ln w="9525" cap="flat" cmpd="sng">
            <a:solidFill>
              <a:srgbClr val="24D6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defTabSz="914400" eaLnBrk="1" fontAlgn="auto" latinLnBrk="0" hangingPunct="1">
              <a:lnSpc>
                <a:spcPct val="150000"/>
              </a:lnSpc>
              <a:spcBef>
                <a:spcPts val="0"/>
              </a:spcBef>
              <a:spcAft>
                <a:spcPts val="0"/>
              </a:spcAft>
              <a:buClr>
                <a:srgbClr val="000000"/>
              </a:buClr>
              <a:buSzTx/>
              <a:buFont typeface="Arial"/>
              <a:buNone/>
              <a:tabLst/>
              <a:defRPr/>
            </a:pPr>
            <a:r>
              <a:rPr lang="en-US" sz="1400" kern="0" dirty="0">
                <a:solidFill>
                  <a:srgbClr val="FFFFFF"/>
                </a:solidFill>
                <a:latin typeface="Microsoft JhengHei Light" panose="020B0304030504040204" pitchFamily="34" charset="-120"/>
                <a:ea typeface="Microsoft JhengHei Light" panose="020B0304030504040204" pitchFamily="34" charset="-120"/>
                <a:sym typeface="Muli"/>
              </a:rPr>
              <a:t>Fine</a:t>
            </a:r>
            <a:r>
              <a:rPr lang="zh-CN" altLang="en-US" sz="1400" kern="0" dirty="0">
                <a:solidFill>
                  <a:srgbClr val="FFFFFF"/>
                </a:solidFill>
                <a:latin typeface="Microsoft JhengHei Light" panose="020B0304030504040204" pitchFamily="34" charset="-120"/>
                <a:ea typeface="Microsoft JhengHei Light" panose="020B0304030504040204" pitchFamily="34" charset="-120"/>
                <a:sym typeface="Muli"/>
              </a:rPr>
              <a:t> </a:t>
            </a:r>
            <a:r>
              <a:rPr lang="en-US" altLang="zh-CN" sz="1400" kern="0" dirty="0">
                <a:solidFill>
                  <a:srgbClr val="FFFFFF"/>
                </a:solidFill>
                <a:latin typeface="Microsoft JhengHei Light" panose="020B0304030504040204" pitchFamily="34" charset="-120"/>
                <a:ea typeface="Microsoft JhengHei Light" panose="020B0304030504040204" pitchFamily="34" charset="-120"/>
                <a:sym typeface="Muli"/>
              </a:rPr>
              <a:t>Tune</a:t>
            </a:r>
            <a:endParaRPr lang="en-US" sz="1400" kern="0" dirty="0">
              <a:solidFill>
                <a:srgbClr val="FFFFFF"/>
              </a:solidFill>
              <a:latin typeface="Microsoft JhengHei Light" panose="020B0304030504040204" pitchFamily="34" charset="-120"/>
              <a:ea typeface="Microsoft JhengHei Light" panose="020B0304030504040204" pitchFamily="34" charset="-120"/>
              <a:sym typeface="Muli"/>
            </a:endParaRPr>
          </a:p>
          <a:p>
            <a:pPr algn="ctr">
              <a:lnSpc>
                <a:spcPct val="150000"/>
              </a:lnSpc>
              <a:buClr>
                <a:srgbClr val="000000"/>
              </a:buClr>
            </a:pPr>
            <a:r>
              <a:rPr lang="zh-CN" altLang="en-US" sz="1000" kern="0" dirty="0">
                <a:solidFill>
                  <a:schemeClr val="accent4"/>
                </a:solidFill>
                <a:latin typeface="Microsoft JhengHei Light" panose="020B0304030504040204" pitchFamily="34" charset="-120"/>
                <a:ea typeface="Microsoft JhengHei Light" panose="020B0304030504040204" pitchFamily="34" charset="-120"/>
                <a:sym typeface="Muli"/>
              </a:rPr>
              <a:t>生成客户化模型</a:t>
            </a:r>
            <a:endParaRPr sz="1000" kern="0" dirty="0">
              <a:solidFill>
                <a:schemeClr val="accent4"/>
              </a:solidFill>
              <a:latin typeface="Microsoft JhengHei Light" panose="020B0304030504040204" pitchFamily="34" charset="-120"/>
              <a:ea typeface="Microsoft JhengHei Light" panose="020B0304030504040204" pitchFamily="34" charset="-120"/>
              <a:sym typeface="Muli"/>
            </a:endParaRPr>
          </a:p>
        </p:txBody>
      </p:sp>
      <p:grpSp>
        <p:nvGrpSpPr>
          <p:cNvPr id="24" name="组合 23">
            <a:extLst>
              <a:ext uri="{FF2B5EF4-FFF2-40B4-BE49-F238E27FC236}">
                <a16:creationId xmlns:a16="http://schemas.microsoft.com/office/drawing/2014/main" id="{3DC49A62-823F-3F53-8A60-82A9709D2E7B}"/>
              </a:ext>
            </a:extLst>
          </p:cNvPr>
          <p:cNvGrpSpPr/>
          <p:nvPr/>
        </p:nvGrpSpPr>
        <p:grpSpPr>
          <a:xfrm>
            <a:off x="4047242" y="941520"/>
            <a:ext cx="5745540" cy="1139950"/>
            <a:chOff x="4047242" y="941520"/>
            <a:chExt cx="5745540" cy="1139950"/>
          </a:xfrm>
        </p:grpSpPr>
        <p:cxnSp>
          <p:nvCxnSpPr>
            <p:cNvPr id="16" name="Connector: Curved 22">
              <a:extLst>
                <a:ext uri="{FF2B5EF4-FFF2-40B4-BE49-F238E27FC236}">
                  <a16:creationId xmlns:a16="http://schemas.microsoft.com/office/drawing/2014/main" id="{5F3A5B6F-A4DB-60A6-59EC-439BF9F4CB7B}"/>
                </a:ext>
              </a:extLst>
            </p:cNvPr>
            <p:cNvCxnSpPr>
              <a:cxnSpLocks/>
              <a:stCxn id="7" idx="0"/>
              <a:endCxn id="14" idx="0"/>
            </p:cNvCxnSpPr>
            <p:nvPr/>
          </p:nvCxnSpPr>
          <p:spPr>
            <a:xfrm rot="16200000" flipH="1">
              <a:off x="6916837" y="-794475"/>
              <a:ext cx="6350" cy="5745540"/>
            </a:xfrm>
            <a:prstGeom prst="curvedConnector3">
              <a:avLst>
                <a:gd name="adj1" fmla="val -16330441"/>
              </a:avLst>
            </a:prstGeom>
            <a:ln w="12700">
              <a:solidFill>
                <a:schemeClr val="accent4"/>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 name="Title 1">
              <a:extLst>
                <a:ext uri="{FF2B5EF4-FFF2-40B4-BE49-F238E27FC236}">
                  <a16:creationId xmlns:a16="http://schemas.microsoft.com/office/drawing/2014/main" id="{9196A2C1-F726-D0C9-77E1-B0D7030ECA83}"/>
                </a:ext>
              </a:extLst>
            </p:cNvPr>
            <p:cNvSpPr txBox="1">
              <a:spLocks/>
            </p:cNvSpPr>
            <p:nvPr/>
          </p:nvSpPr>
          <p:spPr>
            <a:xfrm>
              <a:off x="6836143" y="941520"/>
              <a:ext cx="847374" cy="197692"/>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1200" dirty="0">
                  <a:solidFill>
                    <a:schemeClr val="accent4"/>
                  </a:solidFill>
                  <a:latin typeface="Microsoft JhengHei Light" panose="020B0304030504040204" pitchFamily="34" charset="-120"/>
                  <a:ea typeface="Microsoft JhengHei Light" panose="020B0304030504040204" pitchFamily="34" charset="-120"/>
                </a:rPr>
                <a:t>客户训练</a:t>
              </a:r>
              <a:endParaRPr lang="en-US" sz="1200" dirty="0">
                <a:solidFill>
                  <a:schemeClr val="accent4"/>
                </a:solidFill>
                <a:latin typeface="Microsoft JhengHei Light" panose="020B0304030504040204" pitchFamily="34" charset="-120"/>
                <a:ea typeface="Microsoft JhengHei Light" panose="020B0304030504040204" pitchFamily="34" charset="-120"/>
              </a:endParaRPr>
            </a:p>
          </p:txBody>
        </p:sp>
      </p:grpSp>
      <p:sp>
        <p:nvSpPr>
          <p:cNvPr id="6" name="Rectangle 9">
            <a:extLst>
              <a:ext uri="{FF2B5EF4-FFF2-40B4-BE49-F238E27FC236}">
                <a16:creationId xmlns:a16="http://schemas.microsoft.com/office/drawing/2014/main" id="{C8D5FD8D-DF5A-6671-A0D0-66D2BF2C9BF2}"/>
              </a:ext>
            </a:extLst>
          </p:cNvPr>
          <p:cNvSpPr/>
          <p:nvPr/>
        </p:nvSpPr>
        <p:spPr bwMode="auto">
          <a:xfrm>
            <a:off x="861011" y="37313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OpenAI</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模型生成过程及关系</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68694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anim calcmode="lin" valueType="num">
                                      <p:cBhvr>
                                        <p:cTn id="8" dur="2000" fill="hold"/>
                                        <p:tgtEl>
                                          <p:spTgt spid="15"/>
                                        </p:tgtEl>
                                        <p:attrNameLst>
                                          <p:attrName>ppt_x</p:attrName>
                                        </p:attrNameLst>
                                      </p:cBhvr>
                                      <p:tavLst>
                                        <p:tav tm="0">
                                          <p:val>
                                            <p:strVal val="#ppt_x"/>
                                          </p:val>
                                        </p:tav>
                                        <p:tav tm="100000">
                                          <p:val>
                                            <p:strVal val="#ppt_x"/>
                                          </p:val>
                                        </p:tav>
                                      </p:tavLst>
                                    </p:anim>
                                    <p:anim calcmode="lin" valueType="num">
                                      <p:cBhvr>
                                        <p:cTn id="9" dur="2000" fill="hold"/>
                                        <p:tgtEl>
                                          <p:spTgt spid="15"/>
                                        </p:tgtEl>
                                        <p:attrNameLst>
                                          <p:attrName>ppt_y</p:attrName>
                                        </p:attrNameLst>
                                      </p:cBhvr>
                                      <p:tavLst>
                                        <p:tav tm="0">
                                          <p:val>
                                            <p:strVal val="#ppt_y+.1"/>
                                          </p:val>
                                        </p:tav>
                                        <p:tav tm="100000">
                                          <p:val>
                                            <p:strVal val="#ppt_y"/>
                                          </p:val>
                                        </p:tav>
                                      </p:tavLst>
                                    </p:anim>
                                  </p:childTnLst>
                                </p:cTn>
                              </p:par>
                              <p:par>
                                <p:cTn id="10" presetID="22" presetClass="entr" presetSubtype="4" fill="hold" nodeType="withEffect">
                                  <p:stCondLst>
                                    <p:cond delay="50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down)">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par>
                                <p:cTn id="26" presetID="22" presetClass="entr" presetSubtype="4"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down)">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par>
                          <p:cTn id="43" fill="hold">
                            <p:stCondLst>
                              <p:cond delay="500"/>
                            </p:stCondLst>
                            <p:childTnLst>
                              <p:par>
                                <p:cTn id="44" presetID="10" presetClass="entr" presetSubtype="0"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2"/>
                                        </p:tgtEl>
                                        <p:attrNameLst>
                                          <p:attrName>style.visibility</p:attrName>
                                        </p:attrNameLst>
                                      </p:cBhvr>
                                      <p:to>
                                        <p:strVal val="visible"/>
                                      </p:to>
                                    </p:set>
                                    <p:animEffect transition="in" filter="fade">
                                      <p:cBhvr>
                                        <p:cTn id="51" dur="500"/>
                                        <p:tgtEl>
                                          <p:spTgt spid="4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wipe(left)">
                                      <p:cBhvr>
                                        <p:cTn id="56" dur="500"/>
                                        <p:tgtEl>
                                          <p:spTgt spid="24"/>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7" grpId="0" animBg="1"/>
      <p:bldP spid="9" grpId="0" animBg="1"/>
      <p:bldP spid="10" grpId="0" animBg="1"/>
      <p:bldP spid="42" grpId="0" animBg="1"/>
      <p:bldP spid="52" grpId="0"/>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3C175E-2EE6-1575-6DC7-ABBDFE88B0E0}"/>
              </a:ext>
            </a:extLst>
          </p:cNvPr>
          <p:cNvSpPr txBox="1"/>
          <p:nvPr/>
        </p:nvSpPr>
        <p:spPr>
          <a:xfrm>
            <a:off x="988894" y="1782395"/>
            <a:ext cx="9645976" cy="3293209"/>
          </a:xfrm>
          <a:prstGeom prst="rect">
            <a:avLst/>
          </a:prstGeom>
          <a:noFill/>
        </p:spPr>
        <p:txBody>
          <a:bodyPr wrap="square">
            <a:spAutoFit/>
          </a:bodyPr>
          <a:lstStyle/>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主要是用来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改善长期输出形式</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。相对的</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是</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短期</a:t>
            </a:r>
            <a:r>
              <a:rPr kumimoji="0" lang="en-US" altLang="zh-CN"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一次性</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改变输出的方法。</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的长期表现会随着样本数量的翻倍呈现</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类线性特性的增长</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建议首先做</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prompt engineering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来验证提升潜力。 然后转为</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 </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做长线改善以帮助节省</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token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，降低</a:t>
            </a:r>
            <a:r>
              <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TCO</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 </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Fine-tuning</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可以用来</a:t>
            </a:r>
            <a:r>
              <a:rPr kumimoji="0" lang="zh-CN" altLang="en-US" sz="1600" b="0" i="0" u="none" strike="noStrike" kern="1200" cap="none" spc="-50" normalizeH="0" baseline="0" noProof="0" dirty="0">
                <a:ln w="3175">
                  <a:noFill/>
                </a:ln>
                <a:solidFill>
                  <a:srgbClr val="50E6FF"/>
                </a:solidFill>
                <a:effectLst/>
                <a:uLnTx/>
                <a:uFillTx/>
                <a:latin typeface="Microsoft JhengHei Light" panose="020B0304030504040204" pitchFamily="34" charset="-120"/>
                <a:ea typeface="Microsoft JhengHei Light" panose="020B0304030504040204" pitchFamily="34" charset="-120"/>
                <a:cs typeface="Segoe UI" pitchFamily="34" charset="0"/>
              </a:rPr>
              <a:t>限定范围</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，提高</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domain</a:t>
            </a: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相关度</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根据某一类特定产品标签生成描述</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根据某一篇博文内容风格写推广广告</a:t>
            </a:r>
            <a:endParaRPr kumimoji="0" lang="en-US" altLang="zh-CN"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a:p>
            <a:pPr marL="742950" marR="0" lvl="1"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企业级（知识库）客服</a:t>
            </a:r>
            <a:r>
              <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rPr>
              <a:t>Bot</a:t>
            </a:r>
          </a:p>
          <a:p>
            <a:pPr marL="285750" marR="0" lvl="0" indent="-285750" algn="l" defTabSz="932742" rtl="0" eaLnBrk="1" fontAlgn="ctr" latinLnBrk="0" hangingPunct="1">
              <a:lnSpc>
                <a:spcPct val="100000"/>
              </a:lnSpc>
              <a:spcBef>
                <a:spcPct val="0"/>
              </a:spcBef>
              <a:spcAft>
                <a:spcPts val="0"/>
              </a:spcAft>
              <a:buClrTx/>
              <a:buSzTx/>
              <a:buFont typeface="Arial" panose="020B0604020202020204" pitchFamily="34" charset="0"/>
              <a:buChar char="•"/>
              <a:tabLst/>
              <a:defRPr/>
            </a:pPr>
            <a:endParaRPr kumimoji="0" lang="en-US" sz="1600" b="0" i="0" u="none" strike="noStrike" kern="1200" cap="none" spc="-50" normalizeH="0" baseline="0" noProof="0" dirty="0">
              <a:ln w="3175">
                <a:noFill/>
              </a:ln>
              <a:solidFill>
                <a:srgbClr val="FFFFFF"/>
              </a:solidFill>
              <a:effectLst/>
              <a:uLnTx/>
              <a:uFillTx/>
              <a:latin typeface="Microsoft JhengHei Light" panose="020B0304030504040204" pitchFamily="34" charset="-120"/>
              <a:ea typeface="Microsoft JhengHei Light" panose="020B0304030504040204" pitchFamily="34" charset="-120"/>
              <a:cs typeface="Segoe UI" pitchFamily="34" charset="0"/>
            </a:endParaRPr>
          </a:p>
        </p:txBody>
      </p:sp>
      <p:pic>
        <p:nvPicPr>
          <p:cNvPr id="3" name="Picture 2" descr="Chart, bar chart&#10;&#10;Description automatically generated">
            <a:extLst>
              <a:ext uri="{FF2B5EF4-FFF2-40B4-BE49-F238E27FC236}">
                <a16:creationId xmlns:a16="http://schemas.microsoft.com/office/drawing/2014/main" id="{C2E30C6F-CACF-BB0E-943B-1A57EFAC0A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0294" y="3285143"/>
            <a:ext cx="4464576" cy="3293210"/>
          </a:xfrm>
          <a:prstGeom prst="rect">
            <a:avLst/>
          </a:prstGeom>
        </p:spPr>
      </p:pic>
      <p:sp>
        <p:nvSpPr>
          <p:cNvPr id="2" name="Rectangle 9">
            <a:extLst>
              <a:ext uri="{FF2B5EF4-FFF2-40B4-BE49-F238E27FC236}">
                <a16:creationId xmlns:a16="http://schemas.microsoft.com/office/drawing/2014/main" id="{C24FEA43-97AD-2C23-8E87-5EEB52E7CEBA}"/>
              </a:ext>
            </a:extLst>
          </p:cNvPr>
          <p:cNvSpPr/>
          <p:nvPr/>
        </p:nvSpPr>
        <p:spPr bwMode="auto">
          <a:xfrm>
            <a:off x="988894" y="587823"/>
            <a:ext cx="6649035"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Prompt Engineering vs. Fine Tuning</a:t>
            </a:r>
          </a:p>
        </p:txBody>
      </p:sp>
    </p:spTree>
    <p:extLst>
      <p:ext uri="{BB962C8B-B14F-4D97-AF65-F5344CB8AC3E}">
        <p14:creationId xmlns:p14="http://schemas.microsoft.com/office/powerpoint/2010/main" val="2970703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
        <p:nvSpPr>
          <p:cNvPr id="3" name="Title 3">
            <a:extLst>
              <a:ext uri="{FF2B5EF4-FFF2-40B4-BE49-F238E27FC236}">
                <a16:creationId xmlns:a16="http://schemas.microsoft.com/office/drawing/2014/main" id="{C39AED80-5654-8ED8-B49F-DE5E9301D51B}"/>
              </a:ext>
            </a:extLst>
          </p:cNvPr>
          <p:cNvSpPr txBox="1">
            <a:spLocks/>
          </p:cNvSpPr>
          <p:nvPr/>
        </p:nvSpPr>
        <p:spPr>
          <a:xfrm>
            <a:off x="717842" y="2327270"/>
            <a:ext cx="3589115" cy="135421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200" b="0" kern="1200" cap="none" spc="-50" baseline="0">
                <a:ln w="3175">
                  <a:noFill/>
                </a:ln>
                <a:solidFill>
                  <a:schemeClr val="tx1"/>
                </a:solidFill>
                <a:effectLst/>
                <a:latin typeface="+mj-lt"/>
                <a:ea typeface="+mn-ea"/>
                <a:cs typeface="Segoe UI" pitchFamily="34" charset="0"/>
              </a:defRPr>
            </a:lvl1pPr>
          </a:lstStyle>
          <a:p>
            <a:r>
              <a:rPr lang="en-US" altLang="zh-CN"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Demo</a:t>
            </a:r>
            <a:r>
              <a:rPr lang="zh-CN" altLang="en-US"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演示及开发架构讲解</a:t>
            </a:r>
          </a:p>
        </p:txBody>
      </p:sp>
      <p:sp>
        <p:nvSpPr>
          <p:cNvPr id="5" name="文本框 4">
            <a:extLst>
              <a:ext uri="{FF2B5EF4-FFF2-40B4-BE49-F238E27FC236}">
                <a16:creationId xmlns:a16="http://schemas.microsoft.com/office/drawing/2014/main" id="{5D81264D-9A50-78CB-856A-468E632687A9}"/>
              </a:ext>
            </a:extLst>
          </p:cNvPr>
          <p:cNvSpPr txBox="1"/>
          <p:nvPr/>
        </p:nvSpPr>
        <p:spPr>
          <a:xfrm>
            <a:off x="887896" y="3909391"/>
            <a:ext cx="2968487" cy="1231106"/>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kumimoji="1" lang="zh-CN" altLang="en-US" sz="2000" dirty="0">
                <a:gradFill>
                  <a:gsLst>
                    <a:gs pos="2917">
                      <a:schemeClr val="tx1"/>
                    </a:gs>
                    <a:gs pos="30000">
                      <a:schemeClr val="tx1"/>
                    </a:gs>
                  </a:gsLst>
                  <a:lin ang="5400000" scaled="0"/>
                </a:gradFill>
              </a:rPr>
              <a:t>提示工程</a:t>
            </a:r>
            <a:endParaRPr kumimoji="1"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kumimoji="1" lang="en-US" altLang="zh-CN" sz="2000" dirty="0">
                <a:gradFill>
                  <a:gsLst>
                    <a:gs pos="2917">
                      <a:schemeClr val="tx1"/>
                    </a:gs>
                    <a:gs pos="30000">
                      <a:schemeClr val="tx1"/>
                    </a:gs>
                  </a:gsLst>
                  <a:lin ang="5400000" scaled="0"/>
                </a:gradFill>
              </a:rPr>
              <a:t>API</a:t>
            </a:r>
            <a:r>
              <a:rPr kumimoji="1" lang="zh-CN" altLang="en-US" sz="2000" dirty="0">
                <a:gradFill>
                  <a:gsLst>
                    <a:gs pos="2917">
                      <a:schemeClr val="tx1"/>
                    </a:gs>
                    <a:gs pos="30000">
                      <a:schemeClr val="tx1"/>
                    </a:gs>
                  </a:gsLst>
                  <a:lin ang="5400000" scaled="0"/>
                </a:gradFill>
              </a:rPr>
              <a:t>调用开发过程</a:t>
            </a:r>
            <a:endParaRPr kumimoji="1"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kumimoji="1" lang="zh-CN" altLang="en-US" sz="2000" dirty="0">
                <a:gradFill>
                  <a:gsLst>
                    <a:gs pos="2917">
                      <a:schemeClr val="tx1"/>
                    </a:gs>
                    <a:gs pos="30000">
                      <a:schemeClr val="tx1"/>
                    </a:gs>
                  </a:gsLst>
                  <a:lin ang="5400000" scaled="0"/>
                </a:gradFill>
              </a:rPr>
              <a:t>多模态数据知识库搜索</a:t>
            </a:r>
            <a:endParaRPr kumimoji="1" lang="en-US" altLang="zh-CN" sz="20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kumimoji="1" lang="zh-CN" altLang="en-US" sz="2000" dirty="0">
                <a:gradFill>
                  <a:gsLst>
                    <a:gs pos="2917">
                      <a:schemeClr val="tx1"/>
                    </a:gs>
                    <a:gs pos="30000">
                      <a:schemeClr val="tx1"/>
                    </a:gs>
                  </a:gsLst>
                  <a:lin ang="5400000" scaled="0"/>
                </a:gradFill>
              </a:rPr>
              <a:t>私域数据自然语言查询</a:t>
            </a:r>
          </a:p>
        </p:txBody>
      </p:sp>
    </p:spTree>
    <p:extLst>
      <p:ext uri="{BB962C8B-B14F-4D97-AF65-F5344CB8AC3E}">
        <p14:creationId xmlns:p14="http://schemas.microsoft.com/office/powerpoint/2010/main" val="358493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5193023" y="3015137"/>
            <a:ext cx="2820183" cy="677108"/>
          </a:xfrm>
        </p:spPr>
        <p:txBody>
          <a:bodyPr/>
          <a:lstStyle/>
          <a:p>
            <a:r>
              <a:rPr lang="en-US" altLang="zh-CN"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Q&amp;A</a:t>
            </a:r>
            <a:endParaRPr lang="en-US" sz="4400" dirty="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532A42BC-22CA-4718-D70A-0542CE48BB13}"/>
              </a:ext>
              <a:ext uri="{C183D7F6-B498-43B3-948B-1728B52AA6E4}">
                <adec:decorative xmlns:adec="http://schemas.microsoft.com/office/drawing/2017/decorative" val="1"/>
              </a:ext>
            </a:extLst>
          </p:cNvPr>
          <p:cNvCxnSpPr>
            <a:cxnSpLocks/>
          </p:cNvCxnSpPr>
          <p:nvPr/>
        </p:nvCxnSpPr>
        <p:spPr>
          <a:xfrm>
            <a:off x="7732348" y="2163695"/>
            <a:ext cx="0" cy="3240220"/>
          </a:xfrm>
          <a:prstGeom prst="line">
            <a:avLst/>
          </a:prstGeom>
          <a:noFill/>
          <a:ln w="15875" cap="flat" cmpd="sng" algn="ctr">
            <a:gradFill>
              <a:gsLst>
                <a:gs pos="0">
                  <a:srgbClr val="000000"/>
                </a:gs>
                <a:gs pos="56000">
                  <a:srgbClr val="000000">
                    <a:lumMod val="75000"/>
                    <a:lumOff val="25000"/>
                  </a:srgbClr>
                </a:gs>
                <a:gs pos="100000">
                  <a:srgbClr val="000000"/>
                </a:gs>
              </a:gsLst>
              <a:lin ang="5400000" scaled="1"/>
            </a:gra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75421B1D-ABF1-BBE3-954E-06C8CFACDB82}"/>
              </a:ext>
              <a:ext uri="{C183D7F6-B498-43B3-948B-1728B52AA6E4}">
                <adec:decorative xmlns:adec="http://schemas.microsoft.com/office/drawing/2017/decorative" val="1"/>
              </a:ext>
            </a:extLst>
          </p:cNvPr>
          <p:cNvCxnSpPr>
            <a:cxnSpLocks/>
          </p:cNvCxnSpPr>
          <p:nvPr/>
        </p:nvCxnSpPr>
        <p:spPr>
          <a:xfrm>
            <a:off x="4303443" y="2164303"/>
            <a:ext cx="0" cy="3239612"/>
          </a:xfrm>
          <a:prstGeom prst="line">
            <a:avLst/>
          </a:prstGeom>
          <a:noFill/>
          <a:ln w="15875" cap="flat" cmpd="sng" algn="ctr">
            <a:gradFill>
              <a:gsLst>
                <a:gs pos="0">
                  <a:srgbClr val="000000"/>
                </a:gs>
                <a:gs pos="56000">
                  <a:srgbClr val="000000">
                    <a:lumMod val="75000"/>
                    <a:lumOff val="25000"/>
                  </a:srgbClr>
                </a:gs>
                <a:gs pos="100000">
                  <a:srgbClr val="000000"/>
                </a:gs>
              </a:gsLst>
              <a:lin ang="5400000" scaled="1"/>
            </a:gradFill>
            <a:prstDash val="solid"/>
            <a:headEnd type="none" w="lg" len="med"/>
            <a:tailEnd type="none" w="lg" len="med"/>
          </a:ln>
          <a:effectLst/>
        </p:spPr>
      </p:cxnSp>
      <p:sp>
        <p:nvSpPr>
          <p:cNvPr id="13" name="TextBox 12">
            <a:extLst>
              <a:ext uri="{FF2B5EF4-FFF2-40B4-BE49-F238E27FC236}">
                <a16:creationId xmlns:a16="http://schemas.microsoft.com/office/drawing/2014/main" id="{933CEE0D-BFAA-F919-1FFF-E8BEA433B6F8}"/>
              </a:ext>
            </a:extLst>
          </p:cNvPr>
          <p:cNvSpPr txBox="1"/>
          <p:nvPr/>
        </p:nvSpPr>
        <p:spPr>
          <a:xfrm>
            <a:off x="1781796" y="1993965"/>
            <a:ext cx="1454077" cy="523220"/>
          </a:xfrm>
          <a:prstGeom prst="rect">
            <a:avLst/>
          </a:prstGeom>
          <a:noFill/>
        </p:spPr>
        <p:txBody>
          <a:bodyPr wrap="square" lIns="0">
            <a:spAutoFit/>
          </a:bodyPr>
          <a:lstStyle/>
          <a:p>
            <a:pPr marL="0" marR="0" lvl="1" indent="0" algn="ctr" defTabSz="914102" eaLnBrk="1" fontAlgn="base" latinLnBrk="0" hangingPunct="1">
              <a:lnSpc>
                <a:spcPct val="100000"/>
              </a:lnSpc>
              <a:spcBef>
                <a:spcPts val="0"/>
              </a:spcBef>
              <a:spcAft>
                <a:spcPct val="0"/>
              </a:spcAft>
              <a:buClrTx/>
              <a:buSzPct val="90000"/>
              <a:buFontTx/>
              <a:buNone/>
              <a:tabLst/>
              <a:defRPr/>
            </a:pPr>
            <a:r>
              <a:rPr lang="en-US" sz="2800" dirty="0">
                <a:gradFill flip="none" rotWithShape="1">
                  <a:gsLst>
                    <a:gs pos="0">
                      <a:srgbClr val="CD9AD0"/>
                    </a:gs>
                    <a:gs pos="100000">
                      <a:srgbClr val="8EC8E8"/>
                    </a:gs>
                  </a:gsLst>
                  <a:lin ang="10800000" scaled="1"/>
                  <a:tileRect/>
                </a:gradFill>
                <a:latin typeface="Segoe UI Semibold"/>
                <a:cs typeface="Segoe UI" pitchFamily="34" charset="0"/>
              </a:rPr>
              <a:t>GPT-3.5</a:t>
            </a:r>
          </a:p>
        </p:txBody>
      </p:sp>
      <p:sp>
        <p:nvSpPr>
          <p:cNvPr id="17" name="TextBox 16">
            <a:extLst>
              <a:ext uri="{FF2B5EF4-FFF2-40B4-BE49-F238E27FC236}">
                <a16:creationId xmlns:a16="http://schemas.microsoft.com/office/drawing/2014/main" id="{4076CE54-BFDC-59D5-E24A-2CF4C75A0D20}"/>
              </a:ext>
            </a:extLst>
          </p:cNvPr>
          <p:cNvSpPr txBox="1"/>
          <p:nvPr/>
        </p:nvSpPr>
        <p:spPr>
          <a:xfrm>
            <a:off x="5313443" y="1971041"/>
            <a:ext cx="1603729" cy="523220"/>
          </a:xfrm>
          <a:prstGeom prst="rect">
            <a:avLst/>
          </a:prstGeom>
          <a:noFill/>
        </p:spPr>
        <p:txBody>
          <a:bodyPr wrap="square" lIns="0">
            <a:spAutoFit/>
          </a:bodyPr>
          <a:lstStyle/>
          <a:p>
            <a:pPr marL="0" lvl="1" algn="ctr" defTabSz="914102" fontAlgn="base">
              <a:spcAft>
                <a:spcPct val="0"/>
              </a:spcAft>
              <a:buSzPct val="90000"/>
              <a:defRPr/>
            </a:pPr>
            <a:r>
              <a:rPr lang="en-US" sz="2800" dirty="0" err="1">
                <a:gradFill flip="none" rotWithShape="1">
                  <a:gsLst>
                    <a:gs pos="0">
                      <a:srgbClr val="CD9AD0"/>
                    </a:gs>
                    <a:gs pos="100000">
                      <a:srgbClr val="8EC8E8"/>
                    </a:gs>
                  </a:gsLst>
                  <a:lin ang="10800000" scaled="1"/>
                  <a:tileRect/>
                </a:gradFill>
                <a:latin typeface="Segoe UI Semibold"/>
                <a:cs typeface="Segoe UI" pitchFamily="34" charset="0"/>
              </a:rPr>
              <a:t>ChatGPT</a:t>
            </a:r>
            <a:endParaRPr lang="en-US" sz="2800" dirty="0">
              <a:gradFill flip="none" rotWithShape="1">
                <a:gsLst>
                  <a:gs pos="0">
                    <a:srgbClr val="CD9AD0"/>
                  </a:gs>
                  <a:gs pos="100000">
                    <a:srgbClr val="8EC8E8"/>
                  </a:gs>
                </a:gsLst>
                <a:lin ang="10800000" scaled="1"/>
                <a:tileRect/>
              </a:gradFill>
              <a:latin typeface="Segoe UI Semibold"/>
              <a:cs typeface="Segoe UI" pitchFamily="34" charset="0"/>
            </a:endParaRPr>
          </a:p>
        </p:txBody>
      </p:sp>
      <p:sp>
        <p:nvSpPr>
          <p:cNvPr id="19" name="Rectangle: Rounded Corners 18">
            <a:extLst>
              <a:ext uri="{FF2B5EF4-FFF2-40B4-BE49-F238E27FC236}">
                <a16:creationId xmlns:a16="http://schemas.microsoft.com/office/drawing/2014/main" id="{14DE9617-041B-0418-BA59-0F32C30D52FA}"/>
              </a:ext>
            </a:extLst>
          </p:cNvPr>
          <p:cNvSpPr/>
          <p:nvPr/>
        </p:nvSpPr>
        <p:spPr bwMode="auto">
          <a:xfrm>
            <a:off x="4640218" y="2494261"/>
            <a:ext cx="3092130" cy="1751183"/>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t" anchorCtr="0" compatLnSpc="1">
            <a:prstTxWarp prst="textNoShape">
              <a:avLst/>
            </a:prstTxWarp>
          </a:bodyPr>
          <a:lstStyle/>
          <a:p>
            <a:pPr lvl="0" defTabSz="932472" fontAlgn="base">
              <a:spcBef>
                <a:spcPct val="0"/>
              </a:spcBef>
              <a:spcAft>
                <a:spcPct val="0"/>
              </a:spcAft>
              <a:defRPr/>
            </a:pPr>
            <a:endParaRPr lang="en-US" altLang="zh-CN" sz="1600" dirty="0"/>
          </a:p>
          <a:p>
            <a:pPr marL="285750" lvl="0" indent="-285750" defTabSz="932472" fontAlgn="base">
              <a:spcBef>
                <a:spcPct val="0"/>
              </a:spcBef>
              <a:spcAft>
                <a:spcPct val="0"/>
              </a:spcAft>
              <a:buFont typeface="Arial" panose="020B0604020202020204" pitchFamily="34" charset="0"/>
              <a:buChar char="•"/>
              <a:defRPr/>
            </a:pPr>
            <a:r>
              <a:rPr lang="zh-CN" altLang="en-US" sz="1600" dirty="0"/>
              <a:t>大多数用例的首选
</a:t>
            </a:r>
            <a:r>
              <a:rPr lang="en-US" sz="1600" dirty="0"/>
              <a:t>Azure OpenAI </a:t>
            </a:r>
            <a:r>
              <a:rPr lang="zh-CN" altLang="en-US" sz="1600" dirty="0"/>
              <a:t>服务中最经济的 </a:t>
            </a:r>
            <a:r>
              <a:rPr lang="en-US" sz="1600" dirty="0"/>
              <a:t>GPT </a:t>
            </a:r>
            <a:r>
              <a:rPr lang="zh-CN" altLang="en-US" sz="1600" dirty="0"/>
              <a:t>模型
适用于所有工作负载，而不仅仅是 </a:t>
            </a:r>
            <a:r>
              <a:rPr lang="en-US" sz="1600" dirty="0"/>
              <a:t>Chat</a:t>
            </a:r>
            <a:endParaRPr kumimoji="0" lang="en-CA" sz="1400" b="0" i="0" u="none" strike="noStrike" kern="0" cap="none" spc="0" normalizeH="0" baseline="0" noProof="0" dirty="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9DEEFAC4-E56E-E3A0-58DC-49EBB1E610CC}"/>
              </a:ext>
            </a:extLst>
          </p:cNvPr>
          <p:cNvSpPr txBox="1"/>
          <p:nvPr/>
        </p:nvSpPr>
        <p:spPr>
          <a:xfrm>
            <a:off x="8853431" y="1953326"/>
            <a:ext cx="1602861" cy="523220"/>
          </a:xfrm>
          <a:prstGeom prst="rect">
            <a:avLst/>
          </a:prstGeom>
          <a:noFill/>
        </p:spPr>
        <p:txBody>
          <a:bodyPr wrap="square" lIns="0">
            <a:spAutoFit/>
          </a:bodyPr>
          <a:lstStyle/>
          <a:p>
            <a:pPr marL="0" lvl="1" algn="ctr" defTabSz="914102" fontAlgn="base">
              <a:spcAft>
                <a:spcPct val="0"/>
              </a:spcAft>
              <a:buSzPct val="90000"/>
              <a:defRPr/>
            </a:pPr>
            <a:r>
              <a:rPr lang="en-US" sz="2800" b="1" dirty="0">
                <a:gradFill flip="none" rotWithShape="1">
                  <a:gsLst>
                    <a:gs pos="0">
                      <a:srgbClr val="CD9AD0"/>
                    </a:gs>
                    <a:gs pos="100000">
                      <a:srgbClr val="8EC8E8"/>
                    </a:gs>
                  </a:gsLst>
                  <a:lin ang="10800000" scaled="1"/>
                  <a:tileRect/>
                </a:gradFill>
                <a:latin typeface="Segoe UI Semibold"/>
                <a:cs typeface="Segoe UI" pitchFamily="34" charset="0"/>
              </a:rPr>
              <a:t>GPT-4</a:t>
            </a:r>
          </a:p>
        </p:txBody>
      </p:sp>
      <p:sp>
        <p:nvSpPr>
          <p:cNvPr id="23" name="Rectangle: Rounded Corners 22">
            <a:extLst>
              <a:ext uri="{FF2B5EF4-FFF2-40B4-BE49-F238E27FC236}">
                <a16:creationId xmlns:a16="http://schemas.microsoft.com/office/drawing/2014/main" id="{860182DF-A8BF-EB41-C1EE-3E559F0671E7}"/>
              </a:ext>
            </a:extLst>
          </p:cNvPr>
          <p:cNvSpPr/>
          <p:nvPr/>
        </p:nvSpPr>
        <p:spPr bwMode="auto">
          <a:xfrm>
            <a:off x="7927171" y="1971041"/>
            <a:ext cx="3336700" cy="2583098"/>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defTabSz="932472" fontAlgn="base">
              <a:spcBef>
                <a:spcPct val="0"/>
              </a:spcBef>
              <a:spcAft>
                <a:spcPct val="0"/>
              </a:spcAft>
              <a:defRPr/>
            </a:pPr>
            <a:endParaRPr lang="en-US" altLang="zh-CN" sz="1600" dirty="0"/>
          </a:p>
          <a:p>
            <a:pPr marL="285750" indent="-285750" defTabSz="932472" fontAlgn="base">
              <a:spcBef>
                <a:spcPct val="0"/>
              </a:spcBef>
              <a:spcAft>
                <a:spcPct val="0"/>
              </a:spcAft>
              <a:buFont typeface="Arial" panose="020B0604020202020204" pitchFamily="34" charset="0"/>
              <a:buChar char="•"/>
              <a:defRPr/>
            </a:pPr>
            <a:r>
              <a:rPr lang="zh-CN" altLang="en-US" sz="1600" dirty="0"/>
              <a:t>提高解决问题和推理的能力</a:t>
            </a:r>
            <a:endParaRPr lang="en-US" sz="1600" dirty="0"/>
          </a:p>
          <a:p>
            <a:pPr marL="285750" indent="-285750" defTabSz="932472" fontAlgn="base">
              <a:spcBef>
                <a:spcPct val="0"/>
              </a:spcBef>
              <a:spcAft>
                <a:spcPct val="0"/>
              </a:spcAft>
              <a:buFont typeface="Arial" panose="020B0604020202020204" pitchFamily="34" charset="0"/>
              <a:buChar char="•"/>
              <a:defRPr/>
            </a:pPr>
            <a:r>
              <a:rPr lang="zh-CN" altLang="en-US" dirty="0"/>
              <a:t>迭代优化：</a:t>
            </a:r>
            <a:endParaRPr lang="en-US" altLang="zh-CN" dirty="0"/>
          </a:p>
          <a:p>
            <a:pPr marL="285750" indent="-285750" defTabSz="932472" fontAlgn="base">
              <a:spcBef>
                <a:spcPct val="0"/>
              </a:spcBef>
              <a:spcAft>
                <a:spcPct val="0"/>
              </a:spcAft>
              <a:buFont typeface="Arial" panose="020B0604020202020204" pitchFamily="34" charset="0"/>
              <a:buChar char="•"/>
              <a:defRPr/>
            </a:pPr>
            <a:r>
              <a:rPr lang="zh-CN" altLang="en-US" sz="1600" dirty="0"/>
              <a:t>增加令牌限制 </a:t>
            </a:r>
            <a:r>
              <a:rPr lang="en-US" altLang="zh-CN" sz="1600" dirty="0"/>
              <a:t>- </a:t>
            </a:r>
            <a:r>
              <a:rPr lang="zh-CN" altLang="en-US" sz="1600" dirty="0"/>
              <a:t>适用于长内容</a:t>
            </a:r>
            <a:endParaRPr lang="en-CA" sz="1600" dirty="0"/>
          </a:p>
        </p:txBody>
      </p:sp>
      <p:sp>
        <p:nvSpPr>
          <p:cNvPr id="3" name="Rectangle: Rounded Corners 2">
            <a:extLst>
              <a:ext uri="{FF2B5EF4-FFF2-40B4-BE49-F238E27FC236}">
                <a16:creationId xmlns:a16="http://schemas.microsoft.com/office/drawing/2014/main" id="{B9E320B6-9AA4-6B41-2282-2A6796487902}"/>
              </a:ext>
            </a:extLst>
          </p:cNvPr>
          <p:cNvSpPr/>
          <p:nvPr/>
        </p:nvSpPr>
        <p:spPr bwMode="auto">
          <a:xfrm>
            <a:off x="945635" y="2722767"/>
            <a:ext cx="3245281" cy="1243591"/>
          </a:xfrm>
          <a:prstGeom prst="roundRect">
            <a:avLst/>
          </a:prstGeom>
          <a:noFill/>
          <a:ln w="10795" cap="flat" cmpd="sng" algn="ctr">
            <a:noFill/>
            <a:prstDash val="solid"/>
            <a:headEnd type="none" w="med" len="med"/>
            <a:tailEnd type="none" w="med" len="med"/>
          </a:ln>
          <a:effectLst/>
        </p:spPr>
        <p:txBody>
          <a:bodyPr vert="horz" wrap="square" lIns="91440" tIns="46637" rIns="91440" bIns="46637" numCol="1" rtlCol="0" anchor="ctr" anchorCtr="0" compatLnSpc="1">
            <a:prstTxWarp prst="textNoShape">
              <a:avLst/>
            </a:prstTxWarp>
          </a:bodyPr>
          <a:lstStyle/>
          <a:p>
            <a:pPr marL="285750" lvl="0" indent="-285750" defTabSz="932472" fontAlgn="base">
              <a:spcBef>
                <a:spcPct val="0"/>
              </a:spcBef>
              <a:spcAft>
                <a:spcPct val="0"/>
              </a:spcAft>
              <a:buFont typeface="Arial" panose="020B0604020202020204" pitchFamily="34" charset="0"/>
              <a:buChar char="•"/>
              <a:defRPr/>
            </a:pPr>
            <a:r>
              <a:rPr lang="zh-CN" altLang="en-US" sz="1600" dirty="0"/>
              <a:t>在西欧可用
特定于用例的模型，可优化推理时间和性能
适用于各种用例</a:t>
            </a:r>
            <a:endParaRPr lang="en-CA" sz="1600" dirty="0"/>
          </a:p>
        </p:txBody>
      </p:sp>
      <p:sp>
        <p:nvSpPr>
          <p:cNvPr id="5" name="文本框 4">
            <a:extLst>
              <a:ext uri="{FF2B5EF4-FFF2-40B4-BE49-F238E27FC236}">
                <a16:creationId xmlns:a16="http://schemas.microsoft.com/office/drawing/2014/main" id="{4146251A-C8BE-C90D-F798-A12D7AA3E2C7}"/>
              </a:ext>
            </a:extLst>
          </p:cNvPr>
          <p:cNvSpPr txBox="1"/>
          <p:nvPr/>
        </p:nvSpPr>
        <p:spPr>
          <a:xfrm>
            <a:off x="4953614" y="4583998"/>
            <a:ext cx="1580764" cy="369332"/>
          </a:xfrm>
          <a:prstGeom prst="rect">
            <a:avLst/>
          </a:prstGeom>
          <a:noFill/>
        </p:spPr>
        <p:txBody>
          <a:bodyPr wrap="square">
            <a:spAutoFit/>
          </a:bodyPr>
          <a:lstStyle/>
          <a:p>
            <a:r>
              <a:rPr lang="zh-CN" altLang="en-US" dirty="0"/>
              <a:t>gpt-3.5-turbo</a:t>
            </a:r>
          </a:p>
        </p:txBody>
      </p:sp>
      <p:sp>
        <p:nvSpPr>
          <p:cNvPr id="7" name="文本框 6">
            <a:extLst>
              <a:ext uri="{FF2B5EF4-FFF2-40B4-BE49-F238E27FC236}">
                <a16:creationId xmlns:a16="http://schemas.microsoft.com/office/drawing/2014/main" id="{611DC13A-398E-0368-204B-1705051178B9}"/>
              </a:ext>
            </a:extLst>
          </p:cNvPr>
          <p:cNvSpPr txBox="1"/>
          <p:nvPr/>
        </p:nvSpPr>
        <p:spPr>
          <a:xfrm>
            <a:off x="1090030" y="4424151"/>
            <a:ext cx="2015438" cy="923330"/>
          </a:xfrm>
          <a:prstGeom prst="rect">
            <a:avLst/>
          </a:prstGeom>
          <a:noFill/>
        </p:spPr>
        <p:txBody>
          <a:bodyPr wrap="square">
            <a:spAutoFit/>
          </a:bodyPr>
          <a:lstStyle/>
          <a:p>
            <a:r>
              <a:rPr lang="zh-CN" altLang="en-US" dirty="0"/>
              <a:t>text-davinci-003</a:t>
            </a:r>
          </a:p>
          <a:p>
            <a:r>
              <a:rPr lang="zh-CN" altLang="en-US" dirty="0"/>
              <a:t>code-davinci-002</a:t>
            </a:r>
            <a:endParaRPr lang="en-US" altLang="zh-CN" dirty="0"/>
          </a:p>
          <a:p>
            <a:r>
              <a:rPr lang="en-US" altLang="zh-CN" dirty="0"/>
              <a:t>…</a:t>
            </a:r>
            <a:endParaRPr lang="zh-CN" altLang="en-US" dirty="0"/>
          </a:p>
        </p:txBody>
      </p:sp>
      <p:sp>
        <p:nvSpPr>
          <p:cNvPr id="9" name="文本框 8">
            <a:extLst>
              <a:ext uri="{FF2B5EF4-FFF2-40B4-BE49-F238E27FC236}">
                <a16:creationId xmlns:a16="http://schemas.microsoft.com/office/drawing/2014/main" id="{45E61EF6-B7B1-1C00-CF99-D53D587D82F5}"/>
              </a:ext>
            </a:extLst>
          </p:cNvPr>
          <p:cNvSpPr txBox="1"/>
          <p:nvPr/>
        </p:nvSpPr>
        <p:spPr>
          <a:xfrm>
            <a:off x="8392885" y="4472544"/>
            <a:ext cx="1879267" cy="646331"/>
          </a:xfrm>
          <a:prstGeom prst="rect">
            <a:avLst/>
          </a:prstGeom>
          <a:noFill/>
        </p:spPr>
        <p:txBody>
          <a:bodyPr wrap="square">
            <a:spAutoFit/>
          </a:bodyPr>
          <a:lstStyle/>
          <a:p>
            <a:r>
              <a:rPr lang="zh-CN" altLang="en-US" dirty="0"/>
              <a:t>gpt-4</a:t>
            </a:r>
          </a:p>
          <a:p>
            <a:r>
              <a:rPr lang="zh-CN" altLang="en-US" dirty="0"/>
              <a:t>gpt-4-32k</a:t>
            </a:r>
          </a:p>
        </p:txBody>
      </p:sp>
      <p:sp>
        <p:nvSpPr>
          <p:cNvPr id="15" name="Rectangle 9">
            <a:extLst>
              <a:ext uri="{FF2B5EF4-FFF2-40B4-BE49-F238E27FC236}">
                <a16:creationId xmlns:a16="http://schemas.microsoft.com/office/drawing/2014/main" id="{0B90EC35-035A-16BA-C875-5D76387676C5}"/>
              </a:ext>
            </a:extLst>
          </p:cNvPr>
          <p:cNvSpPr/>
          <p:nvPr/>
        </p:nvSpPr>
        <p:spPr bwMode="auto">
          <a:xfrm>
            <a:off x="1090030" y="40409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GPT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版本比较</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79105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文本框 7">
            <a:extLst>
              <a:ext uri="{FF2B5EF4-FFF2-40B4-BE49-F238E27FC236}">
                <a16:creationId xmlns:a16="http://schemas.microsoft.com/office/drawing/2014/main" id="{A1533C73-518E-D057-9D2A-65B8745150A4}"/>
              </a:ext>
            </a:extLst>
          </p:cNvPr>
          <p:cNvGraphicFramePr/>
          <p:nvPr/>
        </p:nvGraphicFramePr>
        <p:xfrm>
          <a:off x="835991" y="798995"/>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文本框 1">
            <a:extLst>
              <a:ext uri="{FF2B5EF4-FFF2-40B4-BE49-F238E27FC236}">
                <a16:creationId xmlns:a16="http://schemas.microsoft.com/office/drawing/2014/main" id="{A6EF614E-C0F6-5B45-F7EE-A3B3062547F4}"/>
              </a:ext>
            </a:extLst>
          </p:cNvPr>
          <p:cNvSpPr txBox="1"/>
          <p:nvPr/>
        </p:nvSpPr>
        <p:spPr>
          <a:xfrm>
            <a:off x="835991" y="5905116"/>
            <a:ext cx="9236765" cy="307777"/>
          </a:xfrm>
          <a:prstGeom prst="rect">
            <a:avLst/>
          </a:prstGeom>
          <a:noFill/>
        </p:spPr>
        <p:txBody>
          <a:bodyPr wrap="square" lIns="0" tIns="0" rIns="0" bIns="0" rtlCol="0">
            <a:spAutoFit/>
          </a:bodyPr>
          <a:lstStyle/>
          <a:p>
            <a:pPr algn="l"/>
            <a:r>
              <a:rPr kumimoji="1" lang="en-US" altLang="zh-CN" sz="2000" dirty="0">
                <a:gradFill>
                  <a:gsLst>
                    <a:gs pos="2917">
                      <a:schemeClr val="tx1"/>
                    </a:gs>
                    <a:gs pos="30000">
                      <a:schemeClr val="tx1"/>
                    </a:gs>
                  </a:gsLst>
                  <a:lin ang="5400000" scaled="0"/>
                </a:gradFill>
              </a:rPr>
              <a:t>OpenAI</a:t>
            </a:r>
            <a:r>
              <a:rPr kumimoji="1" lang="zh-CN" altLang="en-US" sz="2000" dirty="0">
                <a:gradFill>
                  <a:gsLst>
                    <a:gs pos="2917">
                      <a:schemeClr val="tx1"/>
                    </a:gs>
                    <a:gs pos="30000">
                      <a:schemeClr val="tx1"/>
                    </a:gs>
                  </a:gsLst>
                  <a:lin ang="5400000" scaled="0"/>
                </a:gradFill>
              </a:rPr>
              <a:t>会持续发布新特性，比如</a:t>
            </a:r>
            <a:r>
              <a:rPr kumimoji="1" lang="en-US" altLang="zh-CN" sz="2000" dirty="0">
                <a:gradFill>
                  <a:gsLst>
                    <a:gs pos="2917">
                      <a:schemeClr val="tx1"/>
                    </a:gs>
                    <a:gs pos="30000">
                      <a:schemeClr val="tx1"/>
                    </a:gs>
                  </a:gsLst>
                  <a:lin ang="5400000" scaled="0"/>
                </a:gradFill>
              </a:rPr>
              <a:t>Chat Plugins</a:t>
            </a:r>
            <a:r>
              <a:rPr kumimoji="1" lang="zh-CN" altLang="en-US" sz="2000" dirty="0">
                <a:gradFill>
                  <a:gsLst>
                    <a:gs pos="2917">
                      <a:schemeClr val="tx1"/>
                    </a:gs>
                    <a:gs pos="30000">
                      <a:schemeClr val="tx1"/>
                    </a:gs>
                  </a:gsLst>
                  <a:lin ang="5400000" scaled="0"/>
                </a:gradFill>
              </a:rPr>
              <a:t> 。或多模态模型，如</a:t>
            </a:r>
            <a:r>
              <a:rPr kumimoji="1" lang="en-US" altLang="zh-CN" sz="2000" dirty="0">
                <a:gradFill>
                  <a:gsLst>
                    <a:gs pos="2917">
                      <a:schemeClr val="tx1"/>
                    </a:gs>
                    <a:gs pos="30000">
                      <a:schemeClr val="tx1"/>
                    </a:gs>
                  </a:gsLst>
                  <a:lin ang="5400000" scaled="0"/>
                </a:gradFill>
              </a:rPr>
              <a:t>Whisper</a:t>
            </a:r>
            <a:r>
              <a:rPr kumimoji="1" lang="zh-CN" altLang="en-US" sz="2000" dirty="0">
                <a:gradFill>
                  <a:gsLst>
                    <a:gs pos="2917">
                      <a:schemeClr val="tx1"/>
                    </a:gs>
                    <a:gs pos="30000">
                      <a:schemeClr val="tx1"/>
                    </a:gs>
                  </a:gsLst>
                  <a:lin ang="5400000" scaled="0"/>
                </a:gradFill>
              </a:rPr>
              <a:t>等</a:t>
            </a:r>
          </a:p>
        </p:txBody>
      </p:sp>
      <p:sp>
        <p:nvSpPr>
          <p:cNvPr id="6" name="Rectangle 9">
            <a:extLst>
              <a:ext uri="{FF2B5EF4-FFF2-40B4-BE49-F238E27FC236}">
                <a16:creationId xmlns:a16="http://schemas.microsoft.com/office/drawing/2014/main" id="{D64D5960-22C7-775B-30EB-8FBA5B6F9488}"/>
              </a:ext>
            </a:extLst>
          </p:cNvPr>
          <p:cNvSpPr/>
          <p:nvPr/>
        </p:nvSpPr>
        <p:spPr bwMode="auto">
          <a:xfrm>
            <a:off x="835991" y="526812"/>
            <a:ext cx="7591392"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最新版本</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GPT-4</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的增强特性</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5352514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33A92438-0B15-45F7-9804-CC7D45ACA020}"/>
              </a:ext>
            </a:extLst>
          </p:cNvPr>
          <p:cNvSpPr txBox="1"/>
          <p:nvPr/>
        </p:nvSpPr>
        <p:spPr>
          <a:xfrm>
            <a:off x="1302205" y="3850647"/>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2019</a:t>
            </a:r>
            <a:r>
              <a:rPr lang="zh-CN" altLang="en-US" sz="1100" dirty="0">
                <a:solidFill>
                  <a:prstClr val="white"/>
                </a:solidFill>
                <a:latin typeface="Segoe UI Semibold" panose="020B0702040204020203" pitchFamily="34" charset="0"/>
                <a:cs typeface="Segoe UI Semibold" panose="020B0702040204020203" pitchFamily="34" charset="0"/>
              </a:rPr>
              <a:t>年</a:t>
            </a:r>
            <a:r>
              <a:rPr lang="en-US" altLang="zh-CN" sz="1100" dirty="0">
                <a:solidFill>
                  <a:prstClr val="white"/>
                </a:solidFill>
                <a:latin typeface="Segoe UI Semibold" panose="020B0702040204020203" pitchFamily="34" charset="0"/>
                <a:cs typeface="Segoe UI Semibold" panose="020B0702040204020203" pitchFamily="34" charset="0"/>
              </a:rPr>
              <a:t>7</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B3C7B6D6-6804-46A3-B3BA-FC299D956439}"/>
              </a:ext>
            </a:extLst>
          </p:cNvPr>
          <p:cNvSpPr txBox="1"/>
          <p:nvPr/>
        </p:nvSpPr>
        <p:spPr>
          <a:xfrm>
            <a:off x="1164483" y="4112864"/>
            <a:ext cx="1591056"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lvl="0" algn="l" defTabSz="914367">
              <a:defRPr/>
            </a:pPr>
            <a:r>
              <a:rPr lang="zh-CN" altLang="en-US" sz="1100" dirty="0">
                <a:solidFill>
                  <a:prstClr val="white"/>
                </a:solidFill>
              </a:rPr>
              <a:t>战略合作关系
</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9" name="TextBox 18">
            <a:extLst>
              <a:ext uri="{FF2B5EF4-FFF2-40B4-BE49-F238E27FC236}">
                <a16:creationId xmlns:a16="http://schemas.microsoft.com/office/drawing/2014/main" id="{6601658E-11B2-4102-8F06-FA631002A666}"/>
              </a:ext>
            </a:extLst>
          </p:cNvPr>
          <p:cNvSpPr txBox="1"/>
          <p:nvPr/>
        </p:nvSpPr>
        <p:spPr>
          <a:xfrm>
            <a:off x="2266300" y="2071355"/>
            <a:ext cx="1203080"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lvl="0" defTabSz="914367">
              <a:defRPr/>
            </a:pPr>
            <a:r>
              <a:rPr lang="en-US" sz="1100" dirty="0">
                <a:solidFill>
                  <a:prstClr val="white"/>
                </a:solidFill>
              </a:rPr>
              <a:t>GPT-3 </a:t>
            </a:r>
            <a:r>
              <a:rPr lang="zh-CN" altLang="en-US" sz="1100" dirty="0">
                <a:solidFill>
                  <a:prstClr val="white"/>
                </a:solidFill>
              </a:rPr>
              <a:t>和 </a:t>
            </a:r>
            <a:r>
              <a:rPr lang="en-US" sz="1100" dirty="0">
                <a:solidFill>
                  <a:prstClr val="white"/>
                </a:solidFill>
              </a:rPr>
              <a:t>OpenAI API </a:t>
            </a:r>
            <a:r>
              <a:rPr lang="zh-CN" altLang="en-US" sz="1100" dirty="0">
                <a:solidFill>
                  <a:prstClr val="white"/>
                </a:solidFill>
              </a:rPr>
              <a:t>
</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C955D0D7-413B-46CE-9B25-3C3C652E5B05}"/>
              </a:ext>
            </a:extLst>
          </p:cNvPr>
          <p:cNvSpPr txBox="1"/>
          <p:nvPr/>
        </p:nvSpPr>
        <p:spPr>
          <a:xfrm>
            <a:off x="2253594" y="1769444"/>
            <a:ext cx="1026984"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2020</a:t>
            </a:r>
            <a:r>
              <a:rPr lang="zh-CN" altLang="en-US" sz="1100" dirty="0">
                <a:solidFill>
                  <a:prstClr val="white"/>
                </a:solidFill>
                <a:latin typeface="Segoe UI Semibold" panose="020B0702040204020203" pitchFamily="34" charset="0"/>
                <a:cs typeface="Segoe UI Semibold" panose="020B0702040204020203" pitchFamily="34" charset="0"/>
              </a:rPr>
              <a:t>年</a:t>
            </a:r>
            <a:r>
              <a:rPr lang="en-US" altLang="zh-CN" sz="1100" dirty="0">
                <a:solidFill>
                  <a:prstClr val="white"/>
                </a:solidFill>
                <a:latin typeface="Segoe UI Semibold" panose="020B0702040204020203" pitchFamily="34" charset="0"/>
                <a:cs typeface="Segoe UI Semibold" panose="020B0702040204020203" pitchFamily="34" charset="0"/>
              </a:rPr>
              <a:t>6</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7" name="TextBox 16">
            <a:extLst>
              <a:ext uri="{FF2B5EF4-FFF2-40B4-BE49-F238E27FC236}">
                <a16:creationId xmlns:a16="http://schemas.microsoft.com/office/drawing/2014/main" id="{65A1059A-0994-42C7-8D0D-CDF8C2A31F1D}"/>
              </a:ext>
            </a:extLst>
          </p:cNvPr>
          <p:cNvSpPr txBox="1"/>
          <p:nvPr/>
        </p:nvSpPr>
        <p:spPr>
          <a:xfrm>
            <a:off x="3360629" y="2071355"/>
            <a:ext cx="961278" cy="1077218"/>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DALL-E </a:t>
            </a:r>
            <a:r>
              <a:rPr kumimoji="0" lang="en-US" sz="1100" b="0" i="0" u="none" strike="noStrike" kern="1200" cap="none" spc="0" normalizeH="0" baseline="0" noProof="0" dirty="0" err="1">
                <a:ln>
                  <a:noFill/>
                </a:ln>
                <a:solidFill>
                  <a:prstClr val="white"/>
                </a:solidFill>
                <a:effectLst/>
                <a:uLnTx/>
                <a:uFillTx/>
                <a:latin typeface="Segoe UI"/>
                <a:ea typeface="+mn-ea"/>
                <a:cs typeface="+mn-cs"/>
              </a:rPr>
              <a:t>和</a:t>
            </a:r>
            <a:br>
              <a:rPr kumimoji="0" lang="en-US" sz="1100" b="0" i="0" u="none" strike="noStrike" kern="1200" cap="none" spc="0" normalizeH="0" baseline="0" noProof="0" dirty="0">
                <a:ln>
                  <a:noFill/>
                </a:ln>
                <a:solidFill>
                  <a:prstClr val="white"/>
                </a:solidFill>
                <a:effectLst/>
                <a:uLnTx/>
                <a:uFillTx/>
                <a:latin typeface="Segoe UI"/>
                <a:ea typeface="+mn-ea"/>
                <a:cs typeface="+mn-cs"/>
              </a:rPr>
            </a:br>
            <a:r>
              <a:rPr kumimoji="0" lang="en-US" sz="1100" b="0" i="0" u="none" strike="noStrike" kern="1200" cap="none" spc="0" normalizeH="0" baseline="0" noProof="0" dirty="0">
                <a:ln>
                  <a:noFill/>
                </a:ln>
                <a:solidFill>
                  <a:prstClr val="white"/>
                </a:solidFill>
                <a:effectLst/>
                <a:uLnTx/>
                <a:uFillTx/>
                <a:latin typeface="Segoe UI"/>
                <a:ea typeface="+mn-ea"/>
                <a:cs typeface="+mn-cs"/>
              </a:rPr>
              <a:t>CLIP </a:t>
            </a:r>
            <a:r>
              <a:rPr kumimoji="0" lang="en-US" sz="1100" b="0" i="0" u="none" strike="noStrike" kern="1200" cap="none" spc="0" normalizeH="0" baseline="0" noProof="0" dirty="0" err="1">
                <a:ln>
                  <a:noFill/>
                </a:ln>
                <a:solidFill>
                  <a:prstClr val="white"/>
                </a:solidFill>
                <a:effectLst/>
                <a:uLnTx/>
                <a:uFillTx/>
                <a:latin typeface="Segoe UI"/>
                <a:ea typeface="+mn-ea"/>
                <a:cs typeface="+mn-cs"/>
              </a:rPr>
              <a:t>多模态模型</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4F230393-D08B-4C0B-A527-CDCEF7C950F2}"/>
              </a:ext>
            </a:extLst>
          </p:cNvPr>
          <p:cNvSpPr txBox="1"/>
          <p:nvPr/>
        </p:nvSpPr>
        <p:spPr>
          <a:xfrm>
            <a:off x="3360627" y="1769444"/>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2021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1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5" name="TextBox 24">
            <a:extLst>
              <a:ext uri="{FF2B5EF4-FFF2-40B4-BE49-F238E27FC236}">
                <a16:creationId xmlns:a16="http://schemas.microsoft.com/office/drawing/2014/main" id="{A4739C65-4DBA-4041-BD86-4D54C36AD59B}"/>
              </a:ext>
            </a:extLst>
          </p:cNvPr>
          <p:cNvSpPr txBox="1"/>
          <p:nvPr/>
        </p:nvSpPr>
        <p:spPr>
          <a:xfrm>
            <a:off x="4376035" y="4158424"/>
            <a:ext cx="1152822"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Power Platform </a:t>
            </a:r>
            <a:r>
              <a:rPr kumimoji="0" lang="en-US" sz="1100" b="0" i="0" u="none" strike="noStrike" kern="1200" cap="none" spc="0" normalizeH="0" baseline="0" noProof="0" dirty="0" err="1">
                <a:ln>
                  <a:noFill/>
                </a:ln>
                <a:solidFill>
                  <a:prstClr val="white"/>
                </a:solidFill>
                <a:effectLst/>
                <a:uLnTx/>
                <a:uFillTx/>
                <a:latin typeface="Segoe UI"/>
                <a:ea typeface="+mn-ea"/>
                <a:cs typeface="+mn-cs"/>
              </a:rPr>
              <a:t>Fx</a:t>
            </a:r>
            <a:r>
              <a:rPr kumimoji="0" lang="en-US" sz="1100" b="0" i="0" u="none" strike="noStrike" kern="1200" cap="none" spc="0" normalizeH="0" baseline="0" noProof="0" dirty="0">
                <a:ln>
                  <a:noFill/>
                </a:ln>
                <a:solidFill>
                  <a:prstClr val="white"/>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Power BI</a:t>
            </a:r>
            <a:br>
              <a:rPr kumimoji="0" lang="en-US" sz="1100" b="0" i="0" u="none" strike="noStrike" kern="1200" cap="none" spc="0" normalizeH="0" baseline="0" noProof="0" dirty="0">
                <a:ln>
                  <a:noFill/>
                </a:ln>
                <a:solidFill>
                  <a:prstClr val="white"/>
                </a:solidFill>
                <a:effectLst/>
                <a:uLnTx/>
                <a:uFillTx/>
                <a:latin typeface="Segoe UI"/>
                <a:ea typeface="+mn-ea"/>
                <a:cs typeface="+mn-cs"/>
              </a:rPr>
            </a:br>
            <a:r>
              <a:rPr kumimoji="0" lang="en-US" sz="1100" b="0" i="0" u="none" strike="noStrike" kern="1200" cap="none" spc="0" normalizeH="0" baseline="0" noProof="0" dirty="0">
                <a:ln>
                  <a:noFill/>
                </a:ln>
                <a:solidFill>
                  <a:prstClr val="white"/>
                </a:solidFill>
                <a:effectLst/>
                <a:uLnTx/>
                <a:uFillTx/>
                <a:latin typeface="Segoe UI"/>
                <a:ea typeface="+mn-ea"/>
                <a:cs typeface="+mn-cs"/>
              </a:rPr>
              <a:t>showcase GPT-3</a:t>
            </a:r>
          </a:p>
        </p:txBody>
      </p:sp>
      <p:sp>
        <p:nvSpPr>
          <p:cNvPr id="26" name="TextBox 25">
            <a:extLst>
              <a:ext uri="{FF2B5EF4-FFF2-40B4-BE49-F238E27FC236}">
                <a16:creationId xmlns:a16="http://schemas.microsoft.com/office/drawing/2014/main" id="{92A95CE9-1A59-480A-B1DE-6DE1899EEC0F}"/>
              </a:ext>
            </a:extLst>
          </p:cNvPr>
          <p:cNvSpPr txBox="1"/>
          <p:nvPr/>
        </p:nvSpPr>
        <p:spPr>
          <a:xfrm>
            <a:off x="4376031" y="3850647"/>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2021</a:t>
            </a:r>
            <a:r>
              <a:rPr lang="zh-CN" altLang="en-US" sz="1100" dirty="0">
                <a:solidFill>
                  <a:prstClr val="white"/>
                </a:solidFill>
                <a:latin typeface="Segoe UI Semibold" panose="020B0702040204020203" pitchFamily="34" charset="0"/>
                <a:cs typeface="Segoe UI Semibold" panose="020B0702040204020203" pitchFamily="34" charset="0"/>
              </a:rPr>
              <a:t>年</a:t>
            </a:r>
            <a:r>
              <a:rPr lang="en-US" altLang="zh-CN" sz="1100" dirty="0">
                <a:solidFill>
                  <a:prstClr val="white"/>
                </a:solidFill>
                <a:latin typeface="Segoe UI Semibold" panose="020B0702040204020203" pitchFamily="34" charset="0"/>
                <a:cs typeface="Segoe UI Semibold" panose="020B0702040204020203" pitchFamily="34" charset="0"/>
              </a:rPr>
              <a:t>5</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7" name="TextBox 26">
            <a:extLst>
              <a:ext uri="{FF2B5EF4-FFF2-40B4-BE49-F238E27FC236}">
                <a16:creationId xmlns:a16="http://schemas.microsoft.com/office/drawing/2014/main" id="{3808360A-061A-4DDE-9AFD-38290E5F3BD9}"/>
              </a:ext>
            </a:extLst>
          </p:cNvPr>
          <p:cNvSpPr txBox="1"/>
          <p:nvPr/>
        </p:nvSpPr>
        <p:spPr>
          <a:xfrm>
            <a:off x="5619649" y="3850647"/>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2021</a:t>
            </a:r>
            <a:r>
              <a:rPr lang="zh-CN" altLang="en-US" sz="1100" dirty="0">
                <a:solidFill>
                  <a:prstClr val="white"/>
                </a:solidFill>
                <a:latin typeface="Segoe UI Semibold" panose="020B0702040204020203" pitchFamily="34" charset="0"/>
                <a:cs typeface="Segoe UI Semibold" panose="020B0702040204020203" pitchFamily="34" charset="0"/>
              </a:rPr>
              <a:t>年</a:t>
            </a:r>
            <a:r>
              <a:rPr lang="en-US" altLang="zh-CN" sz="1100" dirty="0">
                <a:solidFill>
                  <a:prstClr val="white"/>
                </a:solidFill>
                <a:latin typeface="Segoe UI Semibold" panose="020B0702040204020203" pitchFamily="34" charset="0"/>
                <a:cs typeface="Segoe UI Semibold" panose="020B0702040204020203" pitchFamily="34" charset="0"/>
              </a:rPr>
              <a:t>6</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8" name="TextBox 27">
            <a:extLst>
              <a:ext uri="{FF2B5EF4-FFF2-40B4-BE49-F238E27FC236}">
                <a16:creationId xmlns:a16="http://schemas.microsoft.com/office/drawing/2014/main" id="{B5B264D2-226D-43E2-BA72-BE23EB526419}"/>
              </a:ext>
            </a:extLst>
          </p:cNvPr>
          <p:cNvSpPr txBox="1"/>
          <p:nvPr/>
        </p:nvSpPr>
        <p:spPr>
          <a:xfrm>
            <a:off x="5619653" y="4158424"/>
            <a:ext cx="1019186"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GitHub</a:t>
            </a:r>
            <a:br>
              <a:rPr kumimoji="0" lang="en-US" sz="1100" b="0" i="0" u="none" strike="noStrike" kern="1200" cap="none" spc="0" normalizeH="0" baseline="0" noProof="0">
                <a:ln>
                  <a:noFill/>
                </a:ln>
                <a:solidFill>
                  <a:prstClr val="white"/>
                </a:solidFill>
                <a:effectLst/>
                <a:uLnTx/>
                <a:uFillTx/>
                <a:latin typeface="Segoe UI"/>
                <a:ea typeface="+mn-ea"/>
                <a:cs typeface="+mn-cs"/>
              </a:rPr>
            </a:br>
            <a:r>
              <a:rPr kumimoji="0" lang="en-US" sz="1100" b="0" i="0" u="none" strike="noStrike" kern="1200" cap="none" spc="0" normalizeH="0" baseline="0" noProof="0">
                <a:ln>
                  <a:noFill/>
                </a:ln>
                <a:solidFill>
                  <a:prstClr val="white"/>
                </a:solidFill>
                <a:effectLst/>
                <a:uLnTx/>
                <a:uFillTx/>
                <a:latin typeface="Segoe UI"/>
                <a:ea typeface="+mn-ea"/>
                <a:cs typeface="+mn-cs"/>
              </a:rPr>
              <a:t>Copilot </a:t>
            </a:r>
          </a:p>
        </p:txBody>
      </p:sp>
      <p:sp>
        <p:nvSpPr>
          <p:cNvPr id="13" name="TextBox 12">
            <a:extLst>
              <a:ext uri="{FF2B5EF4-FFF2-40B4-BE49-F238E27FC236}">
                <a16:creationId xmlns:a16="http://schemas.microsoft.com/office/drawing/2014/main" id="{14721832-1F1C-4EF6-840B-A4F5B1979EC4}"/>
              </a:ext>
            </a:extLst>
          </p:cNvPr>
          <p:cNvSpPr txBox="1"/>
          <p:nvPr/>
        </p:nvSpPr>
        <p:spPr>
          <a:xfrm>
            <a:off x="6288440" y="2065667"/>
            <a:ext cx="803011"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Codex</a:t>
            </a:r>
            <a:br>
              <a:rPr kumimoji="0" lang="en-US" sz="1100" b="0" i="0" u="none" strike="noStrike" kern="1200" cap="none" spc="0" normalizeH="0" baseline="0" noProof="0" dirty="0">
                <a:ln>
                  <a:noFill/>
                </a:ln>
                <a:solidFill>
                  <a:prstClr val="white"/>
                </a:solidFill>
                <a:effectLst/>
                <a:uLnTx/>
                <a:uFillTx/>
                <a:latin typeface="Segoe UI"/>
                <a:ea typeface="+mn-ea"/>
                <a:cs typeface="+mn-cs"/>
              </a:rPr>
            </a:br>
            <a:r>
              <a:rPr kumimoji="0" lang="en-US" sz="1100" b="0" i="0" u="none" strike="noStrike" kern="1200" cap="none" spc="0" normalizeH="0" baseline="0" noProof="0" dirty="0">
                <a:ln>
                  <a:noFill/>
                </a:ln>
                <a:solidFill>
                  <a:prstClr val="white"/>
                </a:solidFill>
                <a:effectLst/>
                <a:uLnTx/>
                <a:uFillTx/>
                <a:latin typeface="Segoe UI"/>
                <a:ea typeface="+mn-ea"/>
                <a:cs typeface="+mn-cs"/>
              </a:rPr>
              <a:t> </a:t>
            </a:r>
          </a:p>
        </p:txBody>
      </p:sp>
      <p:sp>
        <p:nvSpPr>
          <p:cNvPr id="14" name="TextBox 13">
            <a:extLst>
              <a:ext uri="{FF2B5EF4-FFF2-40B4-BE49-F238E27FC236}">
                <a16:creationId xmlns:a16="http://schemas.microsoft.com/office/drawing/2014/main" id="{3A46EF3A-7069-47CB-8A4C-E1784D8E010E}"/>
              </a:ext>
            </a:extLst>
          </p:cNvPr>
          <p:cNvSpPr txBox="1"/>
          <p:nvPr/>
        </p:nvSpPr>
        <p:spPr>
          <a:xfrm>
            <a:off x="6231592" y="1774043"/>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2021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8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cxnSp>
        <p:nvCxnSpPr>
          <p:cNvPr id="3" name="Straight Arrow Connector 2">
            <a:extLst>
              <a:ext uri="{FF2B5EF4-FFF2-40B4-BE49-F238E27FC236}">
                <a16:creationId xmlns:a16="http://schemas.microsoft.com/office/drawing/2014/main" id="{DA765879-CA81-4DC4-A1AA-0464DA2FDCDF}"/>
              </a:ext>
            </a:extLst>
          </p:cNvPr>
          <p:cNvCxnSpPr>
            <a:cxnSpLocks/>
          </p:cNvCxnSpPr>
          <p:nvPr/>
        </p:nvCxnSpPr>
        <p:spPr>
          <a:xfrm>
            <a:off x="923284" y="3429000"/>
            <a:ext cx="10558662" cy="66786"/>
          </a:xfrm>
          <a:prstGeom prst="straightConnector1">
            <a:avLst/>
          </a:prstGeom>
          <a:ln w="19050">
            <a:solidFill>
              <a:schemeClr val="tx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AA114BA-98D5-4005-8861-D77885DCE73F}"/>
              </a:ext>
              <a:ext uri="{C183D7F6-B498-43B3-948B-1728B52AA6E4}">
                <adec:decorative xmlns:adec="http://schemas.microsoft.com/office/drawing/2017/decorative" val="1"/>
              </a:ext>
            </a:extLst>
          </p:cNvPr>
          <p:cNvSpPr/>
          <p:nvPr/>
        </p:nvSpPr>
        <p:spPr bwMode="auto">
          <a:xfrm>
            <a:off x="1233625" y="3360420"/>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CFA3035D-FDC3-4B72-9C96-6552CBF673C3}"/>
              </a:ext>
              <a:ext uri="{C183D7F6-B498-43B3-948B-1728B52AA6E4}">
                <adec:decorative xmlns:adec="http://schemas.microsoft.com/office/drawing/2017/decorative" val="1"/>
              </a:ext>
            </a:extLst>
          </p:cNvPr>
          <p:cNvSpPr/>
          <p:nvPr/>
        </p:nvSpPr>
        <p:spPr bwMode="auto">
          <a:xfrm>
            <a:off x="2197719" y="3388556"/>
            <a:ext cx="137159" cy="116058"/>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C3F6BD6F-571E-4771-B889-0A236DAB0535}"/>
              </a:ext>
              <a:ext uri="{C183D7F6-B498-43B3-948B-1728B52AA6E4}">
                <adec:decorative xmlns:adec="http://schemas.microsoft.com/office/drawing/2017/decorative" val="1"/>
              </a:ext>
            </a:extLst>
          </p:cNvPr>
          <p:cNvSpPr/>
          <p:nvPr/>
        </p:nvSpPr>
        <p:spPr bwMode="auto">
          <a:xfrm>
            <a:off x="3292047" y="3388556"/>
            <a:ext cx="137159" cy="12309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3E67283E-3E16-4FCA-86C0-0FF10953BF97}"/>
              </a:ext>
              <a:ext uri="{C183D7F6-B498-43B3-948B-1728B52AA6E4}">
                <adec:decorative xmlns:adec="http://schemas.microsoft.com/office/drawing/2017/decorative" val="1"/>
              </a:ext>
            </a:extLst>
          </p:cNvPr>
          <p:cNvSpPr/>
          <p:nvPr/>
        </p:nvSpPr>
        <p:spPr bwMode="auto">
          <a:xfrm>
            <a:off x="4307451" y="3374488"/>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7B697796-37CD-4C5A-A936-3E63FEBADD58}"/>
              </a:ext>
              <a:ext uri="{C183D7F6-B498-43B3-948B-1728B52AA6E4}">
                <adec:decorative xmlns:adec="http://schemas.microsoft.com/office/drawing/2017/decorative" val="1"/>
              </a:ext>
            </a:extLst>
          </p:cNvPr>
          <p:cNvSpPr/>
          <p:nvPr/>
        </p:nvSpPr>
        <p:spPr bwMode="auto">
          <a:xfrm>
            <a:off x="5551069" y="3374488"/>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0342CF5-436B-4F41-8F33-22E8A0E1CD3D}"/>
              </a:ext>
              <a:ext uri="{C183D7F6-B498-43B3-948B-1728B52AA6E4}">
                <adec:decorative xmlns:adec="http://schemas.microsoft.com/office/drawing/2017/decorative" val="1"/>
              </a:ext>
            </a:extLst>
          </p:cNvPr>
          <p:cNvSpPr/>
          <p:nvPr/>
        </p:nvSpPr>
        <p:spPr bwMode="auto">
          <a:xfrm>
            <a:off x="6140648" y="3381522"/>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3B623914-C715-4772-AD20-46166BC0CE0D}"/>
              </a:ext>
            </a:extLst>
          </p:cNvPr>
          <p:cNvCxnSpPr>
            <a:cxnSpLocks/>
          </p:cNvCxnSpPr>
          <p:nvPr/>
        </p:nvCxnSpPr>
        <p:spPr>
          <a:xfrm>
            <a:off x="1302205" y="3497580"/>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012B6E1-8039-471B-94C4-93A39E191BB2}"/>
              </a:ext>
            </a:extLst>
          </p:cNvPr>
          <p:cNvCxnSpPr>
            <a:cxnSpLocks/>
          </p:cNvCxnSpPr>
          <p:nvPr/>
        </p:nvCxnSpPr>
        <p:spPr>
          <a:xfrm>
            <a:off x="2253594" y="1769364"/>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6EC666-6C57-4EA1-BE16-62CF988F8734}"/>
              </a:ext>
            </a:extLst>
          </p:cNvPr>
          <p:cNvCxnSpPr>
            <a:cxnSpLocks/>
          </p:cNvCxnSpPr>
          <p:nvPr/>
        </p:nvCxnSpPr>
        <p:spPr>
          <a:xfrm>
            <a:off x="3360627" y="1769444"/>
            <a:ext cx="0" cy="159097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D6FD56-EDDC-4C88-B4AA-2E079580C8EE}"/>
              </a:ext>
            </a:extLst>
          </p:cNvPr>
          <p:cNvCxnSpPr>
            <a:cxnSpLocks/>
          </p:cNvCxnSpPr>
          <p:nvPr/>
        </p:nvCxnSpPr>
        <p:spPr>
          <a:xfrm>
            <a:off x="4376031" y="3497580"/>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B3EBAC-5482-4456-9974-54436C68D47E}"/>
              </a:ext>
            </a:extLst>
          </p:cNvPr>
          <p:cNvCxnSpPr>
            <a:cxnSpLocks/>
          </p:cNvCxnSpPr>
          <p:nvPr/>
        </p:nvCxnSpPr>
        <p:spPr>
          <a:xfrm>
            <a:off x="5619649" y="3497580"/>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FA539-B644-4020-8E07-8D75B0A507B0}"/>
              </a:ext>
            </a:extLst>
          </p:cNvPr>
          <p:cNvCxnSpPr>
            <a:cxnSpLocks/>
          </p:cNvCxnSpPr>
          <p:nvPr/>
        </p:nvCxnSpPr>
        <p:spPr>
          <a:xfrm>
            <a:off x="6177330" y="1769364"/>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8584424-1731-4F40-8B6D-696E718C4A7A}"/>
              </a:ext>
            </a:extLst>
          </p:cNvPr>
          <p:cNvSpPr txBox="1"/>
          <p:nvPr/>
        </p:nvSpPr>
        <p:spPr>
          <a:xfrm>
            <a:off x="7676142" y="4177606"/>
            <a:ext cx="1019186" cy="1048215"/>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Azure</a:t>
            </a:r>
            <a:br>
              <a:rPr kumimoji="0" lang="en-US" sz="1100" b="0" i="0" u="none" strike="noStrike" kern="1200" cap="none" spc="0" normalizeH="0" baseline="0" noProof="0" dirty="0">
                <a:ln>
                  <a:noFill/>
                </a:ln>
                <a:solidFill>
                  <a:prstClr val="white"/>
                </a:solidFill>
                <a:effectLst/>
                <a:uLnTx/>
                <a:uFillTx/>
                <a:latin typeface="Segoe UI"/>
                <a:ea typeface="+mn-ea"/>
                <a:cs typeface="+mn-cs"/>
              </a:rPr>
            </a:br>
            <a:r>
              <a:rPr kumimoji="0" lang="en-US" sz="1100" b="0" i="0" u="none" strike="noStrike" kern="1200" cap="none" spc="0" normalizeH="0" baseline="0" noProof="0" dirty="0">
                <a:ln>
                  <a:noFill/>
                </a:ln>
                <a:solidFill>
                  <a:prstClr val="white"/>
                </a:solidFill>
                <a:effectLst/>
                <a:uLnTx/>
                <a:uFillTx/>
                <a:latin typeface="Segoe UI"/>
                <a:ea typeface="+mn-ea"/>
                <a:cs typeface="+mn-cs"/>
              </a:rPr>
              <a:t>OpenAI Service GA</a:t>
            </a:r>
          </a:p>
        </p:txBody>
      </p:sp>
      <p:sp>
        <p:nvSpPr>
          <p:cNvPr id="38" name="TextBox 37">
            <a:extLst>
              <a:ext uri="{FF2B5EF4-FFF2-40B4-BE49-F238E27FC236}">
                <a16:creationId xmlns:a16="http://schemas.microsoft.com/office/drawing/2014/main" id="{042A595D-44E3-488A-9297-E0C4DB39EA2F}"/>
              </a:ext>
            </a:extLst>
          </p:cNvPr>
          <p:cNvSpPr txBox="1"/>
          <p:nvPr/>
        </p:nvSpPr>
        <p:spPr>
          <a:xfrm>
            <a:off x="7650083" y="3845793"/>
            <a:ext cx="1334541"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2023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1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0" name="Oval 49">
            <a:extLst>
              <a:ext uri="{FF2B5EF4-FFF2-40B4-BE49-F238E27FC236}">
                <a16:creationId xmlns:a16="http://schemas.microsoft.com/office/drawing/2014/main" id="{B7814457-1242-4302-A603-A5104197860A}"/>
              </a:ext>
              <a:ext uri="{C183D7F6-B498-43B3-948B-1728B52AA6E4}">
                <adec:decorative xmlns:adec="http://schemas.microsoft.com/office/drawing/2017/decorative" val="1"/>
              </a:ext>
            </a:extLst>
          </p:cNvPr>
          <p:cNvSpPr/>
          <p:nvPr/>
        </p:nvSpPr>
        <p:spPr bwMode="auto">
          <a:xfrm>
            <a:off x="7613401" y="3367704"/>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A6013DD-6C7A-603B-B2F6-AB252C8DDEC0}"/>
              </a:ext>
              <a:ext uri="{C183D7F6-B498-43B3-948B-1728B52AA6E4}">
                <adec:decorative xmlns:adec="http://schemas.microsoft.com/office/drawing/2017/decorative" val="1"/>
              </a:ext>
            </a:extLst>
          </p:cNvPr>
          <p:cNvSpPr/>
          <p:nvPr/>
        </p:nvSpPr>
        <p:spPr bwMode="auto">
          <a:xfrm>
            <a:off x="7600453" y="3393484"/>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11228239-ED83-ACFF-F61E-EE838BFEC453}"/>
              </a:ext>
            </a:extLst>
          </p:cNvPr>
          <p:cNvCxnSpPr>
            <a:cxnSpLocks/>
          </p:cNvCxnSpPr>
          <p:nvPr/>
        </p:nvCxnSpPr>
        <p:spPr>
          <a:xfrm>
            <a:off x="7664845" y="3549164"/>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A4B64AC-8666-08A2-0238-DB4CB3542E54}"/>
              </a:ext>
            </a:extLst>
          </p:cNvPr>
          <p:cNvSpPr txBox="1"/>
          <p:nvPr/>
        </p:nvSpPr>
        <p:spPr>
          <a:xfrm>
            <a:off x="8995920" y="3830023"/>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2023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2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5">
            <a:extLst>
              <a:ext uri="{FF2B5EF4-FFF2-40B4-BE49-F238E27FC236}">
                <a16:creationId xmlns:a16="http://schemas.microsoft.com/office/drawing/2014/main" id="{75148FF4-FAE6-8139-B105-568AFA2768D3}"/>
              </a:ext>
            </a:extLst>
          </p:cNvPr>
          <p:cNvSpPr txBox="1"/>
          <p:nvPr/>
        </p:nvSpPr>
        <p:spPr>
          <a:xfrm>
            <a:off x="8995920" y="4149669"/>
            <a:ext cx="968372"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algn="l" defTabSz="914367">
              <a:defRPr/>
            </a:pPr>
            <a:r>
              <a:rPr lang="en-US" altLang="zh-CN" sz="1100" dirty="0">
                <a:solidFill>
                  <a:prstClr val="white"/>
                </a:solidFill>
              </a:rPr>
              <a:t>GPT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Segoe UI"/>
                <a:ea typeface="+mn-ea"/>
                <a:cs typeface="+mn-cs"/>
              </a:rPr>
              <a:t>赋能Dynamics</a:t>
            </a:r>
            <a:r>
              <a:rPr kumimoji="0" lang="en-US" sz="1100" b="0" i="0" u="none" strike="noStrike" kern="1200" cap="none" spc="0" normalizeH="0" baseline="0" noProof="0" dirty="0">
                <a:ln>
                  <a:noFill/>
                </a:ln>
                <a:solidFill>
                  <a:prstClr val="white"/>
                </a:solidFill>
                <a:effectLst/>
                <a:uLnTx/>
                <a:uFillTx/>
                <a:latin typeface="Segoe UI"/>
                <a:ea typeface="+mn-ea"/>
                <a:cs typeface="+mn-cs"/>
              </a:rPr>
              <a:t> 365 Viva Sales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a:p>
            <a:pPr lvl="0" algn="l" defTabSz="914367">
              <a:defRPr/>
            </a:pPr>
            <a:r>
              <a:rPr lang="zh-CN" altLang="en-US" sz="1100" dirty="0">
                <a:solidFill>
                  <a:prstClr val="white"/>
                </a:solidFill>
              </a:rPr>
              <a:t>带有 </a:t>
            </a:r>
            <a:r>
              <a:rPr lang="en-US" sz="1100" dirty="0">
                <a:solidFill>
                  <a:prstClr val="white"/>
                </a:solidFill>
              </a:rPr>
              <a:t>GPT-4 </a:t>
            </a:r>
            <a:r>
              <a:rPr lang="zh-CN" altLang="en-US" sz="1100" dirty="0">
                <a:solidFill>
                  <a:prstClr val="white"/>
                </a:solidFill>
              </a:rPr>
              <a:t>的新必应
</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Oval 6">
            <a:extLst>
              <a:ext uri="{FF2B5EF4-FFF2-40B4-BE49-F238E27FC236}">
                <a16:creationId xmlns:a16="http://schemas.microsoft.com/office/drawing/2014/main" id="{EEE86684-ACD3-65A5-05F5-3DBC9C7B5B3E}"/>
              </a:ext>
              <a:ext uri="{C183D7F6-B498-43B3-948B-1728B52AA6E4}">
                <adec:decorative xmlns:adec="http://schemas.microsoft.com/office/drawing/2017/decorative" val="1"/>
              </a:ext>
            </a:extLst>
          </p:cNvPr>
          <p:cNvSpPr/>
          <p:nvPr/>
        </p:nvSpPr>
        <p:spPr bwMode="auto">
          <a:xfrm>
            <a:off x="8848243" y="3398357"/>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4D7B0618-862F-F4A6-E978-CEA4D66025CC}"/>
              </a:ext>
            </a:extLst>
          </p:cNvPr>
          <p:cNvCxnSpPr>
            <a:cxnSpLocks/>
          </p:cNvCxnSpPr>
          <p:nvPr/>
        </p:nvCxnSpPr>
        <p:spPr>
          <a:xfrm>
            <a:off x="8916823" y="3529549"/>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4" descr="The new Azure product family icon. An blue Azure icon on a black background.">
            <a:extLst>
              <a:ext uri="{FF2B5EF4-FFF2-40B4-BE49-F238E27FC236}">
                <a16:creationId xmlns:a16="http://schemas.microsoft.com/office/drawing/2014/main" id="{E7A3268F-5281-A3A9-6F50-9A812BA1569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663" t="27400" r="35177" b="23215"/>
          <a:stretch/>
        </p:blipFill>
        <p:spPr bwMode="auto">
          <a:xfrm>
            <a:off x="388118" y="3563604"/>
            <a:ext cx="627039" cy="6207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open ai logo">
            <a:extLst>
              <a:ext uri="{FF2B5EF4-FFF2-40B4-BE49-F238E27FC236}">
                <a16:creationId xmlns:a16="http://schemas.microsoft.com/office/drawing/2014/main" id="{3A8F8184-AFCC-0C47-4148-6A5FB428D82B}"/>
              </a:ext>
            </a:extLst>
          </p:cNvPr>
          <p:cNvPicPr>
            <a:picLocks noChangeAspect="1"/>
          </p:cNvPicPr>
          <p:nvPr/>
        </p:nvPicPr>
        <p:blipFill>
          <a:blip r:embed="rId3"/>
          <a:stretch>
            <a:fillRect/>
          </a:stretch>
        </p:blipFill>
        <p:spPr>
          <a:xfrm>
            <a:off x="317314" y="2608875"/>
            <a:ext cx="758829" cy="758829"/>
          </a:xfrm>
          <a:prstGeom prst="rect">
            <a:avLst/>
          </a:prstGeom>
        </p:spPr>
      </p:pic>
      <p:sp>
        <p:nvSpPr>
          <p:cNvPr id="49" name="TextBox 48">
            <a:extLst>
              <a:ext uri="{FF2B5EF4-FFF2-40B4-BE49-F238E27FC236}">
                <a16:creationId xmlns:a16="http://schemas.microsoft.com/office/drawing/2014/main" id="{BFD3C375-1C89-003E-51EB-33B0E99B8F19}"/>
              </a:ext>
            </a:extLst>
          </p:cNvPr>
          <p:cNvSpPr txBox="1"/>
          <p:nvPr/>
        </p:nvSpPr>
        <p:spPr>
          <a:xfrm>
            <a:off x="10264884" y="3818428"/>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2023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3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2" name="TextBox 51">
            <a:extLst>
              <a:ext uri="{FF2B5EF4-FFF2-40B4-BE49-F238E27FC236}">
                <a16:creationId xmlns:a16="http://schemas.microsoft.com/office/drawing/2014/main" id="{EB0CAA85-1A43-C519-B3F3-DCB78FB747D9}"/>
              </a:ext>
            </a:extLst>
          </p:cNvPr>
          <p:cNvSpPr txBox="1"/>
          <p:nvPr/>
        </p:nvSpPr>
        <p:spPr>
          <a:xfrm>
            <a:off x="10264883" y="4138074"/>
            <a:ext cx="1217041" cy="2425286"/>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Dynamics</a:t>
            </a:r>
            <a:r>
              <a:rPr kumimoji="0" lang="en-US" sz="1100" b="0" i="0" u="none" strike="noStrike" kern="1200" cap="none" spc="0" normalizeH="0" noProof="0" dirty="0">
                <a:ln>
                  <a:noFill/>
                </a:ln>
                <a:solidFill>
                  <a:prstClr val="white"/>
                </a:solidFill>
                <a:effectLst/>
                <a:uLnTx/>
                <a:uFillTx/>
                <a:latin typeface="Segoe UI"/>
                <a:ea typeface="+mn-ea"/>
                <a:cs typeface="+mn-cs"/>
              </a:rPr>
              <a:t> 365  Copilot</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aseline="0" dirty="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noProof="0" dirty="0">
                <a:ln>
                  <a:noFill/>
                </a:ln>
                <a:solidFill>
                  <a:prstClr val="white"/>
                </a:solidFill>
                <a:effectLst/>
                <a:uLnTx/>
                <a:uFillTx/>
                <a:latin typeface="Segoe UI"/>
                <a:ea typeface="+mn-ea"/>
                <a:cs typeface="+mn-cs"/>
              </a:rPr>
              <a:t>PP GPT enhancement</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baseline="0" dirty="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Segoe UI"/>
                <a:ea typeface="+mn-ea"/>
                <a:cs typeface="+mn-cs"/>
              </a:rPr>
              <a:t>ChatGPT</a:t>
            </a:r>
            <a:r>
              <a:rPr kumimoji="0" lang="en-US" sz="1100" b="0" i="0" u="none" strike="noStrike" kern="1200" cap="none" spc="0" normalizeH="0" baseline="0" noProof="0" dirty="0">
                <a:ln>
                  <a:noFill/>
                </a:ln>
                <a:solidFill>
                  <a:prstClr val="white"/>
                </a:solidFill>
                <a:effectLst/>
                <a:uLnTx/>
                <a:uFillTx/>
                <a:latin typeface="Segoe UI"/>
                <a:ea typeface="+mn-ea"/>
                <a:cs typeface="+mn-cs"/>
              </a:rPr>
              <a:t> &amp; GPT-4 on Azure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a:solidFill>
                  <a:prstClr val="white"/>
                </a:solidFill>
                <a:latin typeface="Segoe UI"/>
              </a:rPr>
              <a:t>Microsoft 365 Copilot</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dirty="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Segoe UI"/>
                <a:ea typeface="+mn-ea"/>
                <a:cs typeface="+mn-cs"/>
              </a:rPr>
              <a:t>Github</a:t>
            </a:r>
            <a:r>
              <a:rPr kumimoji="0" lang="en-US" sz="1100" b="0" i="0" u="none" strike="noStrike" kern="1200" cap="none" spc="0" normalizeH="0" baseline="0" noProof="0" dirty="0">
                <a:ln>
                  <a:noFill/>
                </a:ln>
                <a:solidFill>
                  <a:prstClr val="white"/>
                </a:solidFill>
                <a:effectLst/>
                <a:uLnTx/>
                <a:uFillTx/>
                <a:latin typeface="Segoe UI"/>
                <a:ea typeface="+mn-ea"/>
                <a:cs typeface="+mn-cs"/>
              </a:rPr>
              <a:t> Copilot X</a:t>
            </a:r>
          </a:p>
        </p:txBody>
      </p:sp>
      <p:sp>
        <p:nvSpPr>
          <p:cNvPr id="53" name="Oval 52">
            <a:extLst>
              <a:ext uri="{FF2B5EF4-FFF2-40B4-BE49-F238E27FC236}">
                <a16:creationId xmlns:a16="http://schemas.microsoft.com/office/drawing/2014/main" id="{797452D9-C1F1-36CC-A9BD-AFD64513CE85}"/>
              </a:ext>
              <a:ext uri="{C183D7F6-B498-43B3-948B-1728B52AA6E4}">
                <adec:decorative xmlns:adec="http://schemas.microsoft.com/office/drawing/2017/decorative" val="1"/>
              </a:ext>
            </a:extLst>
          </p:cNvPr>
          <p:cNvSpPr/>
          <p:nvPr/>
        </p:nvSpPr>
        <p:spPr bwMode="auto">
          <a:xfrm>
            <a:off x="10117207" y="3407864"/>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54" name="Straight Connector 53">
            <a:extLst>
              <a:ext uri="{FF2B5EF4-FFF2-40B4-BE49-F238E27FC236}">
                <a16:creationId xmlns:a16="http://schemas.microsoft.com/office/drawing/2014/main" id="{2A05ED21-1612-104B-4AB4-FE81B21B7E31}"/>
              </a:ext>
            </a:extLst>
          </p:cNvPr>
          <p:cNvCxnSpPr>
            <a:cxnSpLocks/>
          </p:cNvCxnSpPr>
          <p:nvPr/>
        </p:nvCxnSpPr>
        <p:spPr>
          <a:xfrm>
            <a:off x="10185787" y="3517954"/>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839E6BB-AC77-B803-347E-9F2D7E078DED}"/>
              </a:ext>
            </a:extLst>
          </p:cNvPr>
          <p:cNvSpPr txBox="1"/>
          <p:nvPr/>
        </p:nvSpPr>
        <p:spPr>
          <a:xfrm>
            <a:off x="10271909" y="2092009"/>
            <a:ext cx="803011"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a:ea typeface="+mn-ea"/>
                <a:cs typeface="+mn-cs"/>
              </a:rPr>
              <a:t>GPT-4</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100" dirty="0">
              <a:solidFill>
                <a:prstClr val="white"/>
              </a:solidFill>
              <a:latin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err="1">
                <a:ln>
                  <a:noFill/>
                </a:ln>
                <a:solidFill>
                  <a:prstClr val="white"/>
                </a:solidFill>
                <a:effectLst/>
                <a:uLnTx/>
                <a:uFillTx/>
                <a:latin typeface="Segoe UI"/>
                <a:ea typeface="+mn-ea"/>
                <a:cs typeface="+mn-cs"/>
              </a:rPr>
              <a:t>ChatGPT</a:t>
            </a:r>
            <a:r>
              <a:rPr kumimoji="0" lang="en-US" sz="1100" b="0" i="0" u="none" strike="noStrike" kern="1200" cap="none" spc="0" normalizeH="0" baseline="0" noProof="0" dirty="0">
                <a:ln>
                  <a:noFill/>
                </a:ln>
                <a:solidFill>
                  <a:prstClr val="white"/>
                </a:solidFill>
                <a:effectLst/>
                <a:uLnTx/>
                <a:uFillTx/>
                <a:latin typeface="Segoe UI"/>
                <a:ea typeface="+mn-ea"/>
                <a:cs typeface="+mn-cs"/>
              </a:rPr>
              <a:t> Plugin</a:t>
            </a:r>
          </a:p>
        </p:txBody>
      </p:sp>
      <p:sp>
        <p:nvSpPr>
          <p:cNvPr id="12" name="Oval 11">
            <a:extLst>
              <a:ext uri="{FF2B5EF4-FFF2-40B4-BE49-F238E27FC236}">
                <a16:creationId xmlns:a16="http://schemas.microsoft.com/office/drawing/2014/main" id="{655F29BB-B976-916D-296B-B0B9A66FA144}"/>
              </a:ext>
              <a:ext uri="{C183D7F6-B498-43B3-948B-1728B52AA6E4}">
                <adec:decorative xmlns:adec="http://schemas.microsoft.com/office/drawing/2017/decorative" val="1"/>
              </a:ext>
            </a:extLst>
          </p:cNvPr>
          <p:cNvSpPr/>
          <p:nvPr/>
        </p:nvSpPr>
        <p:spPr bwMode="auto">
          <a:xfrm>
            <a:off x="10124117" y="3407864"/>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5" name="Straight Connector 14">
            <a:extLst>
              <a:ext uri="{FF2B5EF4-FFF2-40B4-BE49-F238E27FC236}">
                <a16:creationId xmlns:a16="http://schemas.microsoft.com/office/drawing/2014/main" id="{276F9DDC-A2FE-5D9A-B35F-822DFD206DCF}"/>
              </a:ext>
            </a:extLst>
          </p:cNvPr>
          <p:cNvCxnSpPr>
            <a:cxnSpLocks/>
          </p:cNvCxnSpPr>
          <p:nvPr/>
        </p:nvCxnSpPr>
        <p:spPr>
          <a:xfrm>
            <a:off x="10160799" y="1795706"/>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82CDC95-9F1D-C579-F73F-48AC1F995B77}"/>
              </a:ext>
            </a:extLst>
          </p:cNvPr>
          <p:cNvSpPr txBox="1"/>
          <p:nvPr/>
        </p:nvSpPr>
        <p:spPr>
          <a:xfrm>
            <a:off x="10219698" y="1810177"/>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2023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3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1" name="Oval 20">
            <a:extLst>
              <a:ext uri="{FF2B5EF4-FFF2-40B4-BE49-F238E27FC236}">
                <a16:creationId xmlns:a16="http://schemas.microsoft.com/office/drawing/2014/main" id="{67C463D7-DE39-C73C-0DE0-8974787980B5}"/>
              </a:ext>
              <a:ext uri="{C183D7F6-B498-43B3-948B-1728B52AA6E4}">
                <adec:decorative xmlns:adec="http://schemas.microsoft.com/office/drawing/2017/decorative" val="1"/>
              </a:ext>
            </a:extLst>
          </p:cNvPr>
          <p:cNvSpPr/>
          <p:nvPr/>
        </p:nvSpPr>
        <p:spPr bwMode="auto">
          <a:xfrm>
            <a:off x="7269214" y="3377288"/>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A08C4366-6D3A-CFEE-9935-0732441EB91A}"/>
              </a:ext>
            </a:extLst>
          </p:cNvPr>
          <p:cNvSpPr txBox="1"/>
          <p:nvPr/>
        </p:nvSpPr>
        <p:spPr>
          <a:xfrm>
            <a:off x="7423916" y="2061433"/>
            <a:ext cx="803011"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100" dirty="0" err="1">
                <a:solidFill>
                  <a:prstClr val="white"/>
                </a:solidFill>
                <a:latin typeface="Segoe UI"/>
              </a:rPr>
              <a:t>ChatGPT</a:t>
            </a:r>
            <a:endParaRPr kumimoji="0" lang="en-US" sz="11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0" name="Oval 29">
            <a:extLst>
              <a:ext uri="{FF2B5EF4-FFF2-40B4-BE49-F238E27FC236}">
                <a16:creationId xmlns:a16="http://schemas.microsoft.com/office/drawing/2014/main" id="{DCF0661F-D12E-F8FB-AEFC-C3D43A5CD1B5}"/>
              </a:ext>
              <a:ext uri="{C183D7F6-B498-43B3-948B-1728B52AA6E4}">
                <adec:decorative xmlns:adec="http://schemas.microsoft.com/office/drawing/2017/decorative" val="1"/>
              </a:ext>
            </a:extLst>
          </p:cNvPr>
          <p:cNvSpPr/>
          <p:nvPr/>
        </p:nvSpPr>
        <p:spPr bwMode="auto">
          <a:xfrm>
            <a:off x="7276124" y="3377288"/>
            <a:ext cx="137160" cy="137160"/>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033A211A-C7C7-05AA-E6D7-61E3FAF9C385}"/>
              </a:ext>
            </a:extLst>
          </p:cNvPr>
          <p:cNvCxnSpPr>
            <a:cxnSpLocks/>
          </p:cNvCxnSpPr>
          <p:nvPr/>
        </p:nvCxnSpPr>
        <p:spPr>
          <a:xfrm>
            <a:off x="7339896" y="1765130"/>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F5D3046C-C0D4-D00B-1307-AD2D902C39BA}"/>
              </a:ext>
            </a:extLst>
          </p:cNvPr>
          <p:cNvSpPr txBox="1"/>
          <p:nvPr/>
        </p:nvSpPr>
        <p:spPr>
          <a:xfrm>
            <a:off x="7371705" y="1779601"/>
            <a:ext cx="1217062" cy="430887"/>
          </a:xfrm>
          <a:prstGeom prst="rect">
            <a:avLst/>
          </a:prstGeom>
          <a:noFill/>
        </p:spPr>
        <p:txBody>
          <a:bodyPr wrap="square" lIns="91440">
            <a:spAutoFit/>
          </a:bodyPr>
          <a:lstStyle/>
          <a:p>
            <a:pPr lvl="0" defTabSz="914367">
              <a:defRPr/>
            </a:pPr>
            <a:r>
              <a:rPr lang="en-US" altLang="zh-CN" sz="1100" dirty="0">
                <a:solidFill>
                  <a:prstClr val="white"/>
                </a:solidFill>
                <a:latin typeface="Segoe UI Semibold" panose="020B0702040204020203" pitchFamily="34" charset="0"/>
                <a:cs typeface="Segoe UI Semibold" panose="020B0702040204020203" pitchFamily="34" charset="0"/>
              </a:rPr>
              <a:t>2022 </a:t>
            </a:r>
            <a:r>
              <a:rPr lang="zh-CN" altLang="en-US" sz="1100" dirty="0">
                <a:solidFill>
                  <a:prstClr val="white"/>
                </a:solidFill>
                <a:latin typeface="Segoe UI Semibold" panose="020B0702040204020203" pitchFamily="34" charset="0"/>
                <a:cs typeface="Segoe UI Semibold" panose="020B0702040204020203" pitchFamily="34" charset="0"/>
              </a:rPr>
              <a:t>年 </a:t>
            </a:r>
            <a:r>
              <a:rPr lang="en-US" altLang="zh-CN" sz="1100" dirty="0">
                <a:solidFill>
                  <a:prstClr val="white"/>
                </a:solidFill>
                <a:latin typeface="Segoe UI Semibold" panose="020B0702040204020203" pitchFamily="34" charset="0"/>
                <a:cs typeface="Segoe UI Semibold" panose="020B0702040204020203" pitchFamily="34" charset="0"/>
              </a:rPr>
              <a:t>11 </a:t>
            </a:r>
            <a:r>
              <a:rPr lang="zh-CN" altLang="en-US" sz="1100" dirty="0">
                <a:solidFill>
                  <a:prstClr val="white"/>
                </a:solidFill>
                <a:latin typeface="Segoe UI Semibold" panose="020B0702040204020203" pitchFamily="34" charset="0"/>
                <a:cs typeface="Segoe UI Semibold" panose="020B0702040204020203" pitchFamily="34" charset="0"/>
              </a:rPr>
              <a:t>月
</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7" name="Rectangle 9">
            <a:extLst>
              <a:ext uri="{FF2B5EF4-FFF2-40B4-BE49-F238E27FC236}">
                <a16:creationId xmlns:a16="http://schemas.microsoft.com/office/drawing/2014/main" id="{2CDC6558-6C60-270E-A23A-0FF5AAB6B8E5}"/>
              </a:ext>
            </a:extLst>
          </p:cNvPr>
          <p:cNvSpPr/>
          <p:nvPr/>
        </p:nvSpPr>
        <p:spPr bwMode="auto">
          <a:xfrm>
            <a:off x="631773" y="458492"/>
            <a:ext cx="5908876"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OpenAI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与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Microsoft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的战略合作 </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2249862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42" presetClass="path" presetSubtype="0" decel="100000" fill="hold" grpId="1" nodeType="withEffect">
                                  <p:stCondLst>
                                    <p:cond delay="0"/>
                                  </p:stCondLst>
                                  <p:childTnLst>
                                    <p:animMotion origin="layout" path="M 0.01146 3.7037E-6 L -6.25E-7 3.7037E-6 " pathEditMode="relative" rAng="0" ptsTypes="AA">
                                      <p:cBhvr>
                                        <p:cTn id="12" dur="500" fill="hold"/>
                                        <p:tgtEl>
                                          <p:spTgt spid="32"/>
                                        </p:tgtEl>
                                        <p:attrNameLst>
                                          <p:attrName>ppt_x</p:attrName>
                                          <p:attrName>ppt_y</p:attrName>
                                        </p:attrNameLst>
                                      </p:cBhvr>
                                      <p:rCtr x="-573" y="0"/>
                                    </p:animMotion>
                                  </p:childTnLst>
                                </p:cTn>
                              </p:par>
                              <p:par>
                                <p:cTn id="13" presetID="10"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250"/>
                                        <p:tgtEl>
                                          <p:spTgt spid="29"/>
                                        </p:tgtEl>
                                      </p:cBhvr>
                                    </p:animEffect>
                                  </p:childTnLst>
                                </p:cTn>
                              </p:par>
                              <p:par>
                                <p:cTn id="16" presetID="42" presetClass="path" presetSubtype="0" decel="100000" fill="hold" nodeType="withEffect">
                                  <p:stCondLst>
                                    <p:cond delay="0"/>
                                  </p:stCondLst>
                                  <p:childTnLst>
                                    <p:animMotion origin="layout" path="M 0.01146 3.7037E-6 L -6.25E-7 3.7037E-6 " pathEditMode="relative" rAng="0" ptsTypes="AA">
                                      <p:cBhvr>
                                        <p:cTn id="17" dur="500" fill="hold"/>
                                        <p:tgtEl>
                                          <p:spTgt spid="29"/>
                                        </p:tgtEl>
                                        <p:attrNameLst>
                                          <p:attrName>ppt_x</p:attrName>
                                          <p:attrName>ppt_y</p:attrName>
                                        </p:attrNameLst>
                                      </p:cBhvr>
                                      <p:rCtr x="-573" y="0"/>
                                    </p:animMotion>
                                  </p:childTnLst>
                                </p:cTn>
                              </p:par>
                              <p:par>
                                <p:cTn id="18" presetID="10" presetClass="entr" presetSubtype="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250"/>
                                        <p:tgtEl>
                                          <p:spTgt spid="23"/>
                                        </p:tgtEl>
                                      </p:cBhvr>
                                    </p:animEffect>
                                  </p:childTnLst>
                                </p:cTn>
                              </p:par>
                              <p:par>
                                <p:cTn id="21" presetID="42" presetClass="path" presetSubtype="0" decel="100000" fill="hold" grpId="1" nodeType="withEffect">
                                  <p:stCondLst>
                                    <p:cond delay="0"/>
                                  </p:stCondLst>
                                  <p:childTnLst>
                                    <p:animMotion origin="layout" path="M 0.01145 -1.11111E-6 L 4.58333E-6 -1.11111E-6 " pathEditMode="relative" rAng="0" ptsTypes="AA">
                                      <p:cBhvr>
                                        <p:cTn id="22" dur="500" fill="hold"/>
                                        <p:tgtEl>
                                          <p:spTgt spid="23"/>
                                        </p:tgtEl>
                                        <p:attrNameLst>
                                          <p:attrName>ppt_x</p:attrName>
                                          <p:attrName>ppt_y</p:attrName>
                                        </p:attrNameLst>
                                      </p:cBhvr>
                                      <p:rCtr x="-573" y="0"/>
                                    </p:animMotion>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250"/>
                                        <p:tgtEl>
                                          <p:spTgt spid="24"/>
                                        </p:tgtEl>
                                      </p:cBhvr>
                                    </p:animEffect>
                                  </p:childTnLst>
                                </p:cTn>
                              </p:par>
                              <p:par>
                                <p:cTn id="26" presetID="42" presetClass="path" presetSubtype="0" decel="100000" fill="hold" grpId="1" nodeType="withEffect">
                                  <p:stCondLst>
                                    <p:cond delay="0"/>
                                  </p:stCondLst>
                                  <p:childTnLst>
                                    <p:animMotion origin="layout" path="M 0.01146 3.7037E-6 L -6.25E-7 3.7037E-6 " pathEditMode="relative" rAng="0" ptsTypes="AA">
                                      <p:cBhvr>
                                        <p:cTn id="27" dur="500" fill="hold"/>
                                        <p:tgtEl>
                                          <p:spTgt spid="24"/>
                                        </p:tgtEl>
                                        <p:attrNameLst>
                                          <p:attrName>ppt_x</p:attrName>
                                          <p:attrName>ppt_y</p:attrName>
                                        </p:attrNameLst>
                                      </p:cBhvr>
                                      <p:rCtr x="-573" y="0"/>
                                    </p:animMotion>
                                  </p:childTnLst>
                                </p:cTn>
                              </p:par>
                              <p:par>
                                <p:cTn id="28" presetID="10" presetClass="entr" presetSubtype="0" fill="hold" grpId="0" nodeType="withEffect">
                                  <p:stCondLst>
                                    <p:cond delay="5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250"/>
                                        <p:tgtEl>
                                          <p:spTgt spid="33"/>
                                        </p:tgtEl>
                                      </p:cBhvr>
                                    </p:animEffect>
                                  </p:childTnLst>
                                </p:cTn>
                              </p:par>
                              <p:par>
                                <p:cTn id="31" presetID="42" presetClass="path" presetSubtype="0" decel="100000" fill="hold" grpId="1" nodeType="withEffect">
                                  <p:stCondLst>
                                    <p:cond delay="50"/>
                                  </p:stCondLst>
                                  <p:childTnLst>
                                    <p:animMotion origin="layout" path="M 0.01146 3.7037E-6 L -6.25E-7 3.7037E-6 " pathEditMode="relative" rAng="0" ptsTypes="AA">
                                      <p:cBhvr>
                                        <p:cTn id="32" dur="500" fill="hold"/>
                                        <p:tgtEl>
                                          <p:spTgt spid="33"/>
                                        </p:tgtEl>
                                        <p:attrNameLst>
                                          <p:attrName>ppt_x</p:attrName>
                                          <p:attrName>ppt_y</p:attrName>
                                        </p:attrNameLst>
                                      </p:cBhvr>
                                      <p:rCtr x="-573" y="0"/>
                                    </p:animMotion>
                                  </p:childTnLst>
                                </p:cTn>
                              </p:par>
                              <p:par>
                                <p:cTn id="33" presetID="10" presetClass="entr" presetSubtype="0" fill="hold" nodeType="withEffect">
                                  <p:stCondLst>
                                    <p:cond delay="5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250"/>
                                        <p:tgtEl>
                                          <p:spTgt spid="39"/>
                                        </p:tgtEl>
                                      </p:cBhvr>
                                    </p:animEffect>
                                  </p:childTnLst>
                                </p:cTn>
                              </p:par>
                              <p:par>
                                <p:cTn id="36" presetID="42" presetClass="path" presetSubtype="0" decel="100000" fill="hold" nodeType="withEffect">
                                  <p:stCondLst>
                                    <p:cond delay="50"/>
                                  </p:stCondLst>
                                  <p:childTnLst>
                                    <p:animMotion origin="layout" path="M 0.01146 3.7037E-6 L -6.25E-7 3.7037E-6 " pathEditMode="relative" rAng="0" ptsTypes="AA">
                                      <p:cBhvr>
                                        <p:cTn id="37" dur="500" fill="hold"/>
                                        <p:tgtEl>
                                          <p:spTgt spid="39"/>
                                        </p:tgtEl>
                                        <p:attrNameLst>
                                          <p:attrName>ppt_x</p:attrName>
                                          <p:attrName>ppt_y</p:attrName>
                                        </p:attrNameLst>
                                      </p:cBhvr>
                                      <p:rCtr x="-573" y="0"/>
                                    </p:animMotion>
                                  </p:childTnLst>
                                </p:cTn>
                              </p:par>
                              <p:par>
                                <p:cTn id="38" presetID="10" presetClass="entr" presetSubtype="0" fill="hold" grpId="0" nodeType="withEffect">
                                  <p:stCondLst>
                                    <p:cond delay="5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250"/>
                                        <p:tgtEl>
                                          <p:spTgt spid="20"/>
                                        </p:tgtEl>
                                      </p:cBhvr>
                                    </p:animEffect>
                                  </p:childTnLst>
                                </p:cTn>
                              </p:par>
                              <p:par>
                                <p:cTn id="41" presetID="42" presetClass="path" presetSubtype="0" decel="100000" fill="hold" grpId="1" nodeType="withEffect">
                                  <p:stCondLst>
                                    <p:cond delay="50"/>
                                  </p:stCondLst>
                                  <p:childTnLst>
                                    <p:animMotion origin="layout" path="M 0.01146 1.11111E-6 L -2.08333E-6 1.11111E-6 " pathEditMode="relative" rAng="0" ptsTypes="AA">
                                      <p:cBhvr>
                                        <p:cTn id="42" dur="500" fill="hold"/>
                                        <p:tgtEl>
                                          <p:spTgt spid="20"/>
                                        </p:tgtEl>
                                        <p:attrNameLst>
                                          <p:attrName>ppt_x</p:attrName>
                                          <p:attrName>ppt_y</p:attrName>
                                        </p:attrNameLst>
                                      </p:cBhvr>
                                      <p:rCtr x="-573" y="0"/>
                                    </p:animMotion>
                                  </p:childTnLst>
                                </p:cTn>
                              </p:par>
                              <p:par>
                                <p:cTn id="43" presetID="10" presetClass="entr" presetSubtype="0" fill="hold" grpId="0" nodeType="withEffect">
                                  <p:stCondLst>
                                    <p:cond delay="5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250"/>
                                        <p:tgtEl>
                                          <p:spTgt spid="19"/>
                                        </p:tgtEl>
                                      </p:cBhvr>
                                    </p:animEffect>
                                  </p:childTnLst>
                                </p:cTn>
                              </p:par>
                              <p:par>
                                <p:cTn id="46" presetID="42" presetClass="path" presetSubtype="0" decel="100000" fill="hold" grpId="1" nodeType="withEffect">
                                  <p:stCondLst>
                                    <p:cond delay="50"/>
                                  </p:stCondLst>
                                  <p:childTnLst>
                                    <p:animMotion origin="layout" path="M 0.01146 3.7037E-6 L -6.25E-7 3.7037E-6 " pathEditMode="relative" rAng="0" ptsTypes="AA">
                                      <p:cBhvr>
                                        <p:cTn id="47" dur="500" fill="hold"/>
                                        <p:tgtEl>
                                          <p:spTgt spid="19"/>
                                        </p:tgtEl>
                                        <p:attrNameLst>
                                          <p:attrName>ppt_x</p:attrName>
                                          <p:attrName>ppt_y</p:attrName>
                                        </p:attrNameLst>
                                      </p:cBhvr>
                                      <p:rCtr x="-573" y="0"/>
                                    </p:animMotion>
                                  </p:childTnLst>
                                </p:cTn>
                              </p:par>
                              <p:par>
                                <p:cTn id="48" presetID="10" presetClass="entr" presetSubtype="0" fill="hold" grpId="0" nodeType="withEffect">
                                  <p:stCondLst>
                                    <p:cond delay="10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250"/>
                                        <p:tgtEl>
                                          <p:spTgt spid="34"/>
                                        </p:tgtEl>
                                      </p:cBhvr>
                                    </p:animEffect>
                                  </p:childTnLst>
                                </p:cTn>
                              </p:par>
                              <p:par>
                                <p:cTn id="51" presetID="42" presetClass="path" presetSubtype="0" decel="100000" fill="hold" grpId="1" nodeType="withEffect">
                                  <p:stCondLst>
                                    <p:cond delay="100"/>
                                  </p:stCondLst>
                                  <p:childTnLst>
                                    <p:animMotion origin="layout" path="M 0.01146 3.7037E-6 L -6.25E-7 3.7037E-6 " pathEditMode="relative" rAng="0" ptsTypes="AA">
                                      <p:cBhvr>
                                        <p:cTn id="52" dur="500" fill="hold"/>
                                        <p:tgtEl>
                                          <p:spTgt spid="34"/>
                                        </p:tgtEl>
                                        <p:attrNameLst>
                                          <p:attrName>ppt_x</p:attrName>
                                          <p:attrName>ppt_y</p:attrName>
                                        </p:attrNameLst>
                                      </p:cBhvr>
                                      <p:rCtr x="-573" y="0"/>
                                    </p:animMotion>
                                  </p:childTnLst>
                                </p:cTn>
                              </p:par>
                              <p:par>
                                <p:cTn id="53" presetID="10" presetClass="entr" presetSubtype="0" fill="hold" nodeType="withEffect">
                                  <p:stCondLst>
                                    <p:cond delay="1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250"/>
                                        <p:tgtEl>
                                          <p:spTgt spid="40"/>
                                        </p:tgtEl>
                                      </p:cBhvr>
                                    </p:animEffect>
                                  </p:childTnLst>
                                </p:cTn>
                              </p:par>
                              <p:par>
                                <p:cTn id="56" presetID="42" presetClass="path" presetSubtype="0" decel="100000" fill="hold" nodeType="withEffect">
                                  <p:stCondLst>
                                    <p:cond delay="100"/>
                                  </p:stCondLst>
                                  <p:childTnLst>
                                    <p:animMotion origin="layout" path="M 0.01146 3.7037E-6 L -6.25E-7 3.7037E-6 " pathEditMode="relative" rAng="0" ptsTypes="AA">
                                      <p:cBhvr>
                                        <p:cTn id="57" dur="500" fill="hold"/>
                                        <p:tgtEl>
                                          <p:spTgt spid="40"/>
                                        </p:tgtEl>
                                        <p:attrNameLst>
                                          <p:attrName>ppt_x</p:attrName>
                                          <p:attrName>ppt_y</p:attrName>
                                        </p:attrNameLst>
                                      </p:cBhvr>
                                      <p:rCtr x="-573" y="0"/>
                                    </p:animMotion>
                                  </p:childTnLst>
                                </p:cTn>
                              </p:par>
                              <p:par>
                                <p:cTn id="58" presetID="10" presetClass="entr" presetSubtype="0" fill="hold" grpId="0" nodeType="withEffect">
                                  <p:stCondLst>
                                    <p:cond delay="10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250"/>
                                        <p:tgtEl>
                                          <p:spTgt spid="18"/>
                                        </p:tgtEl>
                                      </p:cBhvr>
                                    </p:animEffect>
                                  </p:childTnLst>
                                </p:cTn>
                              </p:par>
                              <p:par>
                                <p:cTn id="61" presetID="42" presetClass="path" presetSubtype="0" decel="100000" fill="hold" grpId="1" nodeType="withEffect">
                                  <p:stCondLst>
                                    <p:cond delay="100"/>
                                  </p:stCondLst>
                                  <p:childTnLst>
                                    <p:animMotion origin="layout" path="M 0.01146 1.11111E-6 L 6.25E-7 1.11111E-6 " pathEditMode="relative" rAng="0" ptsTypes="AA">
                                      <p:cBhvr>
                                        <p:cTn id="62" dur="500" fill="hold"/>
                                        <p:tgtEl>
                                          <p:spTgt spid="18"/>
                                        </p:tgtEl>
                                        <p:attrNameLst>
                                          <p:attrName>ppt_x</p:attrName>
                                          <p:attrName>ppt_y</p:attrName>
                                        </p:attrNameLst>
                                      </p:cBhvr>
                                      <p:rCtr x="-573" y="0"/>
                                    </p:animMotion>
                                  </p:childTnLst>
                                </p:cTn>
                              </p:par>
                              <p:par>
                                <p:cTn id="63" presetID="10" presetClass="entr" presetSubtype="0" fill="hold" grpId="0" nodeType="withEffect">
                                  <p:stCondLst>
                                    <p:cond delay="100"/>
                                  </p:stCondLst>
                                  <p:childTnLst>
                                    <p:set>
                                      <p:cBhvr>
                                        <p:cTn id="64" dur="1" fill="hold">
                                          <p:stCondLst>
                                            <p:cond delay="0"/>
                                          </p:stCondLst>
                                        </p:cTn>
                                        <p:tgtEl>
                                          <p:spTgt spid="17"/>
                                        </p:tgtEl>
                                        <p:attrNameLst>
                                          <p:attrName>style.visibility</p:attrName>
                                        </p:attrNameLst>
                                      </p:cBhvr>
                                      <p:to>
                                        <p:strVal val="visible"/>
                                      </p:to>
                                    </p:set>
                                    <p:animEffect transition="in" filter="fade">
                                      <p:cBhvr>
                                        <p:cTn id="65" dur="250"/>
                                        <p:tgtEl>
                                          <p:spTgt spid="17"/>
                                        </p:tgtEl>
                                      </p:cBhvr>
                                    </p:animEffect>
                                  </p:childTnLst>
                                </p:cTn>
                              </p:par>
                              <p:par>
                                <p:cTn id="66" presetID="42" presetClass="path" presetSubtype="0" decel="100000" fill="hold" grpId="1" nodeType="withEffect">
                                  <p:stCondLst>
                                    <p:cond delay="100"/>
                                  </p:stCondLst>
                                  <p:childTnLst>
                                    <p:animMotion origin="layout" path="M 0.01146 3.7037E-6 L -6.25E-7 3.7037E-6 " pathEditMode="relative" rAng="0" ptsTypes="AA">
                                      <p:cBhvr>
                                        <p:cTn id="67" dur="500" fill="hold"/>
                                        <p:tgtEl>
                                          <p:spTgt spid="17"/>
                                        </p:tgtEl>
                                        <p:attrNameLst>
                                          <p:attrName>ppt_x</p:attrName>
                                          <p:attrName>ppt_y</p:attrName>
                                        </p:attrNameLst>
                                      </p:cBhvr>
                                      <p:rCtr x="-573" y="0"/>
                                    </p:animMotion>
                                  </p:childTnLst>
                                </p:cTn>
                              </p:par>
                              <p:par>
                                <p:cTn id="68" presetID="10" presetClass="entr" presetSubtype="0" fill="hold" grpId="0" nodeType="withEffect">
                                  <p:stCondLst>
                                    <p:cond delay="15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250"/>
                                        <p:tgtEl>
                                          <p:spTgt spid="35"/>
                                        </p:tgtEl>
                                      </p:cBhvr>
                                    </p:animEffect>
                                  </p:childTnLst>
                                </p:cTn>
                              </p:par>
                              <p:par>
                                <p:cTn id="71" presetID="42" presetClass="path" presetSubtype="0" decel="100000" fill="hold" grpId="1" nodeType="withEffect">
                                  <p:stCondLst>
                                    <p:cond delay="150"/>
                                  </p:stCondLst>
                                  <p:childTnLst>
                                    <p:animMotion origin="layout" path="M 0.01146 3.7037E-6 L -6.25E-7 3.7037E-6 " pathEditMode="relative" rAng="0" ptsTypes="AA">
                                      <p:cBhvr>
                                        <p:cTn id="72" dur="500" fill="hold"/>
                                        <p:tgtEl>
                                          <p:spTgt spid="35"/>
                                        </p:tgtEl>
                                        <p:attrNameLst>
                                          <p:attrName>ppt_x</p:attrName>
                                          <p:attrName>ppt_y</p:attrName>
                                        </p:attrNameLst>
                                      </p:cBhvr>
                                      <p:rCtr x="-573" y="0"/>
                                    </p:animMotion>
                                  </p:childTnLst>
                                </p:cTn>
                              </p:par>
                              <p:par>
                                <p:cTn id="73" presetID="10" presetClass="entr" presetSubtype="0" fill="hold" nodeType="withEffect">
                                  <p:stCondLst>
                                    <p:cond delay="15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250"/>
                                        <p:tgtEl>
                                          <p:spTgt spid="41"/>
                                        </p:tgtEl>
                                      </p:cBhvr>
                                    </p:animEffect>
                                  </p:childTnLst>
                                </p:cTn>
                              </p:par>
                              <p:par>
                                <p:cTn id="76" presetID="42" presetClass="path" presetSubtype="0" decel="100000" fill="hold" nodeType="withEffect">
                                  <p:stCondLst>
                                    <p:cond delay="150"/>
                                  </p:stCondLst>
                                  <p:childTnLst>
                                    <p:animMotion origin="layout" path="M 0.01146 3.7037E-6 L -6.25E-7 3.7037E-6 " pathEditMode="relative" rAng="0" ptsTypes="AA">
                                      <p:cBhvr>
                                        <p:cTn id="77" dur="500" fill="hold"/>
                                        <p:tgtEl>
                                          <p:spTgt spid="41"/>
                                        </p:tgtEl>
                                        <p:attrNameLst>
                                          <p:attrName>ppt_x</p:attrName>
                                          <p:attrName>ppt_y</p:attrName>
                                        </p:attrNameLst>
                                      </p:cBhvr>
                                      <p:rCtr x="-573" y="0"/>
                                    </p:animMotion>
                                  </p:childTnLst>
                                </p:cTn>
                              </p:par>
                              <p:par>
                                <p:cTn id="78" presetID="10" presetClass="entr" presetSubtype="0" fill="hold" grpId="0" nodeType="withEffect">
                                  <p:stCondLst>
                                    <p:cond delay="15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250"/>
                                        <p:tgtEl>
                                          <p:spTgt spid="26"/>
                                        </p:tgtEl>
                                      </p:cBhvr>
                                    </p:animEffect>
                                  </p:childTnLst>
                                </p:cTn>
                              </p:par>
                              <p:par>
                                <p:cTn id="81" presetID="42" presetClass="path" presetSubtype="0" decel="100000" fill="hold" grpId="1" nodeType="withEffect">
                                  <p:stCondLst>
                                    <p:cond delay="150"/>
                                  </p:stCondLst>
                                  <p:childTnLst>
                                    <p:animMotion origin="layout" path="M 0.01145 -1.11111E-6 L 5E-6 -1.11111E-6 " pathEditMode="relative" rAng="0" ptsTypes="AA">
                                      <p:cBhvr>
                                        <p:cTn id="82" dur="500" fill="hold"/>
                                        <p:tgtEl>
                                          <p:spTgt spid="26"/>
                                        </p:tgtEl>
                                        <p:attrNameLst>
                                          <p:attrName>ppt_x</p:attrName>
                                          <p:attrName>ppt_y</p:attrName>
                                        </p:attrNameLst>
                                      </p:cBhvr>
                                      <p:rCtr x="-573" y="0"/>
                                    </p:animMotion>
                                  </p:childTnLst>
                                </p:cTn>
                              </p:par>
                              <p:par>
                                <p:cTn id="83" presetID="10" presetClass="entr" presetSubtype="0" fill="hold" grpId="0" nodeType="withEffect">
                                  <p:stCondLst>
                                    <p:cond delay="150"/>
                                  </p:stCondLst>
                                  <p:childTnLst>
                                    <p:set>
                                      <p:cBhvr>
                                        <p:cTn id="84" dur="1" fill="hold">
                                          <p:stCondLst>
                                            <p:cond delay="0"/>
                                          </p:stCondLst>
                                        </p:cTn>
                                        <p:tgtEl>
                                          <p:spTgt spid="25"/>
                                        </p:tgtEl>
                                        <p:attrNameLst>
                                          <p:attrName>style.visibility</p:attrName>
                                        </p:attrNameLst>
                                      </p:cBhvr>
                                      <p:to>
                                        <p:strVal val="visible"/>
                                      </p:to>
                                    </p:set>
                                    <p:animEffect transition="in" filter="fade">
                                      <p:cBhvr>
                                        <p:cTn id="85" dur="250"/>
                                        <p:tgtEl>
                                          <p:spTgt spid="25"/>
                                        </p:tgtEl>
                                      </p:cBhvr>
                                    </p:animEffect>
                                  </p:childTnLst>
                                </p:cTn>
                              </p:par>
                              <p:par>
                                <p:cTn id="86" presetID="42" presetClass="path" presetSubtype="0" decel="100000" fill="hold" grpId="1" nodeType="withEffect">
                                  <p:stCondLst>
                                    <p:cond delay="150"/>
                                  </p:stCondLst>
                                  <p:childTnLst>
                                    <p:animMotion origin="layout" path="M 0.01146 3.7037E-6 L -6.25E-7 3.7037E-6 " pathEditMode="relative" rAng="0" ptsTypes="AA">
                                      <p:cBhvr>
                                        <p:cTn id="87" dur="500" fill="hold"/>
                                        <p:tgtEl>
                                          <p:spTgt spid="25"/>
                                        </p:tgtEl>
                                        <p:attrNameLst>
                                          <p:attrName>ppt_x</p:attrName>
                                          <p:attrName>ppt_y</p:attrName>
                                        </p:attrNameLst>
                                      </p:cBhvr>
                                      <p:rCtr x="-573" y="0"/>
                                    </p:animMotion>
                                  </p:childTnLst>
                                </p:cTn>
                              </p:par>
                              <p:par>
                                <p:cTn id="88" presetID="10" presetClass="entr" presetSubtype="0" fill="hold" grpId="0" nodeType="withEffect">
                                  <p:stCondLst>
                                    <p:cond delay="200"/>
                                  </p:stCondLst>
                                  <p:childTnLst>
                                    <p:set>
                                      <p:cBhvr>
                                        <p:cTn id="89" dur="1" fill="hold">
                                          <p:stCondLst>
                                            <p:cond delay="0"/>
                                          </p:stCondLst>
                                        </p:cTn>
                                        <p:tgtEl>
                                          <p:spTgt spid="36"/>
                                        </p:tgtEl>
                                        <p:attrNameLst>
                                          <p:attrName>style.visibility</p:attrName>
                                        </p:attrNameLst>
                                      </p:cBhvr>
                                      <p:to>
                                        <p:strVal val="visible"/>
                                      </p:to>
                                    </p:set>
                                    <p:animEffect transition="in" filter="fade">
                                      <p:cBhvr>
                                        <p:cTn id="90" dur="250"/>
                                        <p:tgtEl>
                                          <p:spTgt spid="36"/>
                                        </p:tgtEl>
                                      </p:cBhvr>
                                    </p:animEffect>
                                  </p:childTnLst>
                                </p:cTn>
                              </p:par>
                              <p:par>
                                <p:cTn id="91" presetID="42" presetClass="path" presetSubtype="0" decel="100000" fill="hold" grpId="1" nodeType="withEffect">
                                  <p:stCondLst>
                                    <p:cond delay="200"/>
                                  </p:stCondLst>
                                  <p:childTnLst>
                                    <p:animMotion origin="layout" path="M 0.01146 3.7037E-6 L -6.25E-7 3.7037E-6 " pathEditMode="relative" rAng="0" ptsTypes="AA">
                                      <p:cBhvr>
                                        <p:cTn id="92" dur="500" fill="hold"/>
                                        <p:tgtEl>
                                          <p:spTgt spid="36"/>
                                        </p:tgtEl>
                                        <p:attrNameLst>
                                          <p:attrName>ppt_x</p:attrName>
                                          <p:attrName>ppt_y</p:attrName>
                                        </p:attrNameLst>
                                      </p:cBhvr>
                                      <p:rCtr x="-573" y="0"/>
                                    </p:animMotion>
                                  </p:childTnLst>
                                </p:cTn>
                              </p:par>
                              <p:par>
                                <p:cTn id="93" presetID="10" presetClass="entr" presetSubtype="0" fill="hold" nodeType="withEffect">
                                  <p:stCondLst>
                                    <p:cond delay="200"/>
                                  </p:stCondLst>
                                  <p:childTnLst>
                                    <p:set>
                                      <p:cBhvr>
                                        <p:cTn id="94" dur="1" fill="hold">
                                          <p:stCondLst>
                                            <p:cond delay="0"/>
                                          </p:stCondLst>
                                        </p:cTn>
                                        <p:tgtEl>
                                          <p:spTgt spid="43"/>
                                        </p:tgtEl>
                                        <p:attrNameLst>
                                          <p:attrName>style.visibility</p:attrName>
                                        </p:attrNameLst>
                                      </p:cBhvr>
                                      <p:to>
                                        <p:strVal val="visible"/>
                                      </p:to>
                                    </p:set>
                                    <p:animEffect transition="in" filter="fade">
                                      <p:cBhvr>
                                        <p:cTn id="95" dur="250"/>
                                        <p:tgtEl>
                                          <p:spTgt spid="43"/>
                                        </p:tgtEl>
                                      </p:cBhvr>
                                    </p:animEffect>
                                  </p:childTnLst>
                                </p:cTn>
                              </p:par>
                              <p:par>
                                <p:cTn id="96" presetID="42" presetClass="path" presetSubtype="0" decel="100000" fill="hold" nodeType="withEffect">
                                  <p:stCondLst>
                                    <p:cond delay="200"/>
                                  </p:stCondLst>
                                  <p:childTnLst>
                                    <p:animMotion origin="layout" path="M 0.01146 3.7037E-6 L -6.25E-7 3.7037E-6 " pathEditMode="relative" rAng="0" ptsTypes="AA">
                                      <p:cBhvr>
                                        <p:cTn id="97" dur="500" fill="hold"/>
                                        <p:tgtEl>
                                          <p:spTgt spid="43"/>
                                        </p:tgtEl>
                                        <p:attrNameLst>
                                          <p:attrName>ppt_x</p:attrName>
                                          <p:attrName>ppt_y</p:attrName>
                                        </p:attrNameLst>
                                      </p:cBhvr>
                                      <p:rCtr x="-573" y="0"/>
                                    </p:animMotion>
                                  </p:childTnLst>
                                </p:cTn>
                              </p:par>
                              <p:par>
                                <p:cTn id="98" presetID="10" presetClass="entr" presetSubtype="0" fill="hold" grpId="0" nodeType="withEffect">
                                  <p:stCondLst>
                                    <p:cond delay="200"/>
                                  </p:stCondLst>
                                  <p:childTnLst>
                                    <p:set>
                                      <p:cBhvr>
                                        <p:cTn id="99" dur="1" fill="hold">
                                          <p:stCondLst>
                                            <p:cond delay="0"/>
                                          </p:stCondLst>
                                        </p:cTn>
                                        <p:tgtEl>
                                          <p:spTgt spid="27"/>
                                        </p:tgtEl>
                                        <p:attrNameLst>
                                          <p:attrName>style.visibility</p:attrName>
                                        </p:attrNameLst>
                                      </p:cBhvr>
                                      <p:to>
                                        <p:strVal val="visible"/>
                                      </p:to>
                                    </p:set>
                                    <p:animEffect transition="in" filter="fade">
                                      <p:cBhvr>
                                        <p:cTn id="100" dur="250"/>
                                        <p:tgtEl>
                                          <p:spTgt spid="27"/>
                                        </p:tgtEl>
                                      </p:cBhvr>
                                    </p:animEffect>
                                  </p:childTnLst>
                                </p:cTn>
                              </p:par>
                              <p:par>
                                <p:cTn id="101" presetID="42" presetClass="path" presetSubtype="0" decel="100000" fill="hold" grpId="1" nodeType="withEffect">
                                  <p:stCondLst>
                                    <p:cond delay="200"/>
                                  </p:stCondLst>
                                  <p:childTnLst>
                                    <p:animMotion origin="layout" path="M 0.01146 -1.11111E-6 L -8.33333E-7 -1.11111E-6 " pathEditMode="relative" rAng="0" ptsTypes="AA">
                                      <p:cBhvr>
                                        <p:cTn id="102" dur="500" fill="hold"/>
                                        <p:tgtEl>
                                          <p:spTgt spid="27"/>
                                        </p:tgtEl>
                                        <p:attrNameLst>
                                          <p:attrName>ppt_x</p:attrName>
                                          <p:attrName>ppt_y</p:attrName>
                                        </p:attrNameLst>
                                      </p:cBhvr>
                                      <p:rCtr x="-573" y="0"/>
                                    </p:animMotion>
                                  </p:childTnLst>
                                </p:cTn>
                              </p:par>
                              <p:par>
                                <p:cTn id="103" presetID="10" presetClass="entr" presetSubtype="0" fill="hold" grpId="0" nodeType="withEffect">
                                  <p:stCondLst>
                                    <p:cond delay="200"/>
                                  </p:stCondLst>
                                  <p:childTnLst>
                                    <p:set>
                                      <p:cBhvr>
                                        <p:cTn id="104" dur="1" fill="hold">
                                          <p:stCondLst>
                                            <p:cond delay="0"/>
                                          </p:stCondLst>
                                        </p:cTn>
                                        <p:tgtEl>
                                          <p:spTgt spid="28"/>
                                        </p:tgtEl>
                                        <p:attrNameLst>
                                          <p:attrName>style.visibility</p:attrName>
                                        </p:attrNameLst>
                                      </p:cBhvr>
                                      <p:to>
                                        <p:strVal val="visible"/>
                                      </p:to>
                                    </p:set>
                                    <p:animEffect transition="in" filter="fade">
                                      <p:cBhvr>
                                        <p:cTn id="105" dur="250"/>
                                        <p:tgtEl>
                                          <p:spTgt spid="28"/>
                                        </p:tgtEl>
                                      </p:cBhvr>
                                    </p:animEffect>
                                  </p:childTnLst>
                                </p:cTn>
                              </p:par>
                              <p:par>
                                <p:cTn id="106" presetID="42" presetClass="path" presetSubtype="0" decel="100000" fill="hold" grpId="1" nodeType="withEffect">
                                  <p:stCondLst>
                                    <p:cond delay="200"/>
                                  </p:stCondLst>
                                  <p:childTnLst>
                                    <p:animMotion origin="layout" path="M 0.01146 3.7037E-6 L -6.25E-7 3.7037E-6 " pathEditMode="relative" rAng="0" ptsTypes="AA">
                                      <p:cBhvr>
                                        <p:cTn id="107" dur="500" fill="hold"/>
                                        <p:tgtEl>
                                          <p:spTgt spid="28"/>
                                        </p:tgtEl>
                                        <p:attrNameLst>
                                          <p:attrName>ppt_x</p:attrName>
                                          <p:attrName>ppt_y</p:attrName>
                                        </p:attrNameLst>
                                      </p:cBhvr>
                                      <p:rCtr x="-573" y="0"/>
                                    </p:animMotion>
                                  </p:childTnLst>
                                </p:cTn>
                              </p:par>
                              <p:par>
                                <p:cTn id="108" presetID="10" presetClass="entr" presetSubtype="0" fill="hold" grpId="0" nodeType="withEffect">
                                  <p:stCondLst>
                                    <p:cond delay="250"/>
                                  </p:stCondLst>
                                  <p:childTnLst>
                                    <p:set>
                                      <p:cBhvr>
                                        <p:cTn id="109" dur="1" fill="hold">
                                          <p:stCondLst>
                                            <p:cond delay="0"/>
                                          </p:stCondLst>
                                        </p:cTn>
                                        <p:tgtEl>
                                          <p:spTgt spid="37"/>
                                        </p:tgtEl>
                                        <p:attrNameLst>
                                          <p:attrName>style.visibility</p:attrName>
                                        </p:attrNameLst>
                                      </p:cBhvr>
                                      <p:to>
                                        <p:strVal val="visible"/>
                                      </p:to>
                                    </p:set>
                                    <p:animEffect transition="in" filter="fade">
                                      <p:cBhvr>
                                        <p:cTn id="110" dur="250"/>
                                        <p:tgtEl>
                                          <p:spTgt spid="37"/>
                                        </p:tgtEl>
                                      </p:cBhvr>
                                    </p:animEffect>
                                  </p:childTnLst>
                                </p:cTn>
                              </p:par>
                              <p:par>
                                <p:cTn id="111" presetID="42" presetClass="path" presetSubtype="0" decel="100000" fill="hold" grpId="1" nodeType="withEffect">
                                  <p:stCondLst>
                                    <p:cond delay="250"/>
                                  </p:stCondLst>
                                  <p:childTnLst>
                                    <p:animMotion origin="layout" path="M 0.01146 3.7037E-6 L -6.25E-7 3.7037E-6 " pathEditMode="relative" rAng="0" ptsTypes="AA">
                                      <p:cBhvr>
                                        <p:cTn id="112" dur="500" fill="hold"/>
                                        <p:tgtEl>
                                          <p:spTgt spid="37"/>
                                        </p:tgtEl>
                                        <p:attrNameLst>
                                          <p:attrName>ppt_x</p:attrName>
                                          <p:attrName>ppt_y</p:attrName>
                                        </p:attrNameLst>
                                      </p:cBhvr>
                                      <p:rCtr x="-573" y="0"/>
                                    </p:animMotion>
                                  </p:childTnLst>
                                </p:cTn>
                              </p:par>
                              <p:par>
                                <p:cTn id="113" presetID="10" presetClass="entr" presetSubtype="0" fill="hold" nodeType="withEffect">
                                  <p:stCondLst>
                                    <p:cond delay="25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250"/>
                                        <p:tgtEl>
                                          <p:spTgt spid="44"/>
                                        </p:tgtEl>
                                      </p:cBhvr>
                                    </p:animEffect>
                                  </p:childTnLst>
                                </p:cTn>
                              </p:par>
                              <p:par>
                                <p:cTn id="116" presetID="42" presetClass="path" presetSubtype="0" decel="100000" fill="hold" nodeType="withEffect">
                                  <p:stCondLst>
                                    <p:cond delay="250"/>
                                  </p:stCondLst>
                                  <p:childTnLst>
                                    <p:animMotion origin="layout" path="M 0.01146 3.7037E-6 L -6.25E-7 3.7037E-6 " pathEditMode="relative" rAng="0" ptsTypes="AA">
                                      <p:cBhvr>
                                        <p:cTn id="117" dur="500" fill="hold"/>
                                        <p:tgtEl>
                                          <p:spTgt spid="44"/>
                                        </p:tgtEl>
                                        <p:attrNameLst>
                                          <p:attrName>ppt_x</p:attrName>
                                          <p:attrName>ppt_y</p:attrName>
                                        </p:attrNameLst>
                                      </p:cBhvr>
                                      <p:rCtr x="-573" y="0"/>
                                    </p:animMotion>
                                  </p:childTnLst>
                                </p:cTn>
                              </p:par>
                              <p:par>
                                <p:cTn id="118" presetID="10" presetClass="entr" presetSubtype="0" fill="hold" grpId="0" nodeType="withEffect">
                                  <p:stCondLst>
                                    <p:cond delay="250"/>
                                  </p:stCondLst>
                                  <p:childTnLst>
                                    <p:set>
                                      <p:cBhvr>
                                        <p:cTn id="119" dur="1" fill="hold">
                                          <p:stCondLst>
                                            <p:cond delay="0"/>
                                          </p:stCondLst>
                                        </p:cTn>
                                        <p:tgtEl>
                                          <p:spTgt spid="14"/>
                                        </p:tgtEl>
                                        <p:attrNameLst>
                                          <p:attrName>style.visibility</p:attrName>
                                        </p:attrNameLst>
                                      </p:cBhvr>
                                      <p:to>
                                        <p:strVal val="visible"/>
                                      </p:to>
                                    </p:set>
                                    <p:animEffect transition="in" filter="fade">
                                      <p:cBhvr>
                                        <p:cTn id="120" dur="250"/>
                                        <p:tgtEl>
                                          <p:spTgt spid="14"/>
                                        </p:tgtEl>
                                      </p:cBhvr>
                                    </p:animEffect>
                                  </p:childTnLst>
                                </p:cTn>
                              </p:par>
                              <p:par>
                                <p:cTn id="121" presetID="42" presetClass="path" presetSubtype="0" decel="100000" fill="hold" grpId="1" nodeType="withEffect">
                                  <p:stCondLst>
                                    <p:cond delay="250"/>
                                  </p:stCondLst>
                                  <p:childTnLst>
                                    <p:animMotion origin="layout" path="M 0.01146 -3.33333E-6 L -3.125E-6 -3.33333E-6 " pathEditMode="relative" rAng="0" ptsTypes="AA">
                                      <p:cBhvr>
                                        <p:cTn id="122" dur="500" fill="hold"/>
                                        <p:tgtEl>
                                          <p:spTgt spid="14"/>
                                        </p:tgtEl>
                                        <p:attrNameLst>
                                          <p:attrName>ppt_x</p:attrName>
                                          <p:attrName>ppt_y</p:attrName>
                                        </p:attrNameLst>
                                      </p:cBhvr>
                                      <p:rCtr x="-573" y="0"/>
                                    </p:animMotion>
                                  </p:childTnLst>
                                </p:cTn>
                              </p:par>
                              <p:par>
                                <p:cTn id="123" presetID="10" presetClass="entr" presetSubtype="0" fill="hold" grpId="0" nodeType="withEffect">
                                  <p:stCondLst>
                                    <p:cond delay="250"/>
                                  </p:stCondLst>
                                  <p:childTnLst>
                                    <p:set>
                                      <p:cBhvr>
                                        <p:cTn id="124" dur="1" fill="hold">
                                          <p:stCondLst>
                                            <p:cond delay="0"/>
                                          </p:stCondLst>
                                        </p:cTn>
                                        <p:tgtEl>
                                          <p:spTgt spid="13"/>
                                        </p:tgtEl>
                                        <p:attrNameLst>
                                          <p:attrName>style.visibility</p:attrName>
                                        </p:attrNameLst>
                                      </p:cBhvr>
                                      <p:to>
                                        <p:strVal val="visible"/>
                                      </p:to>
                                    </p:set>
                                    <p:animEffect transition="in" filter="fade">
                                      <p:cBhvr>
                                        <p:cTn id="125" dur="250"/>
                                        <p:tgtEl>
                                          <p:spTgt spid="13"/>
                                        </p:tgtEl>
                                      </p:cBhvr>
                                    </p:animEffect>
                                  </p:childTnLst>
                                </p:cTn>
                              </p:par>
                              <p:par>
                                <p:cTn id="126" presetID="42" presetClass="path" presetSubtype="0" decel="100000" fill="hold" grpId="1" nodeType="withEffect">
                                  <p:stCondLst>
                                    <p:cond delay="250"/>
                                  </p:stCondLst>
                                  <p:childTnLst>
                                    <p:animMotion origin="layout" path="M 0.01146 3.7037E-6 L -6.25E-7 3.7037E-6 " pathEditMode="relative" rAng="0" ptsTypes="AA">
                                      <p:cBhvr>
                                        <p:cTn id="127" dur="500" fill="hold"/>
                                        <p:tgtEl>
                                          <p:spTgt spid="13"/>
                                        </p:tgtEl>
                                        <p:attrNameLst>
                                          <p:attrName>ppt_x</p:attrName>
                                          <p:attrName>ppt_y</p:attrName>
                                        </p:attrNameLst>
                                      </p:cBhvr>
                                      <p:rCtr x="-573" y="0"/>
                                    </p:animMotion>
                                  </p:childTnLst>
                                </p:cTn>
                              </p:par>
                              <p:par>
                                <p:cTn id="128" presetID="10" presetClass="entr" presetSubtype="0" fill="hold" grpId="0" nodeType="withEffect">
                                  <p:stCondLst>
                                    <p:cond delay="0"/>
                                  </p:stCondLst>
                                  <p:childTnLst>
                                    <p:set>
                                      <p:cBhvr>
                                        <p:cTn id="129" dur="1" fill="hold">
                                          <p:stCondLst>
                                            <p:cond delay="0"/>
                                          </p:stCondLst>
                                        </p:cTn>
                                        <p:tgtEl>
                                          <p:spTgt spid="38"/>
                                        </p:tgtEl>
                                        <p:attrNameLst>
                                          <p:attrName>style.visibility</p:attrName>
                                        </p:attrNameLst>
                                      </p:cBhvr>
                                      <p:to>
                                        <p:strVal val="visible"/>
                                      </p:to>
                                    </p:set>
                                    <p:animEffect transition="in" filter="fade">
                                      <p:cBhvr>
                                        <p:cTn id="130" dur="250"/>
                                        <p:tgtEl>
                                          <p:spTgt spid="38"/>
                                        </p:tgtEl>
                                      </p:cBhvr>
                                    </p:animEffect>
                                  </p:childTnLst>
                                </p:cTn>
                              </p:par>
                              <p:par>
                                <p:cTn id="131" presetID="42" presetClass="path" presetSubtype="0" decel="100000" fill="hold" grpId="1" nodeType="withEffect">
                                  <p:stCondLst>
                                    <p:cond delay="0"/>
                                  </p:stCondLst>
                                  <p:childTnLst>
                                    <p:animMotion origin="layout" path="M 0.01145 1.48148E-6 L 4.58333E-6 1.48148E-6 " pathEditMode="relative" rAng="0" ptsTypes="AA">
                                      <p:cBhvr>
                                        <p:cTn id="132" dur="500" fill="hold"/>
                                        <p:tgtEl>
                                          <p:spTgt spid="38"/>
                                        </p:tgtEl>
                                        <p:attrNameLst>
                                          <p:attrName>ppt_x</p:attrName>
                                          <p:attrName>ppt_y</p:attrName>
                                        </p:attrNameLst>
                                      </p:cBhvr>
                                      <p:rCtr x="-573" y="0"/>
                                    </p:animMotion>
                                  </p:childTnLst>
                                </p:cTn>
                              </p:par>
                              <p:par>
                                <p:cTn id="133" presetID="10" presetClass="entr" presetSubtype="0" fill="hold" grpId="0" nodeType="withEffect">
                                  <p:stCondLst>
                                    <p:cond delay="0"/>
                                  </p:stCondLst>
                                  <p:childTnLst>
                                    <p:set>
                                      <p:cBhvr>
                                        <p:cTn id="134" dur="1" fill="hold">
                                          <p:stCondLst>
                                            <p:cond delay="0"/>
                                          </p:stCondLst>
                                        </p:cTn>
                                        <p:tgtEl>
                                          <p:spTgt spid="31"/>
                                        </p:tgtEl>
                                        <p:attrNameLst>
                                          <p:attrName>style.visibility</p:attrName>
                                        </p:attrNameLst>
                                      </p:cBhvr>
                                      <p:to>
                                        <p:strVal val="visible"/>
                                      </p:to>
                                    </p:set>
                                    <p:animEffect transition="in" filter="fade">
                                      <p:cBhvr>
                                        <p:cTn id="135" dur="250"/>
                                        <p:tgtEl>
                                          <p:spTgt spid="31"/>
                                        </p:tgtEl>
                                      </p:cBhvr>
                                    </p:animEffect>
                                  </p:childTnLst>
                                </p:cTn>
                              </p:par>
                              <p:par>
                                <p:cTn id="136" presetID="42" presetClass="path" presetSubtype="0" decel="100000" fill="hold" grpId="1" nodeType="withEffect">
                                  <p:stCondLst>
                                    <p:cond delay="0"/>
                                  </p:stCondLst>
                                  <p:childTnLst>
                                    <p:animMotion origin="layout" path="M 0.01146 7.40741E-7 L -3.125E-6 7.40741E-7 " pathEditMode="relative" rAng="0" ptsTypes="AA">
                                      <p:cBhvr>
                                        <p:cTn id="137" dur="500" fill="hold"/>
                                        <p:tgtEl>
                                          <p:spTgt spid="31"/>
                                        </p:tgtEl>
                                        <p:attrNameLst>
                                          <p:attrName>ppt_x</p:attrName>
                                          <p:attrName>ppt_y</p:attrName>
                                        </p:attrNameLst>
                                      </p:cBhvr>
                                      <p:rCtr x="-573" y="0"/>
                                    </p:animMotion>
                                  </p:childTnLst>
                                </p:cTn>
                              </p:par>
                              <p:par>
                                <p:cTn id="138" presetID="10" presetClass="entr" presetSubtype="0" fill="hold" grpId="0" nodeType="withEffect">
                                  <p:stCondLst>
                                    <p:cond delay="250"/>
                                  </p:stCondLst>
                                  <p:childTnLst>
                                    <p:set>
                                      <p:cBhvr>
                                        <p:cTn id="139" dur="1" fill="hold">
                                          <p:stCondLst>
                                            <p:cond delay="0"/>
                                          </p:stCondLst>
                                        </p:cTn>
                                        <p:tgtEl>
                                          <p:spTgt spid="50"/>
                                        </p:tgtEl>
                                        <p:attrNameLst>
                                          <p:attrName>style.visibility</p:attrName>
                                        </p:attrNameLst>
                                      </p:cBhvr>
                                      <p:to>
                                        <p:strVal val="visible"/>
                                      </p:to>
                                    </p:set>
                                    <p:animEffect transition="in" filter="fade">
                                      <p:cBhvr>
                                        <p:cTn id="140" dur="250"/>
                                        <p:tgtEl>
                                          <p:spTgt spid="50"/>
                                        </p:tgtEl>
                                      </p:cBhvr>
                                    </p:animEffect>
                                  </p:childTnLst>
                                </p:cTn>
                              </p:par>
                              <p:par>
                                <p:cTn id="141" presetID="42" presetClass="path" presetSubtype="0" decel="100000" fill="hold" grpId="1" nodeType="withEffect">
                                  <p:stCondLst>
                                    <p:cond delay="250"/>
                                  </p:stCondLst>
                                  <p:childTnLst>
                                    <p:animMotion origin="layout" path="M 0.01146 3.7037E-6 L -6.25E-7 3.7037E-6 " pathEditMode="relative" rAng="0" ptsTypes="AA">
                                      <p:cBhvr>
                                        <p:cTn id="142" dur="500" fill="hold"/>
                                        <p:tgtEl>
                                          <p:spTgt spid="50"/>
                                        </p:tgtEl>
                                        <p:attrNameLst>
                                          <p:attrName>ppt_x</p:attrName>
                                          <p:attrName>ppt_y</p:attrName>
                                        </p:attrNameLst>
                                      </p:cBhvr>
                                      <p:rCtr x="-573" y="0"/>
                                    </p:animMotion>
                                  </p:childTnLst>
                                </p:cTn>
                              </p:par>
                              <p:par>
                                <p:cTn id="143" presetID="10" presetClass="entr" presetSubtype="0" fill="hold" grpId="0" nodeType="withEffect">
                                  <p:stCondLst>
                                    <p:cond delay="250"/>
                                  </p:stCondLst>
                                  <p:childTnLst>
                                    <p:set>
                                      <p:cBhvr>
                                        <p:cTn id="144" dur="1" fill="hold">
                                          <p:stCondLst>
                                            <p:cond delay="0"/>
                                          </p:stCondLst>
                                        </p:cTn>
                                        <p:tgtEl>
                                          <p:spTgt spid="2"/>
                                        </p:tgtEl>
                                        <p:attrNameLst>
                                          <p:attrName>style.visibility</p:attrName>
                                        </p:attrNameLst>
                                      </p:cBhvr>
                                      <p:to>
                                        <p:strVal val="visible"/>
                                      </p:to>
                                    </p:set>
                                    <p:animEffect transition="in" filter="fade">
                                      <p:cBhvr>
                                        <p:cTn id="145" dur="250"/>
                                        <p:tgtEl>
                                          <p:spTgt spid="2"/>
                                        </p:tgtEl>
                                      </p:cBhvr>
                                    </p:animEffect>
                                  </p:childTnLst>
                                </p:cTn>
                              </p:par>
                              <p:par>
                                <p:cTn id="146" presetID="42" presetClass="path" presetSubtype="0" decel="100000" fill="hold" grpId="1" nodeType="withEffect">
                                  <p:stCondLst>
                                    <p:cond delay="250"/>
                                  </p:stCondLst>
                                  <p:childTnLst>
                                    <p:animMotion origin="layout" path="M 0.01146 3.7037E-6 L -6.25E-7 3.7037E-6 " pathEditMode="relative" rAng="0" ptsTypes="AA">
                                      <p:cBhvr>
                                        <p:cTn id="147" dur="500" fill="hold"/>
                                        <p:tgtEl>
                                          <p:spTgt spid="2"/>
                                        </p:tgtEl>
                                        <p:attrNameLst>
                                          <p:attrName>ppt_x</p:attrName>
                                          <p:attrName>ppt_y</p:attrName>
                                        </p:attrNameLst>
                                      </p:cBhvr>
                                      <p:rCtr x="-573" y="0"/>
                                    </p:animMotion>
                                  </p:childTnLst>
                                </p:cTn>
                              </p:par>
                              <p:par>
                                <p:cTn id="148" presetID="10" presetClass="entr" presetSubtype="0" fill="hold" nodeType="withEffect">
                                  <p:stCondLst>
                                    <p:cond delay="250"/>
                                  </p:stCondLst>
                                  <p:childTnLst>
                                    <p:set>
                                      <p:cBhvr>
                                        <p:cTn id="149" dur="1" fill="hold">
                                          <p:stCondLst>
                                            <p:cond delay="0"/>
                                          </p:stCondLst>
                                        </p:cTn>
                                        <p:tgtEl>
                                          <p:spTgt spid="4"/>
                                        </p:tgtEl>
                                        <p:attrNameLst>
                                          <p:attrName>style.visibility</p:attrName>
                                        </p:attrNameLst>
                                      </p:cBhvr>
                                      <p:to>
                                        <p:strVal val="visible"/>
                                      </p:to>
                                    </p:set>
                                    <p:animEffect transition="in" filter="fade">
                                      <p:cBhvr>
                                        <p:cTn id="150" dur="250"/>
                                        <p:tgtEl>
                                          <p:spTgt spid="4"/>
                                        </p:tgtEl>
                                      </p:cBhvr>
                                    </p:animEffect>
                                  </p:childTnLst>
                                </p:cTn>
                              </p:par>
                              <p:par>
                                <p:cTn id="151" presetID="42" presetClass="path" presetSubtype="0" decel="100000" fill="hold" nodeType="withEffect">
                                  <p:stCondLst>
                                    <p:cond delay="250"/>
                                  </p:stCondLst>
                                  <p:childTnLst>
                                    <p:animMotion origin="layout" path="M 0.01146 3.7037E-6 L -6.25E-7 3.7037E-6 " pathEditMode="relative" rAng="0" ptsTypes="AA">
                                      <p:cBhvr>
                                        <p:cTn id="152" dur="500" fill="hold"/>
                                        <p:tgtEl>
                                          <p:spTgt spid="4"/>
                                        </p:tgtEl>
                                        <p:attrNameLst>
                                          <p:attrName>ppt_x</p:attrName>
                                          <p:attrName>ppt_y</p:attrName>
                                        </p:attrNameLst>
                                      </p:cBhvr>
                                      <p:rCtr x="-573" y="0"/>
                                    </p:animMotion>
                                  </p:childTnLst>
                                </p:cTn>
                              </p:par>
                              <p:par>
                                <p:cTn id="153" presetID="10" presetClass="entr" presetSubtype="0" fill="hold" grpId="0" nodeType="withEffect">
                                  <p:stCondLst>
                                    <p:cond delay="200"/>
                                  </p:stCondLst>
                                  <p:childTnLst>
                                    <p:set>
                                      <p:cBhvr>
                                        <p:cTn id="154" dur="1" fill="hold">
                                          <p:stCondLst>
                                            <p:cond delay="0"/>
                                          </p:stCondLst>
                                        </p:cTn>
                                        <p:tgtEl>
                                          <p:spTgt spid="7"/>
                                        </p:tgtEl>
                                        <p:attrNameLst>
                                          <p:attrName>style.visibility</p:attrName>
                                        </p:attrNameLst>
                                      </p:cBhvr>
                                      <p:to>
                                        <p:strVal val="visible"/>
                                      </p:to>
                                    </p:set>
                                    <p:animEffect transition="in" filter="fade">
                                      <p:cBhvr>
                                        <p:cTn id="155" dur="250"/>
                                        <p:tgtEl>
                                          <p:spTgt spid="7"/>
                                        </p:tgtEl>
                                      </p:cBhvr>
                                    </p:animEffect>
                                  </p:childTnLst>
                                </p:cTn>
                              </p:par>
                              <p:par>
                                <p:cTn id="156" presetID="42" presetClass="path" presetSubtype="0" decel="100000" fill="hold" grpId="1" nodeType="withEffect">
                                  <p:stCondLst>
                                    <p:cond delay="200"/>
                                  </p:stCondLst>
                                  <p:childTnLst>
                                    <p:animMotion origin="layout" path="M 0.01146 3.7037E-6 L -6.25E-7 3.7037E-6 " pathEditMode="relative" rAng="0" ptsTypes="AA">
                                      <p:cBhvr>
                                        <p:cTn id="157" dur="500" fill="hold"/>
                                        <p:tgtEl>
                                          <p:spTgt spid="7"/>
                                        </p:tgtEl>
                                        <p:attrNameLst>
                                          <p:attrName>ppt_x</p:attrName>
                                          <p:attrName>ppt_y</p:attrName>
                                        </p:attrNameLst>
                                      </p:cBhvr>
                                      <p:rCtr x="-573" y="0"/>
                                    </p:animMotion>
                                  </p:childTnLst>
                                </p:cTn>
                              </p:par>
                              <p:par>
                                <p:cTn id="158" presetID="10" presetClass="entr" presetSubtype="0" fill="hold" nodeType="withEffect">
                                  <p:stCondLst>
                                    <p:cond delay="200"/>
                                  </p:stCondLst>
                                  <p:childTnLst>
                                    <p:set>
                                      <p:cBhvr>
                                        <p:cTn id="159" dur="1" fill="hold">
                                          <p:stCondLst>
                                            <p:cond delay="0"/>
                                          </p:stCondLst>
                                        </p:cTn>
                                        <p:tgtEl>
                                          <p:spTgt spid="8"/>
                                        </p:tgtEl>
                                        <p:attrNameLst>
                                          <p:attrName>style.visibility</p:attrName>
                                        </p:attrNameLst>
                                      </p:cBhvr>
                                      <p:to>
                                        <p:strVal val="visible"/>
                                      </p:to>
                                    </p:set>
                                    <p:animEffect transition="in" filter="fade">
                                      <p:cBhvr>
                                        <p:cTn id="160" dur="250"/>
                                        <p:tgtEl>
                                          <p:spTgt spid="8"/>
                                        </p:tgtEl>
                                      </p:cBhvr>
                                    </p:animEffect>
                                  </p:childTnLst>
                                </p:cTn>
                              </p:par>
                              <p:par>
                                <p:cTn id="161" presetID="42" presetClass="path" presetSubtype="0" decel="100000" fill="hold" nodeType="withEffect">
                                  <p:stCondLst>
                                    <p:cond delay="200"/>
                                  </p:stCondLst>
                                  <p:childTnLst>
                                    <p:animMotion origin="layout" path="M 0.01146 3.7037E-6 L -6.25E-7 3.7037E-6 " pathEditMode="relative" rAng="0" ptsTypes="AA">
                                      <p:cBhvr>
                                        <p:cTn id="162" dur="500" fill="hold"/>
                                        <p:tgtEl>
                                          <p:spTgt spid="8"/>
                                        </p:tgtEl>
                                        <p:attrNameLst>
                                          <p:attrName>ppt_x</p:attrName>
                                          <p:attrName>ppt_y</p:attrName>
                                        </p:attrNameLst>
                                      </p:cBhvr>
                                      <p:rCtr x="-573" y="0"/>
                                    </p:animMotion>
                                  </p:childTnLst>
                                </p:cTn>
                              </p:par>
                              <p:par>
                                <p:cTn id="163" presetID="10" presetClass="entr" presetSubtype="0" fill="hold" grpId="0" nodeType="withEffect">
                                  <p:stCondLst>
                                    <p:cond delay="200"/>
                                  </p:stCondLst>
                                  <p:childTnLst>
                                    <p:set>
                                      <p:cBhvr>
                                        <p:cTn id="164" dur="1" fill="hold">
                                          <p:stCondLst>
                                            <p:cond delay="0"/>
                                          </p:stCondLst>
                                        </p:cTn>
                                        <p:tgtEl>
                                          <p:spTgt spid="5"/>
                                        </p:tgtEl>
                                        <p:attrNameLst>
                                          <p:attrName>style.visibility</p:attrName>
                                        </p:attrNameLst>
                                      </p:cBhvr>
                                      <p:to>
                                        <p:strVal val="visible"/>
                                      </p:to>
                                    </p:set>
                                    <p:animEffect transition="in" filter="fade">
                                      <p:cBhvr>
                                        <p:cTn id="165" dur="250"/>
                                        <p:tgtEl>
                                          <p:spTgt spid="5"/>
                                        </p:tgtEl>
                                      </p:cBhvr>
                                    </p:animEffect>
                                  </p:childTnLst>
                                </p:cTn>
                              </p:par>
                              <p:par>
                                <p:cTn id="166" presetID="42" presetClass="path" presetSubtype="0" decel="100000" fill="hold" grpId="1" nodeType="withEffect">
                                  <p:stCondLst>
                                    <p:cond delay="200"/>
                                  </p:stCondLst>
                                  <p:childTnLst>
                                    <p:animMotion origin="layout" path="M 0.01146 -1.11111E-6 L -8.33333E-7 -1.11111E-6 " pathEditMode="relative" rAng="0" ptsTypes="AA">
                                      <p:cBhvr>
                                        <p:cTn id="167" dur="500" fill="hold"/>
                                        <p:tgtEl>
                                          <p:spTgt spid="5"/>
                                        </p:tgtEl>
                                        <p:attrNameLst>
                                          <p:attrName>ppt_x</p:attrName>
                                          <p:attrName>ppt_y</p:attrName>
                                        </p:attrNameLst>
                                      </p:cBhvr>
                                      <p:rCtr x="-573" y="0"/>
                                    </p:animMotion>
                                  </p:childTnLst>
                                </p:cTn>
                              </p:par>
                              <p:par>
                                <p:cTn id="168" presetID="10" presetClass="entr" presetSubtype="0" fill="hold" grpId="0" nodeType="withEffect">
                                  <p:stCondLst>
                                    <p:cond delay="200"/>
                                  </p:stCondLst>
                                  <p:childTnLst>
                                    <p:set>
                                      <p:cBhvr>
                                        <p:cTn id="169" dur="1" fill="hold">
                                          <p:stCondLst>
                                            <p:cond delay="0"/>
                                          </p:stCondLst>
                                        </p:cTn>
                                        <p:tgtEl>
                                          <p:spTgt spid="6"/>
                                        </p:tgtEl>
                                        <p:attrNameLst>
                                          <p:attrName>style.visibility</p:attrName>
                                        </p:attrNameLst>
                                      </p:cBhvr>
                                      <p:to>
                                        <p:strVal val="visible"/>
                                      </p:to>
                                    </p:set>
                                    <p:animEffect transition="in" filter="fade">
                                      <p:cBhvr>
                                        <p:cTn id="170" dur="250"/>
                                        <p:tgtEl>
                                          <p:spTgt spid="6"/>
                                        </p:tgtEl>
                                      </p:cBhvr>
                                    </p:animEffect>
                                  </p:childTnLst>
                                </p:cTn>
                              </p:par>
                              <p:par>
                                <p:cTn id="171" presetID="42" presetClass="path" presetSubtype="0" decel="100000" fill="hold" grpId="1" nodeType="withEffect">
                                  <p:stCondLst>
                                    <p:cond delay="200"/>
                                  </p:stCondLst>
                                  <p:childTnLst>
                                    <p:animMotion origin="layout" path="M 0.01146 3.7037E-6 L -6.25E-7 3.7037E-6 " pathEditMode="relative" rAng="0" ptsTypes="AA">
                                      <p:cBhvr>
                                        <p:cTn id="172" dur="500" fill="hold"/>
                                        <p:tgtEl>
                                          <p:spTgt spid="6"/>
                                        </p:tgtEl>
                                        <p:attrNameLst>
                                          <p:attrName>ppt_x</p:attrName>
                                          <p:attrName>ppt_y</p:attrName>
                                        </p:attrNameLst>
                                      </p:cBhvr>
                                      <p:rCtr x="-573" y="0"/>
                                    </p:animMotion>
                                  </p:childTnLst>
                                </p:cTn>
                              </p:par>
                              <p:par>
                                <p:cTn id="173" presetID="10" presetClass="entr" presetSubtype="0" fill="hold" grpId="0" nodeType="withEffect">
                                  <p:stCondLst>
                                    <p:cond delay="200"/>
                                  </p:stCondLst>
                                  <p:childTnLst>
                                    <p:set>
                                      <p:cBhvr>
                                        <p:cTn id="174" dur="1" fill="hold">
                                          <p:stCondLst>
                                            <p:cond delay="0"/>
                                          </p:stCondLst>
                                        </p:cTn>
                                        <p:tgtEl>
                                          <p:spTgt spid="53"/>
                                        </p:tgtEl>
                                        <p:attrNameLst>
                                          <p:attrName>style.visibility</p:attrName>
                                        </p:attrNameLst>
                                      </p:cBhvr>
                                      <p:to>
                                        <p:strVal val="visible"/>
                                      </p:to>
                                    </p:set>
                                    <p:animEffect transition="in" filter="fade">
                                      <p:cBhvr>
                                        <p:cTn id="175" dur="250"/>
                                        <p:tgtEl>
                                          <p:spTgt spid="53"/>
                                        </p:tgtEl>
                                      </p:cBhvr>
                                    </p:animEffect>
                                  </p:childTnLst>
                                </p:cTn>
                              </p:par>
                              <p:par>
                                <p:cTn id="176" presetID="42" presetClass="path" presetSubtype="0" decel="100000" fill="hold" grpId="1" nodeType="withEffect">
                                  <p:stCondLst>
                                    <p:cond delay="200"/>
                                  </p:stCondLst>
                                  <p:childTnLst>
                                    <p:animMotion origin="layout" path="M 0.01146 3.7037E-6 L -6.25E-7 3.7037E-6 " pathEditMode="relative" rAng="0" ptsTypes="AA">
                                      <p:cBhvr>
                                        <p:cTn id="177" dur="500" fill="hold"/>
                                        <p:tgtEl>
                                          <p:spTgt spid="53"/>
                                        </p:tgtEl>
                                        <p:attrNameLst>
                                          <p:attrName>ppt_x</p:attrName>
                                          <p:attrName>ppt_y</p:attrName>
                                        </p:attrNameLst>
                                      </p:cBhvr>
                                      <p:rCtr x="-573" y="0"/>
                                    </p:animMotion>
                                  </p:childTnLst>
                                </p:cTn>
                              </p:par>
                              <p:par>
                                <p:cTn id="178" presetID="10" presetClass="entr" presetSubtype="0" fill="hold" nodeType="withEffect">
                                  <p:stCondLst>
                                    <p:cond delay="200"/>
                                  </p:stCondLst>
                                  <p:childTnLst>
                                    <p:set>
                                      <p:cBhvr>
                                        <p:cTn id="179" dur="1" fill="hold">
                                          <p:stCondLst>
                                            <p:cond delay="0"/>
                                          </p:stCondLst>
                                        </p:cTn>
                                        <p:tgtEl>
                                          <p:spTgt spid="54"/>
                                        </p:tgtEl>
                                        <p:attrNameLst>
                                          <p:attrName>style.visibility</p:attrName>
                                        </p:attrNameLst>
                                      </p:cBhvr>
                                      <p:to>
                                        <p:strVal val="visible"/>
                                      </p:to>
                                    </p:set>
                                    <p:animEffect transition="in" filter="fade">
                                      <p:cBhvr>
                                        <p:cTn id="180" dur="250"/>
                                        <p:tgtEl>
                                          <p:spTgt spid="54"/>
                                        </p:tgtEl>
                                      </p:cBhvr>
                                    </p:animEffect>
                                  </p:childTnLst>
                                </p:cTn>
                              </p:par>
                              <p:par>
                                <p:cTn id="181" presetID="42" presetClass="path" presetSubtype="0" decel="100000" fill="hold" nodeType="withEffect">
                                  <p:stCondLst>
                                    <p:cond delay="200"/>
                                  </p:stCondLst>
                                  <p:childTnLst>
                                    <p:animMotion origin="layout" path="M 0.01146 3.7037E-6 L -6.25E-7 3.7037E-6 " pathEditMode="relative" rAng="0" ptsTypes="AA">
                                      <p:cBhvr>
                                        <p:cTn id="182" dur="500" fill="hold"/>
                                        <p:tgtEl>
                                          <p:spTgt spid="54"/>
                                        </p:tgtEl>
                                        <p:attrNameLst>
                                          <p:attrName>ppt_x</p:attrName>
                                          <p:attrName>ppt_y</p:attrName>
                                        </p:attrNameLst>
                                      </p:cBhvr>
                                      <p:rCtr x="-573" y="0"/>
                                    </p:animMotion>
                                  </p:childTnLst>
                                </p:cTn>
                              </p:par>
                              <p:par>
                                <p:cTn id="183" presetID="10" presetClass="entr" presetSubtype="0" fill="hold" grpId="0" nodeType="withEffect">
                                  <p:stCondLst>
                                    <p:cond delay="200"/>
                                  </p:stCondLst>
                                  <p:childTnLst>
                                    <p:set>
                                      <p:cBhvr>
                                        <p:cTn id="184" dur="1" fill="hold">
                                          <p:stCondLst>
                                            <p:cond delay="0"/>
                                          </p:stCondLst>
                                        </p:cTn>
                                        <p:tgtEl>
                                          <p:spTgt spid="49"/>
                                        </p:tgtEl>
                                        <p:attrNameLst>
                                          <p:attrName>style.visibility</p:attrName>
                                        </p:attrNameLst>
                                      </p:cBhvr>
                                      <p:to>
                                        <p:strVal val="visible"/>
                                      </p:to>
                                    </p:set>
                                    <p:animEffect transition="in" filter="fade">
                                      <p:cBhvr>
                                        <p:cTn id="185" dur="250"/>
                                        <p:tgtEl>
                                          <p:spTgt spid="49"/>
                                        </p:tgtEl>
                                      </p:cBhvr>
                                    </p:animEffect>
                                  </p:childTnLst>
                                </p:cTn>
                              </p:par>
                              <p:par>
                                <p:cTn id="186" presetID="42" presetClass="path" presetSubtype="0" decel="100000" fill="hold" grpId="1" nodeType="withEffect">
                                  <p:stCondLst>
                                    <p:cond delay="200"/>
                                  </p:stCondLst>
                                  <p:childTnLst>
                                    <p:animMotion origin="layout" path="M 0.01146 -1.11111E-6 L -8.33333E-7 -1.11111E-6 " pathEditMode="relative" rAng="0" ptsTypes="AA">
                                      <p:cBhvr>
                                        <p:cTn id="187" dur="500" fill="hold"/>
                                        <p:tgtEl>
                                          <p:spTgt spid="49"/>
                                        </p:tgtEl>
                                        <p:attrNameLst>
                                          <p:attrName>ppt_x</p:attrName>
                                          <p:attrName>ppt_y</p:attrName>
                                        </p:attrNameLst>
                                      </p:cBhvr>
                                      <p:rCtr x="-573" y="0"/>
                                    </p:animMotion>
                                  </p:childTnLst>
                                </p:cTn>
                              </p:par>
                              <p:par>
                                <p:cTn id="188" presetID="10" presetClass="entr" presetSubtype="0" fill="hold" grpId="0" nodeType="withEffect">
                                  <p:stCondLst>
                                    <p:cond delay="200"/>
                                  </p:stCondLst>
                                  <p:childTnLst>
                                    <p:set>
                                      <p:cBhvr>
                                        <p:cTn id="189" dur="1" fill="hold">
                                          <p:stCondLst>
                                            <p:cond delay="0"/>
                                          </p:stCondLst>
                                        </p:cTn>
                                        <p:tgtEl>
                                          <p:spTgt spid="52"/>
                                        </p:tgtEl>
                                        <p:attrNameLst>
                                          <p:attrName>style.visibility</p:attrName>
                                        </p:attrNameLst>
                                      </p:cBhvr>
                                      <p:to>
                                        <p:strVal val="visible"/>
                                      </p:to>
                                    </p:set>
                                    <p:animEffect transition="in" filter="fade">
                                      <p:cBhvr>
                                        <p:cTn id="190" dur="250"/>
                                        <p:tgtEl>
                                          <p:spTgt spid="52"/>
                                        </p:tgtEl>
                                      </p:cBhvr>
                                    </p:animEffect>
                                  </p:childTnLst>
                                </p:cTn>
                              </p:par>
                              <p:par>
                                <p:cTn id="191" presetID="42" presetClass="path" presetSubtype="0" decel="100000" fill="hold" grpId="1" nodeType="withEffect">
                                  <p:stCondLst>
                                    <p:cond delay="200"/>
                                  </p:stCondLst>
                                  <p:childTnLst>
                                    <p:animMotion origin="layout" path="M 0.01146 3.7037E-6 L -6.25E-7 3.7037E-6 " pathEditMode="relative" rAng="0" ptsTypes="AA">
                                      <p:cBhvr>
                                        <p:cTn id="192" dur="500" fill="hold"/>
                                        <p:tgtEl>
                                          <p:spTgt spid="52"/>
                                        </p:tgtEl>
                                        <p:attrNameLst>
                                          <p:attrName>ppt_x</p:attrName>
                                          <p:attrName>ppt_y</p:attrName>
                                        </p:attrNameLst>
                                      </p:cBhvr>
                                      <p:rCtr x="-573" y="0"/>
                                    </p:animMotion>
                                  </p:childTnLst>
                                </p:cTn>
                              </p:par>
                              <p:par>
                                <p:cTn id="193" presetID="10" presetClass="entr" presetSubtype="0" fill="hold" grpId="0" nodeType="withEffect">
                                  <p:stCondLst>
                                    <p:cond delay="250"/>
                                  </p:stCondLst>
                                  <p:childTnLst>
                                    <p:set>
                                      <p:cBhvr>
                                        <p:cTn id="194" dur="1" fill="hold">
                                          <p:stCondLst>
                                            <p:cond delay="0"/>
                                          </p:stCondLst>
                                        </p:cTn>
                                        <p:tgtEl>
                                          <p:spTgt spid="12"/>
                                        </p:tgtEl>
                                        <p:attrNameLst>
                                          <p:attrName>style.visibility</p:attrName>
                                        </p:attrNameLst>
                                      </p:cBhvr>
                                      <p:to>
                                        <p:strVal val="visible"/>
                                      </p:to>
                                    </p:set>
                                    <p:animEffect transition="in" filter="fade">
                                      <p:cBhvr>
                                        <p:cTn id="195" dur="250"/>
                                        <p:tgtEl>
                                          <p:spTgt spid="12"/>
                                        </p:tgtEl>
                                      </p:cBhvr>
                                    </p:animEffect>
                                  </p:childTnLst>
                                </p:cTn>
                              </p:par>
                              <p:par>
                                <p:cTn id="196" presetID="42" presetClass="path" presetSubtype="0" decel="100000" fill="hold" grpId="1" nodeType="withEffect">
                                  <p:stCondLst>
                                    <p:cond delay="250"/>
                                  </p:stCondLst>
                                  <p:childTnLst>
                                    <p:animMotion origin="layout" path="M 0.01146 3.7037E-6 L -6.25E-7 3.7037E-6 " pathEditMode="relative" rAng="0" ptsTypes="AA">
                                      <p:cBhvr>
                                        <p:cTn id="197" dur="500" fill="hold"/>
                                        <p:tgtEl>
                                          <p:spTgt spid="12"/>
                                        </p:tgtEl>
                                        <p:attrNameLst>
                                          <p:attrName>ppt_x</p:attrName>
                                          <p:attrName>ppt_y</p:attrName>
                                        </p:attrNameLst>
                                      </p:cBhvr>
                                      <p:rCtr x="-573" y="0"/>
                                    </p:animMotion>
                                  </p:childTnLst>
                                </p:cTn>
                              </p:par>
                              <p:par>
                                <p:cTn id="198" presetID="10" presetClass="entr" presetSubtype="0" fill="hold" nodeType="withEffect">
                                  <p:stCondLst>
                                    <p:cond delay="250"/>
                                  </p:stCondLst>
                                  <p:childTnLst>
                                    <p:set>
                                      <p:cBhvr>
                                        <p:cTn id="199" dur="1" fill="hold">
                                          <p:stCondLst>
                                            <p:cond delay="0"/>
                                          </p:stCondLst>
                                        </p:cTn>
                                        <p:tgtEl>
                                          <p:spTgt spid="15"/>
                                        </p:tgtEl>
                                        <p:attrNameLst>
                                          <p:attrName>style.visibility</p:attrName>
                                        </p:attrNameLst>
                                      </p:cBhvr>
                                      <p:to>
                                        <p:strVal val="visible"/>
                                      </p:to>
                                    </p:set>
                                    <p:animEffect transition="in" filter="fade">
                                      <p:cBhvr>
                                        <p:cTn id="200" dur="250"/>
                                        <p:tgtEl>
                                          <p:spTgt spid="15"/>
                                        </p:tgtEl>
                                      </p:cBhvr>
                                    </p:animEffect>
                                  </p:childTnLst>
                                </p:cTn>
                              </p:par>
                              <p:par>
                                <p:cTn id="201" presetID="42" presetClass="path" presetSubtype="0" decel="100000" fill="hold" nodeType="withEffect">
                                  <p:stCondLst>
                                    <p:cond delay="250"/>
                                  </p:stCondLst>
                                  <p:childTnLst>
                                    <p:animMotion origin="layout" path="M 0.01146 3.7037E-6 L -6.25E-7 3.7037E-6 " pathEditMode="relative" rAng="0" ptsTypes="AA">
                                      <p:cBhvr>
                                        <p:cTn id="202" dur="500" fill="hold"/>
                                        <p:tgtEl>
                                          <p:spTgt spid="15"/>
                                        </p:tgtEl>
                                        <p:attrNameLst>
                                          <p:attrName>ppt_x</p:attrName>
                                          <p:attrName>ppt_y</p:attrName>
                                        </p:attrNameLst>
                                      </p:cBhvr>
                                      <p:rCtr x="-573" y="0"/>
                                    </p:animMotion>
                                  </p:childTnLst>
                                </p:cTn>
                              </p:par>
                              <p:par>
                                <p:cTn id="203" presetID="10" presetClass="entr" presetSubtype="0" fill="hold" grpId="0" nodeType="withEffect">
                                  <p:stCondLst>
                                    <p:cond delay="250"/>
                                  </p:stCondLst>
                                  <p:childTnLst>
                                    <p:set>
                                      <p:cBhvr>
                                        <p:cTn id="204" dur="1" fill="hold">
                                          <p:stCondLst>
                                            <p:cond delay="0"/>
                                          </p:stCondLst>
                                        </p:cTn>
                                        <p:tgtEl>
                                          <p:spTgt spid="11"/>
                                        </p:tgtEl>
                                        <p:attrNameLst>
                                          <p:attrName>style.visibility</p:attrName>
                                        </p:attrNameLst>
                                      </p:cBhvr>
                                      <p:to>
                                        <p:strVal val="visible"/>
                                      </p:to>
                                    </p:set>
                                    <p:animEffect transition="in" filter="fade">
                                      <p:cBhvr>
                                        <p:cTn id="205" dur="250"/>
                                        <p:tgtEl>
                                          <p:spTgt spid="11"/>
                                        </p:tgtEl>
                                      </p:cBhvr>
                                    </p:animEffect>
                                  </p:childTnLst>
                                </p:cTn>
                              </p:par>
                              <p:par>
                                <p:cTn id="206" presetID="42" presetClass="path" presetSubtype="0" decel="100000" fill="hold" grpId="1" nodeType="withEffect">
                                  <p:stCondLst>
                                    <p:cond delay="250"/>
                                  </p:stCondLst>
                                  <p:childTnLst>
                                    <p:animMotion origin="layout" path="M 0.01146 3.7037E-6 L -6.25E-7 3.7037E-6 " pathEditMode="relative" rAng="0" ptsTypes="AA">
                                      <p:cBhvr>
                                        <p:cTn id="207" dur="500" fill="hold"/>
                                        <p:tgtEl>
                                          <p:spTgt spid="11"/>
                                        </p:tgtEl>
                                        <p:attrNameLst>
                                          <p:attrName>ppt_x</p:attrName>
                                          <p:attrName>ppt_y</p:attrName>
                                        </p:attrNameLst>
                                      </p:cBhvr>
                                      <p:rCtr x="-573" y="0"/>
                                    </p:animMotion>
                                  </p:childTnLst>
                                </p:cTn>
                              </p:par>
                              <p:par>
                                <p:cTn id="208" presetID="10" presetClass="entr" presetSubtype="0" fill="hold" grpId="0" nodeType="withEffect">
                                  <p:stCondLst>
                                    <p:cond delay="250"/>
                                  </p:stCondLst>
                                  <p:childTnLst>
                                    <p:set>
                                      <p:cBhvr>
                                        <p:cTn id="209" dur="1" fill="hold">
                                          <p:stCondLst>
                                            <p:cond delay="0"/>
                                          </p:stCondLst>
                                        </p:cTn>
                                        <p:tgtEl>
                                          <p:spTgt spid="16"/>
                                        </p:tgtEl>
                                        <p:attrNameLst>
                                          <p:attrName>style.visibility</p:attrName>
                                        </p:attrNameLst>
                                      </p:cBhvr>
                                      <p:to>
                                        <p:strVal val="visible"/>
                                      </p:to>
                                    </p:set>
                                    <p:animEffect transition="in" filter="fade">
                                      <p:cBhvr>
                                        <p:cTn id="210" dur="250"/>
                                        <p:tgtEl>
                                          <p:spTgt spid="16"/>
                                        </p:tgtEl>
                                      </p:cBhvr>
                                    </p:animEffect>
                                  </p:childTnLst>
                                </p:cTn>
                              </p:par>
                              <p:par>
                                <p:cTn id="211" presetID="42" presetClass="path" presetSubtype="0" decel="100000" fill="hold" grpId="1" nodeType="withEffect">
                                  <p:stCondLst>
                                    <p:cond delay="250"/>
                                  </p:stCondLst>
                                  <p:childTnLst>
                                    <p:animMotion origin="layout" path="M 0.01146 -3.33333E-6 L -3.125E-6 -3.33333E-6 " pathEditMode="relative" rAng="0" ptsTypes="AA">
                                      <p:cBhvr>
                                        <p:cTn id="212" dur="500" fill="hold"/>
                                        <p:tgtEl>
                                          <p:spTgt spid="16"/>
                                        </p:tgtEl>
                                        <p:attrNameLst>
                                          <p:attrName>ppt_x</p:attrName>
                                          <p:attrName>ppt_y</p:attrName>
                                        </p:attrNameLst>
                                      </p:cBhvr>
                                      <p:rCtr x="-573" y="0"/>
                                    </p:animMotion>
                                  </p:childTnLst>
                                </p:cTn>
                              </p:par>
                              <p:par>
                                <p:cTn id="213" presetID="10" presetClass="entr" presetSubtype="0" fill="hold" grpId="0" nodeType="withEffect">
                                  <p:stCondLst>
                                    <p:cond delay="200"/>
                                  </p:stCondLst>
                                  <p:childTnLst>
                                    <p:set>
                                      <p:cBhvr>
                                        <p:cTn id="214" dur="1" fill="hold">
                                          <p:stCondLst>
                                            <p:cond delay="0"/>
                                          </p:stCondLst>
                                        </p:cTn>
                                        <p:tgtEl>
                                          <p:spTgt spid="21"/>
                                        </p:tgtEl>
                                        <p:attrNameLst>
                                          <p:attrName>style.visibility</p:attrName>
                                        </p:attrNameLst>
                                      </p:cBhvr>
                                      <p:to>
                                        <p:strVal val="visible"/>
                                      </p:to>
                                    </p:set>
                                    <p:animEffect transition="in" filter="fade">
                                      <p:cBhvr>
                                        <p:cTn id="215" dur="250"/>
                                        <p:tgtEl>
                                          <p:spTgt spid="21"/>
                                        </p:tgtEl>
                                      </p:cBhvr>
                                    </p:animEffect>
                                  </p:childTnLst>
                                </p:cTn>
                              </p:par>
                              <p:par>
                                <p:cTn id="216" presetID="42" presetClass="path" presetSubtype="0" decel="100000" fill="hold" grpId="1" nodeType="withEffect">
                                  <p:stCondLst>
                                    <p:cond delay="200"/>
                                  </p:stCondLst>
                                  <p:childTnLst>
                                    <p:animMotion origin="layout" path="M 0.01146 3.7037E-6 L -6.25E-7 3.7037E-6 " pathEditMode="relative" rAng="0" ptsTypes="AA">
                                      <p:cBhvr>
                                        <p:cTn id="217" dur="500" fill="hold"/>
                                        <p:tgtEl>
                                          <p:spTgt spid="21"/>
                                        </p:tgtEl>
                                        <p:attrNameLst>
                                          <p:attrName>ppt_x</p:attrName>
                                          <p:attrName>ppt_y</p:attrName>
                                        </p:attrNameLst>
                                      </p:cBhvr>
                                      <p:rCtr x="-573" y="0"/>
                                    </p:animMotion>
                                  </p:childTnLst>
                                </p:cTn>
                              </p:par>
                              <p:par>
                                <p:cTn id="218" presetID="10" presetClass="entr" presetSubtype="0" fill="hold" grpId="0" nodeType="withEffect">
                                  <p:stCondLst>
                                    <p:cond delay="250"/>
                                  </p:stCondLst>
                                  <p:childTnLst>
                                    <p:set>
                                      <p:cBhvr>
                                        <p:cTn id="219" dur="1" fill="hold">
                                          <p:stCondLst>
                                            <p:cond delay="0"/>
                                          </p:stCondLst>
                                        </p:cTn>
                                        <p:tgtEl>
                                          <p:spTgt spid="30"/>
                                        </p:tgtEl>
                                        <p:attrNameLst>
                                          <p:attrName>style.visibility</p:attrName>
                                        </p:attrNameLst>
                                      </p:cBhvr>
                                      <p:to>
                                        <p:strVal val="visible"/>
                                      </p:to>
                                    </p:set>
                                    <p:animEffect transition="in" filter="fade">
                                      <p:cBhvr>
                                        <p:cTn id="220" dur="250"/>
                                        <p:tgtEl>
                                          <p:spTgt spid="30"/>
                                        </p:tgtEl>
                                      </p:cBhvr>
                                    </p:animEffect>
                                  </p:childTnLst>
                                </p:cTn>
                              </p:par>
                              <p:par>
                                <p:cTn id="221" presetID="42" presetClass="path" presetSubtype="0" decel="100000" fill="hold" grpId="1" nodeType="withEffect">
                                  <p:stCondLst>
                                    <p:cond delay="250"/>
                                  </p:stCondLst>
                                  <p:childTnLst>
                                    <p:animMotion origin="layout" path="M 0.01146 3.7037E-6 L -6.25E-7 3.7037E-6 " pathEditMode="relative" rAng="0" ptsTypes="AA">
                                      <p:cBhvr>
                                        <p:cTn id="222" dur="500" fill="hold"/>
                                        <p:tgtEl>
                                          <p:spTgt spid="30"/>
                                        </p:tgtEl>
                                        <p:attrNameLst>
                                          <p:attrName>ppt_x</p:attrName>
                                          <p:attrName>ppt_y</p:attrName>
                                        </p:attrNameLst>
                                      </p:cBhvr>
                                      <p:rCtr x="-573" y="0"/>
                                    </p:animMotion>
                                  </p:childTnLst>
                                </p:cTn>
                              </p:par>
                              <p:par>
                                <p:cTn id="223" presetID="10" presetClass="entr" presetSubtype="0" fill="hold" nodeType="withEffect">
                                  <p:stCondLst>
                                    <p:cond delay="250"/>
                                  </p:stCondLst>
                                  <p:childTnLst>
                                    <p:set>
                                      <p:cBhvr>
                                        <p:cTn id="224" dur="1" fill="hold">
                                          <p:stCondLst>
                                            <p:cond delay="0"/>
                                          </p:stCondLst>
                                        </p:cTn>
                                        <p:tgtEl>
                                          <p:spTgt spid="42"/>
                                        </p:tgtEl>
                                        <p:attrNameLst>
                                          <p:attrName>style.visibility</p:attrName>
                                        </p:attrNameLst>
                                      </p:cBhvr>
                                      <p:to>
                                        <p:strVal val="visible"/>
                                      </p:to>
                                    </p:set>
                                    <p:animEffect transition="in" filter="fade">
                                      <p:cBhvr>
                                        <p:cTn id="225" dur="250"/>
                                        <p:tgtEl>
                                          <p:spTgt spid="42"/>
                                        </p:tgtEl>
                                      </p:cBhvr>
                                    </p:animEffect>
                                  </p:childTnLst>
                                </p:cTn>
                              </p:par>
                              <p:par>
                                <p:cTn id="226" presetID="42" presetClass="path" presetSubtype="0" decel="100000" fill="hold" nodeType="withEffect">
                                  <p:stCondLst>
                                    <p:cond delay="250"/>
                                  </p:stCondLst>
                                  <p:childTnLst>
                                    <p:animMotion origin="layout" path="M 0.01146 3.7037E-6 L -6.25E-7 3.7037E-6 " pathEditMode="relative" rAng="0" ptsTypes="AA">
                                      <p:cBhvr>
                                        <p:cTn id="227" dur="500" fill="hold"/>
                                        <p:tgtEl>
                                          <p:spTgt spid="42"/>
                                        </p:tgtEl>
                                        <p:attrNameLst>
                                          <p:attrName>ppt_x</p:attrName>
                                          <p:attrName>ppt_y</p:attrName>
                                        </p:attrNameLst>
                                      </p:cBhvr>
                                      <p:rCtr x="-573" y="0"/>
                                    </p:animMotion>
                                  </p:childTnLst>
                                </p:cTn>
                              </p:par>
                              <p:par>
                                <p:cTn id="228" presetID="10" presetClass="entr" presetSubtype="0" fill="hold" grpId="0" nodeType="withEffect">
                                  <p:stCondLst>
                                    <p:cond delay="250"/>
                                  </p:stCondLst>
                                  <p:childTnLst>
                                    <p:set>
                                      <p:cBhvr>
                                        <p:cTn id="229" dur="1" fill="hold">
                                          <p:stCondLst>
                                            <p:cond delay="0"/>
                                          </p:stCondLst>
                                        </p:cTn>
                                        <p:tgtEl>
                                          <p:spTgt spid="22"/>
                                        </p:tgtEl>
                                        <p:attrNameLst>
                                          <p:attrName>style.visibility</p:attrName>
                                        </p:attrNameLst>
                                      </p:cBhvr>
                                      <p:to>
                                        <p:strVal val="visible"/>
                                      </p:to>
                                    </p:set>
                                    <p:animEffect transition="in" filter="fade">
                                      <p:cBhvr>
                                        <p:cTn id="230" dur="250"/>
                                        <p:tgtEl>
                                          <p:spTgt spid="22"/>
                                        </p:tgtEl>
                                      </p:cBhvr>
                                    </p:animEffect>
                                  </p:childTnLst>
                                </p:cTn>
                              </p:par>
                              <p:par>
                                <p:cTn id="231" presetID="42" presetClass="path" presetSubtype="0" decel="100000" fill="hold" grpId="1" nodeType="withEffect">
                                  <p:stCondLst>
                                    <p:cond delay="250"/>
                                  </p:stCondLst>
                                  <p:childTnLst>
                                    <p:animMotion origin="layout" path="M 0.01146 3.7037E-6 L -6.25E-7 3.7037E-6 " pathEditMode="relative" rAng="0" ptsTypes="AA">
                                      <p:cBhvr>
                                        <p:cTn id="232" dur="500" fill="hold"/>
                                        <p:tgtEl>
                                          <p:spTgt spid="22"/>
                                        </p:tgtEl>
                                        <p:attrNameLst>
                                          <p:attrName>ppt_x</p:attrName>
                                          <p:attrName>ppt_y</p:attrName>
                                        </p:attrNameLst>
                                      </p:cBhvr>
                                      <p:rCtr x="-573" y="0"/>
                                    </p:animMotion>
                                  </p:childTnLst>
                                </p:cTn>
                              </p:par>
                              <p:par>
                                <p:cTn id="233" presetID="10" presetClass="entr" presetSubtype="0" fill="hold" grpId="0" nodeType="withEffect">
                                  <p:stCondLst>
                                    <p:cond delay="250"/>
                                  </p:stCondLst>
                                  <p:childTnLst>
                                    <p:set>
                                      <p:cBhvr>
                                        <p:cTn id="234" dur="1" fill="hold">
                                          <p:stCondLst>
                                            <p:cond delay="0"/>
                                          </p:stCondLst>
                                        </p:cTn>
                                        <p:tgtEl>
                                          <p:spTgt spid="45"/>
                                        </p:tgtEl>
                                        <p:attrNameLst>
                                          <p:attrName>style.visibility</p:attrName>
                                        </p:attrNameLst>
                                      </p:cBhvr>
                                      <p:to>
                                        <p:strVal val="visible"/>
                                      </p:to>
                                    </p:set>
                                    <p:animEffect transition="in" filter="fade">
                                      <p:cBhvr>
                                        <p:cTn id="235" dur="250"/>
                                        <p:tgtEl>
                                          <p:spTgt spid="45"/>
                                        </p:tgtEl>
                                      </p:cBhvr>
                                    </p:animEffect>
                                  </p:childTnLst>
                                </p:cTn>
                              </p:par>
                              <p:par>
                                <p:cTn id="236" presetID="42" presetClass="path" presetSubtype="0" decel="100000" fill="hold" grpId="1" nodeType="withEffect">
                                  <p:stCondLst>
                                    <p:cond delay="250"/>
                                  </p:stCondLst>
                                  <p:childTnLst>
                                    <p:animMotion origin="layout" path="M 0.01146 -3.33333E-6 L -3.125E-6 -3.33333E-6 " pathEditMode="relative" rAng="0" ptsTypes="AA">
                                      <p:cBhvr>
                                        <p:cTn id="237" dur="500" fill="hold"/>
                                        <p:tgtEl>
                                          <p:spTgt spid="45"/>
                                        </p:tgtEl>
                                        <p:attrNameLst>
                                          <p:attrName>ppt_x</p:attrName>
                                          <p:attrName>ppt_y</p:attrName>
                                        </p:attrNameLst>
                                      </p:cBhvr>
                                      <p:rCtr x="-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4" grpId="0"/>
      <p:bldP spid="24" grpId="1"/>
      <p:bldP spid="19" grpId="0"/>
      <p:bldP spid="19" grpId="1"/>
      <p:bldP spid="20" grpId="0"/>
      <p:bldP spid="20" grpId="1"/>
      <p:bldP spid="17" grpId="0"/>
      <p:bldP spid="17" grpId="1"/>
      <p:bldP spid="18" grpId="0"/>
      <p:bldP spid="18" grpId="1"/>
      <p:bldP spid="25" grpId="0"/>
      <p:bldP spid="25" grpId="1"/>
      <p:bldP spid="26" grpId="0"/>
      <p:bldP spid="26" grpId="1"/>
      <p:bldP spid="27" grpId="0"/>
      <p:bldP spid="27" grpId="1"/>
      <p:bldP spid="28" grpId="0"/>
      <p:bldP spid="28" grpId="1"/>
      <p:bldP spid="13" grpId="0"/>
      <p:bldP spid="13" grpId="1"/>
      <p:bldP spid="14" grpId="0"/>
      <p:bldP spid="14" grpId="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1" grpId="0"/>
      <p:bldP spid="31" grpId="1"/>
      <p:bldP spid="38" grpId="0"/>
      <p:bldP spid="38" grpId="1"/>
      <p:bldP spid="50" grpId="0" animBg="1"/>
      <p:bldP spid="50" grpId="1" animBg="1"/>
      <p:bldP spid="2" grpId="0" animBg="1"/>
      <p:bldP spid="2" grpId="1" animBg="1"/>
      <p:bldP spid="5" grpId="0"/>
      <p:bldP spid="5" grpId="1"/>
      <p:bldP spid="6" grpId="0"/>
      <p:bldP spid="6" grpId="1"/>
      <p:bldP spid="7" grpId="0" animBg="1"/>
      <p:bldP spid="7" grpId="1" animBg="1"/>
      <p:bldP spid="49" grpId="0"/>
      <p:bldP spid="49" grpId="1"/>
      <p:bldP spid="52" grpId="0"/>
      <p:bldP spid="52" grpId="1"/>
      <p:bldP spid="53" grpId="0" animBg="1"/>
      <p:bldP spid="53" grpId="1" animBg="1"/>
      <p:bldP spid="11" grpId="0"/>
      <p:bldP spid="11" grpId="1"/>
      <p:bldP spid="12" grpId="0" animBg="1"/>
      <p:bldP spid="12" grpId="1" animBg="1"/>
      <p:bldP spid="16" grpId="0"/>
      <p:bldP spid="16" grpId="1"/>
      <p:bldP spid="21" grpId="0" animBg="1"/>
      <p:bldP spid="21" grpId="1" animBg="1"/>
      <p:bldP spid="22" grpId="0"/>
      <p:bldP spid="22" grpId="1"/>
      <p:bldP spid="30" grpId="0" animBg="1"/>
      <p:bldP spid="30" grpId="1" animBg="1"/>
      <p:bldP spid="45" grpId="0"/>
      <p:bldP spid="4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B8E1A53A-F950-1E21-EA5A-6E4AE22DBC6B}"/>
              </a:ext>
            </a:extLst>
          </p:cNvPr>
          <p:cNvGraphicFramePr>
            <a:graphicFrameLocks noGrp="1"/>
          </p:cNvGraphicFramePr>
          <p:nvPr>
            <p:extLst>
              <p:ext uri="{D42A27DB-BD31-4B8C-83A1-F6EECF244321}">
                <p14:modId xmlns:p14="http://schemas.microsoft.com/office/powerpoint/2010/main" val="3801930686"/>
              </p:ext>
            </p:extLst>
          </p:nvPr>
        </p:nvGraphicFramePr>
        <p:xfrm>
          <a:off x="853303" y="1145711"/>
          <a:ext cx="10543563" cy="5254187"/>
        </p:xfrm>
        <a:graphic>
          <a:graphicData uri="http://schemas.openxmlformats.org/drawingml/2006/table">
            <a:tbl>
              <a:tblPr firstRow="1" bandRow="1">
                <a:tableStyleId>{5940675A-B579-460E-94D1-54222C63F5DA}</a:tableStyleId>
              </a:tblPr>
              <a:tblGrid>
                <a:gridCol w="2263862">
                  <a:extLst>
                    <a:ext uri="{9D8B030D-6E8A-4147-A177-3AD203B41FA5}">
                      <a16:colId xmlns:a16="http://schemas.microsoft.com/office/drawing/2014/main" val="306153300"/>
                    </a:ext>
                  </a:extLst>
                </a:gridCol>
                <a:gridCol w="3495666">
                  <a:extLst>
                    <a:ext uri="{9D8B030D-6E8A-4147-A177-3AD203B41FA5}">
                      <a16:colId xmlns:a16="http://schemas.microsoft.com/office/drawing/2014/main" val="1759359225"/>
                    </a:ext>
                  </a:extLst>
                </a:gridCol>
                <a:gridCol w="4784035">
                  <a:extLst>
                    <a:ext uri="{9D8B030D-6E8A-4147-A177-3AD203B41FA5}">
                      <a16:colId xmlns:a16="http://schemas.microsoft.com/office/drawing/2014/main" val="57602378"/>
                    </a:ext>
                  </a:extLst>
                </a:gridCol>
              </a:tblGrid>
              <a:tr h="441212">
                <a:tc>
                  <a:txBody>
                    <a:bodyPr/>
                    <a:lstStyle/>
                    <a:p>
                      <a:r>
                        <a:rPr lang="zh-CN" altLang="en-US" b="1" dirty="0"/>
                        <a:t>特性</a:t>
                      </a:r>
                      <a:endParaRPr lang="en-US" b="1" dirty="0"/>
                    </a:p>
                  </a:txBody>
                  <a:tcPr anchor="ctr">
                    <a:solidFill>
                      <a:schemeClr val="bg1">
                        <a:lumMod val="85000"/>
                        <a:lumOff val="15000"/>
                      </a:schemeClr>
                    </a:solidFill>
                  </a:tcPr>
                </a:tc>
                <a:tc>
                  <a:txBody>
                    <a:bodyPr/>
                    <a:lstStyle/>
                    <a:p>
                      <a:r>
                        <a:rPr lang="en-US" b="1"/>
                        <a:t>      OpenAI</a:t>
                      </a:r>
                    </a:p>
                  </a:txBody>
                  <a:tcPr anchor="ctr">
                    <a:solidFill>
                      <a:schemeClr val="bg1">
                        <a:lumMod val="85000"/>
                        <a:lumOff val="15000"/>
                      </a:schemeClr>
                    </a:solidFill>
                  </a:tcPr>
                </a:tc>
                <a:tc>
                  <a:txBody>
                    <a:bodyPr/>
                    <a:lstStyle/>
                    <a:p>
                      <a:r>
                        <a:rPr lang="en-US" b="1" dirty="0"/>
                        <a:t>            </a:t>
                      </a:r>
                      <a:r>
                        <a:rPr lang="en-US" b="1" dirty="0">
                          <a:solidFill>
                            <a:schemeClr val="accent1"/>
                          </a:solidFill>
                        </a:rPr>
                        <a:t>Azure OpenAI</a:t>
                      </a:r>
                    </a:p>
                  </a:txBody>
                  <a:tcPr anchor="ctr">
                    <a:solidFill>
                      <a:schemeClr val="bg1">
                        <a:lumMod val="85000"/>
                        <a:lumOff val="15000"/>
                      </a:schemeClr>
                    </a:solidFill>
                  </a:tcPr>
                </a:tc>
                <a:extLst>
                  <a:ext uri="{0D108BD9-81ED-4DB2-BD59-A6C34878D82A}">
                    <a16:rowId xmlns:a16="http://schemas.microsoft.com/office/drawing/2014/main" val="3043135300"/>
                  </a:ext>
                </a:extLst>
              </a:tr>
              <a:tr h="506920">
                <a:tc>
                  <a:txBody>
                    <a:bodyPr/>
                    <a:lstStyle/>
                    <a:p>
                      <a:r>
                        <a:rPr lang="zh-CN" altLang="en-US" b="1" dirty="0">
                          <a:solidFill>
                            <a:schemeClr val="accent1"/>
                          </a:solidFill>
                        </a:rPr>
                        <a:t>模型种类</a:t>
                      </a:r>
                      <a:endParaRPr lang="en-US" b="1" dirty="0">
                        <a:solidFill>
                          <a:schemeClr val="accent1"/>
                        </a:solidFill>
                      </a:endParaRPr>
                    </a:p>
                  </a:txBody>
                  <a:tcPr anchor="ctr"/>
                </a:tc>
                <a:tc>
                  <a:txBody>
                    <a:bodyPr/>
                    <a:lstStyle/>
                    <a:p>
                      <a:r>
                        <a:rPr lang="zh-CN" altLang="en-US" dirty="0"/>
                        <a:t>语言、视觉、语音</a:t>
                      </a:r>
                      <a:r>
                        <a:rPr lang="en-US" altLang="zh-CN" dirty="0"/>
                        <a:t>…</a:t>
                      </a:r>
                      <a:endParaRPr lang="en-US" dirty="0"/>
                    </a:p>
                  </a:txBody>
                  <a:tcPr anchor="ctr"/>
                </a:tc>
                <a:tc>
                  <a:txBody>
                    <a:bodyPr/>
                    <a:lstStyle/>
                    <a:p>
                      <a:r>
                        <a:rPr lang="zh-CN" altLang="en-US" dirty="0"/>
                        <a:t>基本一致</a:t>
                      </a:r>
                      <a:endParaRPr lang="en-US" altLang="zh-CN" dirty="0"/>
                    </a:p>
                  </a:txBody>
                  <a:tcPr anchor="ctr"/>
                </a:tc>
                <a:extLst>
                  <a:ext uri="{0D108BD9-81ED-4DB2-BD59-A6C34878D82A}">
                    <a16:rowId xmlns:a16="http://schemas.microsoft.com/office/drawing/2014/main" val="2644480310"/>
                  </a:ext>
                </a:extLst>
              </a:tr>
              <a:tr h="506920">
                <a:tc>
                  <a:txBody>
                    <a:bodyPr/>
                    <a:lstStyle/>
                    <a:p>
                      <a:r>
                        <a:rPr lang="zh-CN" altLang="en-US" b="1" dirty="0">
                          <a:solidFill>
                            <a:schemeClr val="accent1"/>
                          </a:solidFill>
                        </a:rPr>
                        <a:t>价格</a:t>
                      </a:r>
                      <a:endParaRPr lang="en-US" b="1" dirty="0">
                        <a:solidFill>
                          <a:schemeClr val="accent1"/>
                        </a:solidFill>
                      </a:endParaRPr>
                    </a:p>
                  </a:txBody>
                  <a:tcPr anchor="ctr"/>
                </a:tc>
                <a:tc>
                  <a:txBody>
                    <a:bodyPr/>
                    <a:lstStyle/>
                    <a:p>
                      <a:r>
                        <a:rPr lang="zh-CN" altLang="en-US" dirty="0"/>
                        <a:t>按标记 </a:t>
                      </a:r>
                      <a:r>
                        <a:rPr lang="en-US" altLang="zh-CN" dirty="0"/>
                        <a:t>(token) </a:t>
                      </a:r>
                      <a:r>
                        <a:rPr lang="zh-CN" altLang="en-US" dirty="0"/>
                        <a:t>数量进行收费</a:t>
                      </a:r>
                      <a:endParaRPr lang="en-US" dirty="0"/>
                    </a:p>
                  </a:txBody>
                  <a:tcPr anchor="ctr"/>
                </a:tc>
                <a:tc>
                  <a:txBody>
                    <a:bodyPr/>
                    <a:lstStyle/>
                    <a:p>
                      <a:r>
                        <a:rPr lang="zh-CN" altLang="en-US" dirty="0"/>
                        <a:t>与</a:t>
                      </a:r>
                      <a:r>
                        <a:rPr lang="en-US" altLang="zh-CN" dirty="0" err="1"/>
                        <a:t>Openai</a:t>
                      </a:r>
                      <a:r>
                        <a:rPr lang="zh-CN" altLang="en-US" dirty="0"/>
                        <a:t>保持一致</a:t>
                      </a:r>
                      <a:endParaRPr lang="en-US" dirty="0"/>
                    </a:p>
                  </a:txBody>
                  <a:tcPr anchor="ctr"/>
                </a:tc>
                <a:extLst>
                  <a:ext uri="{0D108BD9-81ED-4DB2-BD59-A6C34878D82A}">
                    <a16:rowId xmlns:a16="http://schemas.microsoft.com/office/drawing/2014/main" val="3956612431"/>
                  </a:ext>
                </a:extLst>
              </a:tr>
              <a:tr h="477079">
                <a:tc>
                  <a:txBody>
                    <a:bodyPr/>
                    <a:lstStyle/>
                    <a:p>
                      <a:r>
                        <a:rPr lang="zh-CN" altLang="en-US" b="1" dirty="0">
                          <a:solidFill>
                            <a:schemeClr val="accent1"/>
                          </a:solidFill>
                        </a:rPr>
                        <a:t>最新模型</a:t>
                      </a:r>
                      <a:endParaRPr lang="en-US" b="1" dirty="0">
                        <a:solidFill>
                          <a:schemeClr val="accent1"/>
                        </a:solidFill>
                      </a:endParaRPr>
                    </a:p>
                  </a:txBody>
                  <a:tcPr anchor="ctr"/>
                </a:tc>
                <a:tc>
                  <a:txBody>
                    <a:bodyPr/>
                    <a:lstStyle/>
                    <a:p>
                      <a:r>
                        <a:rPr lang="zh-CN" altLang="en-US" dirty="0"/>
                        <a:t>首先发布</a:t>
                      </a:r>
                      <a:endParaRPr lang="en-US" dirty="0"/>
                    </a:p>
                  </a:txBody>
                  <a:tcPr anchor="ctr"/>
                </a:tc>
                <a:tc>
                  <a:txBody>
                    <a:bodyPr/>
                    <a:lstStyle/>
                    <a:p>
                      <a:r>
                        <a:rPr lang="zh-CN" altLang="en-US" dirty="0"/>
                        <a:t>延后一段时间发布，完善安全性，合规性等</a:t>
                      </a:r>
                      <a:endParaRPr lang="en-US" dirty="0"/>
                    </a:p>
                  </a:txBody>
                  <a:tcPr anchor="ctr"/>
                </a:tc>
                <a:extLst>
                  <a:ext uri="{0D108BD9-81ED-4DB2-BD59-A6C34878D82A}">
                    <a16:rowId xmlns:a16="http://schemas.microsoft.com/office/drawing/2014/main" val="883502858"/>
                  </a:ext>
                </a:extLst>
              </a:tr>
              <a:tr h="543339">
                <a:tc>
                  <a:txBody>
                    <a:bodyPr/>
                    <a:lstStyle/>
                    <a:p>
                      <a:r>
                        <a:rPr lang="zh-CN" altLang="en-US" b="1" dirty="0">
                          <a:solidFill>
                            <a:schemeClr val="accent1"/>
                          </a:solidFill>
                        </a:rPr>
                        <a:t>安全性 及 数据隐私</a:t>
                      </a:r>
                      <a:endParaRPr lang="en-US" b="1" dirty="0">
                        <a:solidFill>
                          <a:schemeClr val="accent1"/>
                        </a:solidFill>
                      </a:endParaRPr>
                    </a:p>
                  </a:txBody>
                  <a:tcPr anchor="ctr"/>
                </a:tc>
                <a:tc>
                  <a:txBody>
                    <a:bodyPr/>
                    <a:lstStyle/>
                    <a:p>
                      <a:r>
                        <a:rPr lang="zh-CN" altLang="en-US" dirty="0"/>
                        <a:t>基本安全性</a:t>
                      </a:r>
                      <a:endParaRPr lang="en-US" dirty="0"/>
                    </a:p>
                  </a:txBody>
                  <a:tcPr anchor="ctr"/>
                </a:tc>
                <a:tc>
                  <a:txBody>
                    <a:bodyPr/>
                    <a:lstStyle/>
                    <a:p>
                      <a:r>
                        <a:rPr lang="zh-CN" altLang="en-US" dirty="0"/>
                        <a:t>企业级安全性、</a:t>
                      </a:r>
                      <a:r>
                        <a:rPr lang="en-US" altLang="zh-CN" dirty="0"/>
                        <a:t>RBAC</a:t>
                      </a:r>
                      <a:r>
                        <a:rPr lang="zh-CN" altLang="en-US" dirty="0"/>
                        <a:t>、客户管理密钥</a:t>
                      </a:r>
                      <a:endParaRPr lang="en-US" dirty="0"/>
                    </a:p>
                  </a:txBody>
                  <a:tcPr anchor="ctr"/>
                </a:tc>
                <a:extLst>
                  <a:ext uri="{0D108BD9-81ED-4DB2-BD59-A6C34878D82A}">
                    <a16:rowId xmlns:a16="http://schemas.microsoft.com/office/drawing/2014/main" val="3272340535"/>
                  </a:ext>
                </a:extLst>
              </a:tr>
              <a:tr h="516835">
                <a:tc>
                  <a:txBody>
                    <a:bodyPr/>
                    <a:lstStyle/>
                    <a:p>
                      <a:r>
                        <a:rPr lang="zh-CN" altLang="en-US" b="1" dirty="0">
                          <a:solidFill>
                            <a:schemeClr val="accent1"/>
                          </a:solidFill>
                        </a:rPr>
                        <a:t>合规</a:t>
                      </a:r>
                      <a:endParaRPr lang="en-US" b="1" dirty="0">
                        <a:solidFill>
                          <a:schemeClr val="accent1"/>
                        </a:solidFill>
                      </a:endParaRPr>
                    </a:p>
                  </a:txBody>
                  <a:tcPr anchor="ctr"/>
                </a:tc>
                <a:tc>
                  <a:txBody>
                    <a:bodyPr/>
                    <a:lstStyle/>
                    <a:p>
                      <a:r>
                        <a:rPr lang="zh-CN" altLang="en-US" dirty="0"/>
                        <a:t>不提供</a:t>
                      </a:r>
                      <a:endParaRPr lang="en-US" dirty="0"/>
                    </a:p>
                  </a:txBody>
                  <a:tcPr anchor="ctr"/>
                </a:tc>
                <a:tc>
                  <a:txBody>
                    <a:bodyPr/>
                    <a:lstStyle/>
                    <a:p>
                      <a:r>
                        <a:rPr lang="en-US"/>
                        <a:t>SOC2, ISO, HIPAA, CSA STAR</a:t>
                      </a:r>
                    </a:p>
                  </a:txBody>
                  <a:tcPr anchor="ctr"/>
                </a:tc>
                <a:extLst>
                  <a:ext uri="{0D108BD9-81ED-4DB2-BD59-A6C34878D82A}">
                    <a16:rowId xmlns:a16="http://schemas.microsoft.com/office/drawing/2014/main" val="1165809700"/>
                  </a:ext>
                </a:extLst>
              </a:tr>
              <a:tr h="490330">
                <a:tc>
                  <a:txBody>
                    <a:bodyPr/>
                    <a:lstStyle/>
                    <a:p>
                      <a:r>
                        <a:rPr lang="zh-CN" altLang="en-US" b="1" dirty="0">
                          <a:solidFill>
                            <a:schemeClr val="accent1"/>
                          </a:solidFill>
                        </a:rPr>
                        <a:t>可靠性</a:t>
                      </a:r>
                      <a:endParaRPr lang="en-US" b="1" dirty="0">
                        <a:solidFill>
                          <a:schemeClr val="accent1"/>
                        </a:solidFill>
                      </a:endParaRPr>
                    </a:p>
                  </a:txBody>
                  <a:tcPr anchor="ctr"/>
                </a:tc>
                <a:tc>
                  <a:txBody>
                    <a:bodyPr/>
                    <a:lstStyle/>
                    <a:p>
                      <a:r>
                        <a:rPr lang="zh-CN" altLang="en-US" dirty="0"/>
                        <a:t>目前还不提供</a:t>
                      </a:r>
                      <a:r>
                        <a:rPr lang="en-US" dirty="0"/>
                        <a:t> SLA</a:t>
                      </a:r>
                    </a:p>
                  </a:txBody>
                  <a:tcPr anchor="ctr"/>
                </a:tc>
                <a:tc>
                  <a:txBody>
                    <a:bodyPr/>
                    <a:lstStyle/>
                    <a:p>
                      <a:r>
                        <a:rPr lang="en-US" dirty="0"/>
                        <a:t>Azure SLA, </a:t>
                      </a:r>
                      <a:r>
                        <a:rPr lang="zh-CN" altLang="en-US" dirty="0"/>
                        <a:t>专属容量选项</a:t>
                      </a:r>
                      <a:r>
                        <a:rPr lang="en-US" dirty="0"/>
                        <a:t> (</a:t>
                      </a:r>
                      <a:r>
                        <a:rPr lang="zh-CN" altLang="en-US" dirty="0"/>
                        <a:t>即将发布</a:t>
                      </a:r>
                      <a:r>
                        <a:rPr lang="en-US" dirty="0"/>
                        <a:t>)</a:t>
                      </a:r>
                    </a:p>
                  </a:txBody>
                  <a:tcPr anchor="ctr"/>
                </a:tc>
                <a:extLst>
                  <a:ext uri="{0D108BD9-81ED-4DB2-BD59-A6C34878D82A}">
                    <a16:rowId xmlns:a16="http://schemas.microsoft.com/office/drawing/2014/main" val="800890122"/>
                  </a:ext>
                </a:extLst>
              </a:tr>
              <a:tr h="851795">
                <a:tc>
                  <a:txBody>
                    <a:bodyPr/>
                    <a:lstStyle/>
                    <a:p>
                      <a:r>
                        <a:rPr lang="zh-CN" altLang="en-US" b="1" dirty="0">
                          <a:solidFill>
                            <a:schemeClr val="accent1"/>
                          </a:solidFill>
                        </a:rPr>
                        <a:t>负责任的</a:t>
                      </a:r>
                      <a:r>
                        <a:rPr lang="en-US" altLang="zh-CN" b="1" dirty="0">
                          <a:solidFill>
                            <a:schemeClr val="accent1"/>
                          </a:solidFill>
                        </a:rPr>
                        <a:t>AI</a:t>
                      </a:r>
                    </a:p>
                    <a:p>
                      <a:r>
                        <a:rPr lang="en-US" b="1" dirty="0">
                          <a:solidFill>
                            <a:schemeClr val="accent1"/>
                          </a:solidFill>
                        </a:rPr>
                        <a:t>(Responsible AI)</a:t>
                      </a:r>
                    </a:p>
                  </a:txBody>
                  <a:tcPr anchor="ctr"/>
                </a:tc>
                <a:tc>
                  <a:txBody>
                    <a:bodyPr/>
                    <a:lstStyle/>
                    <a:p>
                      <a:r>
                        <a:rPr lang="zh-CN" altLang="en-US" dirty="0"/>
                        <a:t>单独的安全分类器（增加延迟）
</a:t>
                      </a:r>
                      <a:endParaRPr lang="en-US" dirty="0"/>
                    </a:p>
                  </a:txBody>
                  <a:tcPr anchor="ctr"/>
                </a:tc>
                <a:tc>
                  <a:txBody>
                    <a:bodyPr/>
                    <a:lstStyle/>
                    <a:p>
                      <a:r>
                        <a:rPr lang="zh-CN" altLang="en-US" dirty="0"/>
                        <a:t>内置企业级低延迟审核和伤害预防
</a:t>
                      </a:r>
                      <a:endParaRPr lang="en-US" dirty="0"/>
                    </a:p>
                  </a:txBody>
                  <a:tcPr anchor="ctr"/>
                </a:tc>
                <a:extLst>
                  <a:ext uri="{0D108BD9-81ED-4DB2-BD59-A6C34878D82A}">
                    <a16:rowId xmlns:a16="http://schemas.microsoft.com/office/drawing/2014/main" val="2642099237"/>
                  </a:ext>
                </a:extLst>
              </a:tr>
              <a:tr h="919757">
                <a:tc>
                  <a:txBody>
                    <a:bodyPr/>
                    <a:lstStyle/>
                    <a:p>
                      <a:r>
                        <a:rPr lang="zh-CN" altLang="en-US" b="1" dirty="0">
                          <a:solidFill>
                            <a:schemeClr val="accent1"/>
                          </a:solidFill>
                        </a:rPr>
                        <a:t>解决方案的全面程度</a:t>
                      </a:r>
                      <a:endParaRPr lang="en-US" b="1" dirty="0">
                        <a:solidFill>
                          <a:schemeClr val="accent1"/>
                        </a:solidFill>
                      </a:endParaRPr>
                    </a:p>
                  </a:txBody>
                  <a:tcPr anchor="ctr"/>
                </a:tc>
                <a:tc>
                  <a:txBody>
                    <a:bodyPr/>
                    <a:lstStyle/>
                    <a:p>
                      <a:r>
                        <a:rPr lang="zh-CN" altLang="en-US" dirty="0"/>
                        <a:t>先进的大语言模型 </a:t>
                      </a:r>
                      <a:r>
                        <a:rPr lang="en-US" altLang="zh-CN" dirty="0"/>
                        <a:t>(LLM)</a:t>
                      </a:r>
                      <a:r>
                        <a:rPr lang="zh-CN" altLang="en-US" dirty="0"/>
                        <a:t>和图片生成技术，基础语音技术</a:t>
                      </a:r>
                      <a:endParaRPr lang="en-US" dirty="0"/>
                    </a:p>
                  </a:txBody>
                  <a:tcPr anchor="ctr"/>
                </a:tc>
                <a:tc>
                  <a:txBody>
                    <a:bodyPr/>
                    <a:lstStyle/>
                    <a:p>
                      <a:r>
                        <a:rPr lang="en-US" dirty="0" err="1"/>
                        <a:t>OpenAI</a:t>
                      </a:r>
                      <a:r>
                        <a:rPr lang="en-US" dirty="0"/>
                        <a:t> </a:t>
                      </a:r>
                      <a:r>
                        <a:rPr lang="zh-CN" altLang="en-US" dirty="0"/>
                        <a:t>模型，完整的</a:t>
                      </a:r>
                      <a:r>
                        <a:rPr lang="en-US" altLang="zh-CN" dirty="0"/>
                        <a:t>AI</a:t>
                      </a:r>
                      <a:r>
                        <a:rPr lang="zh-CN" altLang="en-US" dirty="0"/>
                        <a:t>解决方案和完整的</a:t>
                      </a:r>
                      <a:r>
                        <a:rPr lang="en-US" altLang="zh-CN" dirty="0"/>
                        <a:t>PaaS</a:t>
                      </a:r>
                      <a:r>
                        <a:rPr lang="zh-CN" altLang="en-US" dirty="0"/>
                        <a:t>服务</a:t>
                      </a:r>
                      <a:endParaRPr lang="en-US" dirty="0"/>
                    </a:p>
                  </a:txBody>
                  <a:tcPr anchor="ctr"/>
                </a:tc>
                <a:extLst>
                  <a:ext uri="{0D108BD9-81ED-4DB2-BD59-A6C34878D82A}">
                    <a16:rowId xmlns:a16="http://schemas.microsoft.com/office/drawing/2014/main" val="3075909728"/>
                  </a:ext>
                </a:extLst>
              </a:tr>
            </a:tbl>
          </a:graphicData>
        </a:graphic>
      </p:graphicFrame>
      <p:grpSp>
        <p:nvGrpSpPr>
          <p:cNvPr id="10" name="组合 9">
            <a:extLst>
              <a:ext uri="{FF2B5EF4-FFF2-40B4-BE49-F238E27FC236}">
                <a16:creationId xmlns:a16="http://schemas.microsoft.com/office/drawing/2014/main" id="{649B8EC2-D493-1490-141B-6250FE04E48E}"/>
              </a:ext>
            </a:extLst>
          </p:cNvPr>
          <p:cNvGrpSpPr/>
          <p:nvPr/>
        </p:nvGrpSpPr>
        <p:grpSpPr>
          <a:xfrm>
            <a:off x="6712846" y="1199498"/>
            <a:ext cx="716255" cy="336131"/>
            <a:chOff x="5321364" y="1199498"/>
            <a:chExt cx="716255" cy="336131"/>
          </a:xfrm>
        </p:grpSpPr>
        <p:pic>
          <p:nvPicPr>
            <p:cNvPr id="4" name="Picture 4">
              <a:extLst>
                <a:ext uri="{FF2B5EF4-FFF2-40B4-BE49-F238E27FC236}">
                  <a16:creationId xmlns:a16="http://schemas.microsoft.com/office/drawing/2014/main" id="{97889CD5-3C39-C8F8-B937-6A6EC5F422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364" y="1199498"/>
              <a:ext cx="336130" cy="336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3DC316D7-82E9-4C73-EC76-E326F10C13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3765" y="1215687"/>
              <a:ext cx="333854" cy="303753"/>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A59EFEC4-EE5A-2593-B60C-F33B07AE8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656" y="1199498"/>
            <a:ext cx="333854" cy="30375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9">
            <a:extLst>
              <a:ext uri="{FF2B5EF4-FFF2-40B4-BE49-F238E27FC236}">
                <a16:creationId xmlns:a16="http://schemas.microsoft.com/office/drawing/2014/main" id="{A703B544-16D1-7972-4BE8-C6103D57FD60}"/>
              </a:ext>
            </a:extLst>
          </p:cNvPr>
          <p:cNvSpPr/>
          <p:nvPr/>
        </p:nvSpPr>
        <p:spPr bwMode="auto">
          <a:xfrm>
            <a:off x="853303" y="279535"/>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OpenAI vs. Azure OpenAI </a:t>
            </a:r>
          </a:p>
        </p:txBody>
      </p:sp>
    </p:spTree>
    <p:extLst>
      <p:ext uri="{BB962C8B-B14F-4D97-AF65-F5344CB8AC3E}">
        <p14:creationId xmlns:p14="http://schemas.microsoft.com/office/powerpoint/2010/main" val="170078485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10.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1.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2.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3.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4.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5.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6.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7.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8.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9.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20.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1.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2.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3.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4.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5.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6.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7.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8.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9.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3.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30.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4.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5.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6.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7.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8.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9.xml><?xml version="1.0" encoding="utf-8"?>
<p:tagLst xmlns:a="http://schemas.openxmlformats.org/drawingml/2006/main" xmlns:r="http://schemas.openxmlformats.org/officeDocument/2006/relationships" xmlns:p="http://schemas.openxmlformats.org/presentationml/2006/main">
  <p:tag name="EXCEPTION_RECOLOR_LINE" val="true"/>
</p:tagLst>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509BC34-761D-45F0-A0BB-BBDB3B119D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331059-1819-45EF-8665-87652C2B685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4486</TotalTime>
  <Words>8543</Words>
  <Application>Microsoft Macintosh PowerPoint</Application>
  <PresentationFormat>宽屏</PresentationFormat>
  <Paragraphs>913</Paragraphs>
  <Slides>53</Slides>
  <Notes>45</Notes>
  <HiddenSlides>0</HiddenSlides>
  <MMClips>3</MMClips>
  <ScaleCrop>false</ScaleCrop>
  <HeadingPairs>
    <vt:vector size="6" baseType="variant">
      <vt:variant>
        <vt:lpstr>已用的字体</vt:lpstr>
      </vt:variant>
      <vt:variant>
        <vt:i4>17</vt:i4>
      </vt:variant>
      <vt:variant>
        <vt:lpstr>主题</vt:lpstr>
      </vt:variant>
      <vt:variant>
        <vt:i4>17</vt:i4>
      </vt:variant>
      <vt:variant>
        <vt:lpstr>幻灯片标题</vt:lpstr>
      </vt:variant>
      <vt:variant>
        <vt:i4>53</vt:i4>
      </vt:variant>
    </vt:vector>
  </HeadingPairs>
  <TitlesOfParts>
    <vt:vector size="87" baseType="lpstr">
      <vt:lpstr>-apple-system</vt:lpstr>
      <vt:lpstr>等线</vt:lpstr>
      <vt:lpstr>微软雅黑</vt:lpstr>
      <vt:lpstr>Google Sans</vt:lpstr>
      <vt:lpstr>Microsoft JhengHei Light</vt:lpstr>
      <vt:lpstr>Söhne</vt:lpstr>
      <vt:lpstr>Söhne Mono</vt:lpstr>
      <vt:lpstr>Arial</vt:lpstr>
      <vt:lpstr>Arial</vt:lpstr>
      <vt:lpstr>Calibri</vt:lpstr>
      <vt:lpstr>Consolas</vt:lpstr>
      <vt:lpstr>Roboto</vt:lpstr>
      <vt:lpstr>Segoe UI</vt:lpstr>
      <vt:lpstr>Segoe UI Light</vt:lpstr>
      <vt:lpstr>Segoe UI Semibold</vt:lpstr>
      <vt:lpstr>Segoe UI Semilight</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1_Office Theme</vt:lpstr>
      <vt:lpstr>3_Build 2019 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汇总并提取文档相似性，挖掘相似聚类，生成聚类主题</vt:lpstr>
      <vt:lpstr>PowerPoint 演示文稿</vt:lpstr>
      <vt:lpstr>PowerPoint 演示文稿</vt:lpstr>
      <vt:lpstr>PowerPoint 演示文稿</vt:lpstr>
      <vt:lpstr>PowerPoint 演示文稿</vt:lpstr>
      <vt:lpstr>PowerPoint 演示文稿</vt:lpstr>
      <vt:lpstr>PowerPoint 演示文稿</vt:lpstr>
      <vt:lpstr> Similarity search</vt:lpstr>
      <vt:lpstr>PowerPoint 演示文稿</vt:lpstr>
      <vt:lpstr>Microsoft AI and OpenAI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Q&amp;A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25</cp:revision>
  <dcterms:created xsi:type="dcterms:W3CDTF">2020-11-06T21:56:32Z</dcterms:created>
  <dcterms:modified xsi:type="dcterms:W3CDTF">2023-04-25T03:50:58Z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